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5" r:id="rId2"/>
    <p:sldMasterId id="2147483667" r:id="rId3"/>
    <p:sldMasterId id="2147483682" r:id="rId4"/>
  </p:sldMasterIdLst>
  <p:notesMasterIdLst>
    <p:notesMasterId r:id="rId53"/>
  </p:notesMasterIdLst>
  <p:sldIdLst>
    <p:sldId id="303" r:id="rId5"/>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Lst>
  <p:sldSz cx="12192000" cy="6858000"/>
  <p:notesSz cx="6858000" cy="9144000"/>
  <p:embeddedFontLst>
    <p:embeddedFont>
      <p:font typeface="Arial Black" panose="020B0604020202020204" pitchFamily="34" charset="0"/>
      <p:regular r:id="rId54"/>
      <p:bold r:id="rId55"/>
    </p:embeddedFont>
    <p:embeddedFont>
      <p:font typeface="Arial Narrow" panose="020B0604020202020204" pitchFamily="34" charset="0"/>
      <p:regular r:id="rId56"/>
      <p:bold r:id="rId57"/>
      <p:italic r:id="rId58"/>
      <p:boldItalic r:id="rId59"/>
    </p:embeddedFont>
    <p:embeddedFont>
      <p:font typeface="Barlow" pitchFamily="2" charset="77"/>
      <p:regular r:id="rId60"/>
      <p:bold r:id="rId61"/>
      <p:italic r:id="rId62"/>
      <p:boldItalic r:id="rId63"/>
    </p:embeddedFont>
    <p:embeddedFont>
      <p:font typeface="Baumans" panose="02000506020000020003" pitchFamily="2" charset="0"/>
      <p:regular r:id="rId64"/>
    </p:embeddedFont>
    <p:embeddedFont>
      <p:font typeface="Calibri" panose="020F0502020204030204" pitchFamily="34" charset="0"/>
      <p:regular r:id="rId65"/>
      <p:bold r:id="rId66"/>
      <p:italic r:id="rId67"/>
      <p:boldItalic r:id="rId68"/>
    </p:embeddedFont>
    <p:embeddedFont>
      <p:font typeface="Figtree" pitchFamily="2" charset="0"/>
      <p:regular r:id="rId69"/>
      <p:bold r:id="rId70"/>
      <p:italic r:id="rId71"/>
      <p:boldItalic r:id="rId72"/>
    </p:embeddedFont>
    <p:embeddedFont>
      <p:font typeface="Garamond" panose="02020404030301010803" pitchFamily="18" charset="0"/>
      <p:regular r:id="rId73"/>
      <p:bold r:id="rId74"/>
      <p:italic r:id="rId75"/>
      <p:boldItalic r:id="rId76"/>
    </p:embeddedFont>
    <p:embeddedFont>
      <p:font typeface="Helvetica Neue" panose="02000503000000020004" pitchFamily="2" charset="0"/>
      <p:regular r:id="rId77"/>
      <p:bold r:id="rId78"/>
      <p:italic r:id="rId79"/>
      <p:boldItalic r:id="rId80"/>
    </p:embeddedFont>
    <p:embeddedFont>
      <p:font typeface="Poppins" pitchFamily="2" charset="77"/>
      <p:regular r:id="rId81"/>
      <p:bold r:id="rId82"/>
      <p:italic r:id="rId83"/>
      <p:boldItalic r:id="rId84"/>
    </p:embeddedFont>
    <p:embeddedFont>
      <p:font typeface="Roboto" panose="02000000000000000000" pitchFamily="2" charset="0"/>
      <p:regular r:id="rId85"/>
      <p:bold r:id="rId86"/>
      <p:italic r:id="rId87"/>
      <p:boldItalic r:id="rId88"/>
    </p:embeddedFont>
    <p:embeddedFont>
      <p:font typeface="Work Sans" pitchFamily="2" charset="77"/>
      <p:regular r:id="rId89"/>
      <p:bold r:id="rId90"/>
      <p:italic r:id="rId91"/>
      <p:boldItalic r:id="rId9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3" roundtripDataSignature="AMtx7mhSNYxZb8eDoa/jQUvcArHlxz1Bz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8"/>
  </p:normalViewPr>
  <p:slideViewPr>
    <p:cSldViewPr snapToGrid="0">
      <p:cViewPr>
        <p:scale>
          <a:sx n="92" d="100"/>
          <a:sy n="92" d="100"/>
        </p:scale>
        <p:origin x="1320" y="7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0.fntdata"/><Relationship Id="rId68" Type="http://schemas.openxmlformats.org/officeDocument/2006/relationships/font" Target="fonts/font15.fntdata"/><Relationship Id="rId84" Type="http://schemas.openxmlformats.org/officeDocument/2006/relationships/font" Target="fonts/font31.fntdata"/><Relationship Id="rId89" Type="http://schemas.openxmlformats.org/officeDocument/2006/relationships/font" Target="fonts/font36.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notesMaster" Target="notesMasters/notesMaster1.xml"/><Relationship Id="rId58" Type="http://schemas.openxmlformats.org/officeDocument/2006/relationships/font" Target="fonts/font5.fntdata"/><Relationship Id="rId74" Type="http://schemas.openxmlformats.org/officeDocument/2006/relationships/font" Target="fonts/font21.fntdata"/><Relationship Id="rId79" Type="http://schemas.openxmlformats.org/officeDocument/2006/relationships/font" Target="fonts/font26.fntdata"/><Relationship Id="rId5" Type="http://schemas.openxmlformats.org/officeDocument/2006/relationships/slide" Target="slides/slide1.xml"/><Relationship Id="rId90" Type="http://schemas.openxmlformats.org/officeDocument/2006/relationships/font" Target="fonts/font37.fntdata"/><Relationship Id="rId95"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font" Target="fonts/font11.fntdata"/><Relationship Id="rId69" Type="http://schemas.openxmlformats.org/officeDocument/2006/relationships/font" Target="fonts/font16.fntdata"/><Relationship Id="rId80" Type="http://schemas.openxmlformats.org/officeDocument/2006/relationships/font" Target="fonts/font27.fntdata"/><Relationship Id="rId85" Type="http://schemas.openxmlformats.org/officeDocument/2006/relationships/font" Target="fonts/font32.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font" Target="fonts/font22.fntdata"/><Relationship Id="rId83" Type="http://schemas.openxmlformats.org/officeDocument/2006/relationships/font" Target="fonts/font30.fntdata"/><Relationship Id="rId88" Type="http://schemas.openxmlformats.org/officeDocument/2006/relationships/font" Target="fonts/font35.fntdata"/><Relationship Id="rId91" Type="http://schemas.openxmlformats.org/officeDocument/2006/relationships/font" Target="fonts/font38.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4.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font" Target="fonts/font20.fntdata"/><Relationship Id="rId78" Type="http://schemas.openxmlformats.org/officeDocument/2006/relationships/font" Target="fonts/font25.fntdata"/><Relationship Id="rId81" Type="http://schemas.openxmlformats.org/officeDocument/2006/relationships/font" Target="fonts/font28.fntdata"/><Relationship Id="rId86" Type="http://schemas.openxmlformats.org/officeDocument/2006/relationships/font" Target="fonts/font33.fntdata"/><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2.fntdata"/><Relationship Id="rId76" Type="http://schemas.openxmlformats.org/officeDocument/2006/relationships/font" Target="fonts/font23.fntdata"/><Relationship Id="rId97"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font" Target="fonts/font18.fntdata"/><Relationship Id="rId92" Type="http://schemas.openxmlformats.org/officeDocument/2006/relationships/font" Target="fonts/font39.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13.fntdata"/><Relationship Id="rId87" Type="http://schemas.openxmlformats.org/officeDocument/2006/relationships/font" Target="fonts/font34.fntdata"/><Relationship Id="rId61" Type="http://schemas.openxmlformats.org/officeDocument/2006/relationships/font" Target="fonts/font8.fntdata"/><Relationship Id="rId82" Type="http://schemas.openxmlformats.org/officeDocument/2006/relationships/font" Target="fonts/font29.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font" Target="fonts/font3.fntdata"/><Relationship Id="rId77" Type="http://schemas.openxmlformats.org/officeDocument/2006/relationships/font" Target="fonts/font24.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9.fntdata"/><Relationship Id="rId93" Type="http://customschemas.google.com/relationships/presentationmetadata" Target="metadata"/></Relationships>
</file>

<file path=ppt/charts/_rels/chart1.xml.rels><?xml version="1.0" encoding="UTF-8" standalone="yes"?>
<Relationships xmlns="http://schemas.openxmlformats.org/package/2006/relationships"><Relationship Id="rId3" Type="http://schemas.openxmlformats.org/officeDocument/2006/relationships/oleObject" Target="file:///F:\WRI\MaaS\Impact%20Assessment\20%20Cities%20Data%20Analysis_20220917_chart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0" i="0" u="none" strike="noStrike" kern="1200" spc="0" baseline="0">
                <a:solidFill>
                  <a:schemeClr val="tx1">
                    <a:lumMod val="65000"/>
                    <a:lumOff val="35000"/>
                  </a:schemeClr>
                </a:solidFill>
                <a:latin typeface="+mn-lt"/>
                <a:ea typeface="+mn-ea"/>
                <a:cs typeface="+mn-cs"/>
              </a:defRPr>
            </a:pPr>
            <a:r>
              <a:rPr lang="en-HK" altLang="zh-CN" sz="1050" b="0" i="0" u="none" strike="noStrike" baseline="0">
                <a:effectLst/>
              </a:rPr>
              <a:t>What do you think are the most important transport modes/services that MaaS should include?</a:t>
            </a:r>
            <a:endParaRPr lang="zh-CN" altLang="en-US" sz="1050"/>
          </a:p>
        </c:rich>
      </c:tx>
      <c:overlay val="0"/>
      <c:spPr>
        <a:noFill/>
        <a:ln>
          <a:noFill/>
        </a:ln>
        <a:effectLst/>
      </c:spPr>
      <c:txPr>
        <a:bodyPr rot="0" spcFirstLastPara="1" vertOverflow="ellipsis" vert="horz" wrap="square" anchor="ctr" anchorCtr="1"/>
        <a:lstStyle/>
        <a:p>
          <a:pPr>
            <a:defRPr sz="105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bar"/>
        <c:grouping val="clustered"/>
        <c:varyColors val="0"/>
        <c:ser>
          <c:idx val="0"/>
          <c:order val="0"/>
          <c:spPr>
            <a:solidFill>
              <a:schemeClr val="accent4"/>
            </a:solidFill>
            <a:ln w="19050" cap="flat" cmpd="sng" algn="ctr">
              <a:solidFill>
                <a:schemeClr val="lt1"/>
              </a:solidFill>
              <a:prstDash val="solid"/>
              <a:miter lim="800000"/>
            </a:ln>
            <a:effectLst/>
          </c:spPr>
          <c:invertIfNegative val="0"/>
          <c:dLbls>
            <c:delete val="1"/>
          </c:dLbls>
          <c:cat>
            <c:strRef>
              <c:f>Results_City!$C$28:$C$37</c:f>
              <c:strCache>
                <c:ptCount val="10"/>
                <c:pt idx="0">
                  <c:v>Dockless bike sharing（such as Meituan, Didi/Qingju, Hellobike）</c:v>
                </c:pt>
                <c:pt idx="1">
                  <c:v>Public bike sharing（with docks）</c:v>
                </c:pt>
                <c:pt idx="2">
                  <c:v>Subway/Light Rail</c:v>
                </c:pt>
                <c:pt idx="3">
                  <c:v>Bus</c:v>
                </c:pt>
                <c:pt idx="4">
                  <c:v>Traditional taxi</c:v>
                </c:pt>
                <c:pt idx="5">
                  <c:v>Ride hailing or ride sharing</c:v>
                </c:pt>
                <c:pt idx="6">
                  <c:v>Rental cars</c:v>
                </c:pt>
                <c:pt idx="7">
                  <c:v>Other, please specify</c:v>
                </c:pt>
                <c:pt idx="8">
                  <c:v>Not sure</c:v>
                </c:pt>
                <c:pt idx="9">
                  <c:v>Shared e-bike/e-scooter</c:v>
                </c:pt>
              </c:strCache>
            </c:strRef>
          </c:cat>
          <c:val>
            <c:numRef>
              <c:f>Results_City!$X$28:$X$37</c:f>
              <c:numCache>
                <c:formatCode>#,##0_);\(#,##0\)</c:formatCode>
                <c:ptCount val="10"/>
                <c:pt idx="0">
                  <c:v>9163</c:v>
                </c:pt>
                <c:pt idx="1">
                  <c:v>2558</c:v>
                </c:pt>
                <c:pt idx="2">
                  <c:v>9048</c:v>
                </c:pt>
                <c:pt idx="3">
                  <c:v>7178</c:v>
                </c:pt>
                <c:pt idx="4">
                  <c:v>2744</c:v>
                </c:pt>
                <c:pt idx="5">
                  <c:v>5190</c:v>
                </c:pt>
                <c:pt idx="6">
                  <c:v>872</c:v>
                </c:pt>
                <c:pt idx="7">
                  <c:v>44</c:v>
                </c:pt>
                <c:pt idx="8">
                  <c:v>960</c:v>
                </c:pt>
                <c:pt idx="9">
                  <c:v>2239</c:v>
                </c:pt>
              </c:numCache>
            </c:numRef>
          </c:val>
          <c:extLst>
            <c:ext xmlns:c16="http://schemas.microsoft.com/office/drawing/2014/chart" uri="{C3380CC4-5D6E-409C-BE32-E72D297353CC}">
              <c16:uniqueId val="{00000000-BFC0-498D-B75D-5C05381EE1EB}"/>
            </c:ext>
          </c:extLst>
        </c:ser>
        <c:dLbls>
          <c:dLblPos val="outEnd"/>
          <c:showLegendKey val="0"/>
          <c:showVal val="1"/>
          <c:showCatName val="0"/>
          <c:showSerName val="0"/>
          <c:showPercent val="0"/>
          <c:showBubbleSize val="0"/>
        </c:dLbls>
        <c:gapWidth val="219"/>
        <c:axId val="667309887"/>
        <c:axId val="667309471"/>
      </c:barChart>
      <c:catAx>
        <c:axId val="66730988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667309471"/>
        <c:crosses val="autoZero"/>
        <c:auto val="1"/>
        <c:lblAlgn val="ctr"/>
        <c:lblOffset val="100"/>
        <c:noMultiLvlLbl val="0"/>
      </c:catAx>
      <c:valAx>
        <c:axId val="667309471"/>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HK" altLang="zh-CN"/>
                  <a:t>n = 15,187</a:t>
                </a:r>
                <a:endParaRPr lang="zh-CN" alt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_);\(#,##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6673098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a5af0a7ca8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2a5af0a7ca8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g2a5af0a7ca8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3" name="Google Shape;363;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85750" algn="l" rtl="0">
              <a:spcBef>
                <a:spcPts val="0"/>
              </a:spcBef>
              <a:spcAft>
                <a:spcPts val="0"/>
              </a:spcAft>
              <a:buClr>
                <a:srgbClr val="000000"/>
              </a:buClr>
              <a:buSzPts val="1100"/>
              <a:buFont typeface="Calibri"/>
              <a:buAutoNum type="arabicPeriod"/>
            </a:pPr>
            <a:r>
              <a:rPr lang="en-US" sz="1100" i="1" u="sng">
                <a:solidFill>
                  <a:srgbClr val="000000"/>
                </a:solidFill>
                <a:latin typeface="Garamond"/>
                <a:ea typeface="Garamond"/>
                <a:cs typeface="Garamond"/>
                <a:sym typeface="Garamond"/>
              </a:rPr>
              <a:t>Impact assessment research</a:t>
            </a:r>
            <a:r>
              <a:rPr lang="en-US" sz="1100" u="sng">
                <a:solidFill>
                  <a:srgbClr val="000000"/>
                </a:solidFill>
                <a:latin typeface="Garamond"/>
                <a:ea typeface="Garamond"/>
                <a:cs typeface="Garamond"/>
                <a:sym typeface="Garamond"/>
              </a:rPr>
              <a:t>:</a:t>
            </a:r>
            <a:r>
              <a:rPr lang="en-US" sz="1100">
                <a:solidFill>
                  <a:srgbClr val="000000"/>
                </a:solidFill>
                <a:latin typeface="Garamond"/>
                <a:ea typeface="Garamond"/>
                <a:cs typeface="Garamond"/>
                <a:sym typeface="Garamond"/>
              </a:rPr>
              <a:t> Identify and establish indicators and evaluate the costs/benefits of informal and shared mobility (e.g., bike sharing) and relevant policies from 20 Chinese cities using a survey and consultation approach. The impact assessment will cover the indicators of social (e.g., equity, physical and mental health through active transport, accessibility, safety), environmental (e.g., carbon reduction, air quality, climate resilience), and economic (e.g., financial sustainability of the shared mobility system, job and economy accessibility, level of service) aspects. [Output: report and/or peer-reviewed paper produced in 2024]</a:t>
            </a:r>
            <a:endParaRPr/>
          </a:p>
          <a:p>
            <a:pPr marL="285750" lvl="0" indent="-285750" algn="l" rtl="0">
              <a:spcBef>
                <a:spcPts val="0"/>
              </a:spcBef>
              <a:spcAft>
                <a:spcPts val="0"/>
              </a:spcAft>
              <a:buClr>
                <a:srgbClr val="000000"/>
              </a:buClr>
              <a:buSzPts val="1100"/>
              <a:buFont typeface="Calibri"/>
              <a:buAutoNum type="arabicPeriod"/>
            </a:pPr>
            <a:r>
              <a:rPr lang="en-US" sz="1100" i="1" u="sng">
                <a:solidFill>
                  <a:srgbClr val="000000"/>
                </a:solidFill>
                <a:latin typeface="Garamond"/>
                <a:ea typeface="Garamond"/>
                <a:cs typeface="Garamond"/>
                <a:sym typeface="Garamond"/>
              </a:rPr>
              <a:t>Policy and governance comparative analysis:</a:t>
            </a:r>
            <a:r>
              <a:rPr lang="en-US" sz="1100">
                <a:solidFill>
                  <a:srgbClr val="000000"/>
                </a:solidFill>
                <a:latin typeface="Garamond"/>
                <a:ea typeface="Garamond"/>
                <a:cs typeface="Garamond"/>
                <a:sym typeface="Garamond"/>
              </a:rPr>
              <a:t> Provide in-depth case studies (e.g., Beijing) of shared mobility in Chinese cities for comparative analysis, particularly in terms of policy, regulation and governance for bike sharing and other modes of informal shared mobility. Examples include understanding the mechanism and impacts of fleet control (to avoid oversupply), parking management (to avoid parking chaos and road safety), infrastructure and technology improvement, pricing, etc in different Chinese cities. [Output: excel-based and/or online database, updated annually between 2023-26]</a:t>
            </a:r>
            <a:endParaRPr/>
          </a:p>
          <a:p>
            <a:pPr marL="285750" lvl="0" indent="-285750" algn="l" rtl="0">
              <a:spcBef>
                <a:spcPts val="0"/>
              </a:spcBef>
              <a:spcAft>
                <a:spcPts val="0"/>
              </a:spcAft>
              <a:buClr>
                <a:srgbClr val="000000"/>
              </a:buClr>
              <a:buSzPts val="1100"/>
              <a:buFont typeface="Calibri"/>
              <a:buAutoNum type="arabicPeriod"/>
            </a:pPr>
            <a:r>
              <a:rPr lang="en-US" sz="1100" i="1" u="sng">
                <a:solidFill>
                  <a:srgbClr val="000000"/>
                </a:solidFill>
                <a:latin typeface="Garamond"/>
                <a:ea typeface="Garamond"/>
                <a:cs typeface="Garamond"/>
                <a:sym typeface="Garamond"/>
              </a:rPr>
              <a:t>Biennial shared mobilities review:</a:t>
            </a:r>
            <a:r>
              <a:rPr lang="en-US" sz="1100" i="1">
                <a:solidFill>
                  <a:srgbClr val="000000"/>
                </a:solidFill>
                <a:latin typeface="Garamond"/>
                <a:ea typeface="Garamond"/>
                <a:cs typeface="Garamond"/>
                <a:sym typeface="Garamond"/>
              </a:rPr>
              <a:t> </a:t>
            </a:r>
            <a:r>
              <a:rPr lang="en-US" sz="1100">
                <a:solidFill>
                  <a:srgbClr val="000000"/>
                </a:solidFill>
                <a:latin typeface="Garamond"/>
                <a:ea typeface="Garamond"/>
                <a:cs typeface="Garamond"/>
                <a:sym typeface="Garamond"/>
              </a:rPr>
              <a:t>Working with the partners, we will biennially review the shared mobilities status, challenges, development, and research in China. The review engages writers from academia, industry, and government. [Output: Bi-ennial Bluebook of Shared Mobility Development in China, published in 2023 and 2025]</a:t>
            </a:r>
            <a:endParaRPr/>
          </a:p>
          <a:p>
            <a:pPr marL="285750" lvl="0" indent="-285750" algn="l" rtl="0">
              <a:spcBef>
                <a:spcPts val="0"/>
              </a:spcBef>
              <a:spcAft>
                <a:spcPts val="0"/>
              </a:spcAft>
              <a:buClr>
                <a:srgbClr val="000000"/>
              </a:buClr>
              <a:buSzPts val="1100"/>
              <a:buFont typeface="Calibri"/>
              <a:buAutoNum type="arabicPeriod"/>
            </a:pPr>
            <a:r>
              <a:rPr lang="en-US" sz="1100" i="1" u="sng">
                <a:solidFill>
                  <a:srgbClr val="000000"/>
                </a:solidFill>
                <a:latin typeface="Garamond"/>
                <a:ea typeface="Garamond"/>
                <a:cs typeface="Garamond"/>
                <a:sym typeface="Garamond"/>
              </a:rPr>
              <a:t>Mobility-as-a Service (MaaS) practices and research (Beijing case):</a:t>
            </a:r>
            <a:r>
              <a:rPr lang="en-US" sz="1100" i="1">
                <a:solidFill>
                  <a:srgbClr val="000000"/>
                </a:solidFill>
                <a:latin typeface="Garamond"/>
                <a:ea typeface="Garamond"/>
                <a:cs typeface="Garamond"/>
                <a:sym typeface="Garamond"/>
              </a:rPr>
              <a:t> </a:t>
            </a:r>
            <a:r>
              <a:rPr lang="en-US" sz="1100">
                <a:solidFill>
                  <a:srgbClr val="000000"/>
                </a:solidFill>
                <a:latin typeface="Garamond"/>
                <a:ea typeface="Garamond"/>
                <a:cs typeface="Garamond"/>
                <a:sym typeface="Garamond"/>
              </a:rPr>
              <a:t>case study of Beijing green-MaaS practice (e.g., how to well integrate PT with shared mobility, how to encourage riders to shift to shared modes and PT from private cars, how to calculate individual carbon mitigation and trade carbon credit to subsidize PT and shared mobility users, and what are the health and environmental benefits of MaaS). [Output: </a:t>
            </a:r>
            <a:r>
              <a:rPr lang="en-US" sz="1100">
                <a:latin typeface="Times New Roman"/>
                <a:ea typeface="Times New Roman"/>
                <a:cs typeface="Times New Roman"/>
                <a:sym typeface="Times New Roman"/>
              </a:rPr>
              <a:t>Report on 1) MaaS impact assessment indicators (LoS, social, environment, economy, governance, etc.); 2) MaaS development strategy; 3) connecting MaaS with carbon market; 4) Ecosystem establishment. [Report and/or peer-reviewed paper] (Year 2023-2025)]</a:t>
            </a:r>
            <a:endParaRPr sz="1100">
              <a:solidFill>
                <a:srgbClr val="000000"/>
              </a:solidFill>
              <a:latin typeface="Garamond"/>
              <a:ea typeface="Garamond"/>
              <a:cs typeface="Garamond"/>
              <a:sym typeface="Garamond"/>
            </a:endParaRPr>
          </a:p>
          <a:p>
            <a:pPr marL="285750" lvl="0" indent="-285750" algn="l" rtl="0">
              <a:spcBef>
                <a:spcPts val="0"/>
              </a:spcBef>
              <a:spcAft>
                <a:spcPts val="0"/>
              </a:spcAft>
              <a:buClr>
                <a:srgbClr val="000000"/>
              </a:buClr>
              <a:buSzPts val="1100"/>
              <a:buFont typeface="Calibri"/>
              <a:buAutoNum type="arabicPeriod"/>
            </a:pPr>
            <a:r>
              <a:rPr lang="en-US" sz="1100" i="1" u="sng">
                <a:solidFill>
                  <a:srgbClr val="000000"/>
                </a:solidFill>
                <a:latin typeface="Garamond"/>
                <a:ea typeface="Garamond"/>
                <a:cs typeface="Garamond"/>
                <a:sym typeface="Garamond"/>
              </a:rPr>
              <a:t>MaaS Seminar/Webinars on the platform of Living Lab, MaaS Alliance</a:t>
            </a:r>
            <a:r>
              <a:rPr lang="en-US" sz="1100">
                <a:solidFill>
                  <a:srgbClr val="000000"/>
                </a:solidFill>
                <a:latin typeface="Garamond"/>
                <a:ea typeface="Garamond"/>
                <a:cs typeface="Garamond"/>
                <a:sym typeface="Garamond"/>
              </a:rPr>
              <a:t> in Europe, VREF, and WRI global networks for knowledge sharing and case comparison among different stakeholders in LMICs. [Output: </a:t>
            </a:r>
            <a:r>
              <a:rPr lang="en-US" sz="1100">
                <a:latin typeface="Times New Roman"/>
                <a:ea typeface="Times New Roman"/>
                <a:cs typeface="Times New Roman"/>
                <a:sym typeface="Times New Roman"/>
              </a:rPr>
              <a:t>MaaS Seminars/Webinars (Year 2023-2026, annually)]</a:t>
            </a:r>
            <a:endParaRPr sz="1100">
              <a:solidFill>
                <a:srgbClr val="000000"/>
              </a:solidFill>
              <a:latin typeface="Garamond"/>
              <a:ea typeface="Garamond"/>
              <a:cs typeface="Garamond"/>
              <a:sym typeface="Garamond"/>
            </a:endParaRPr>
          </a:p>
          <a:p>
            <a:pPr marL="285750" lvl="0" indent="-285750" algn="l" rtl="0">
              <a:spcBef>
                <a:spcPts val="0"/>
              </a:spcBef>
              <a:spcAft>
                <a:spcPts val="0"/>
              </a:spcAft>
              <a:buClr>
                <a:srgbClr val="000000"/>
              </a:buClr>
              <a:buSzPts val="1100"/>
              <a:buFont typeface="Calibri"/>
              <a:buAutoNum type="arabicPeriod"/>
            </a:pPr>
            <a:r>
              <a:rPr lang="en-US" sz="1100">
                <a:solidFill>
                  <a:srgbClr val="000000"/>
                </a:solidFill>
                <a:latin typeface="Garamond"/>
                <a:ea typeface="Garamond"/>
                <a:cs typeface="Garamond"/>
                <a:sym typeface="Garamond"/>
              </a:rPr>
              <a:t>Engage 5 PhD and Master candidates as WRI’s interns, engaged in the MaaS studies, the impact assessment research, and knowledge building. [Output: </a:t>
            </a:r>
            <a:r>
              <a:rPr lang="en-US" sz="1100">
                <a:latin typeface="Times New Roman"/>
                <a:ea typeface="Times New Roman"/>
                <a:cs typeface="Times New Roman"/>
                <a:sym typeface="Times New Roman"/>
              </a:rPr>
              <a:t>PhD and Master thesis and/or paper on shared mobilities in LMIC (Year 2025-2026)]</a:t>
            </a:r>
            <a:endParaRPr sz="900"/>
          </a:p>
        </p:txBody>
      </p:sp>
      <p:sp>
        <p:nvSpPr>
          <p:cNvPr id="385" name="Google Shape;38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 name="Google Shape;414;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3" name="Google Shape;42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a5c52ff40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2a5c52ff40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g2a5c52ff40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 name="Google Shape;43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 name="Google Shape;44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4" name="Google Shape;45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Calibri"/>
                <a:ea typeface="Calibri"/>
                <a:cs typeface="Calibri"/>
                <a:sym typeface="Calibri"/>
              </a:rPr>
              <a:t>Describe how you plan to structure your research. Emphasize how the Living Lab framework will be integrated into your approach.</a:t>
            </a:r>
            <a:endParaRPr/>
          </a:p>
        </p:txBody>
      </p:sp>
      <p:sp>
        <p:nvSpPr>
          <p:cNvPr id="465" name="Google Shape;465;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Calibri"/>
                <a:ea typeface="Calibri"/>
                <a:cs typeface="Calibri"/>
                <a:sym typeface="Calibri"/>
              </a:rPr>
              <a:t>Provide context on how your research addresses broader problems or contributes to the larger field.</a:t>
            </a:r>
            <a:endParaRPr/>
          </a:p>
        </p:txBody>
      </p:sp>
      <p:sp>
        <p:nvSpPr>
          <p:cNvPr id="473" name="Google Shape;473;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9" name="Google Shape;47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6" name="Google Shape;48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5" name="Google Shape;51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4" name="Google Shape;524;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2" name="Google Shape;532;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p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9" name="Google Shape;539;p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5" name="Google Shape;54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2" name="Google Shape;552;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4" name="Google Shape;584;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5" name="Google Shape;605;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6" name="Google Shape;646;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2" name="Google Shape;672;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8" name="Google Shape;678;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8" name="Google Shape;688;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9" name="Google Shape;709;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1" name="Google Shape;721;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2a5af0a7ca8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2a5af0a7ca8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0" name="Google Shape;740;g2a5af0a7ca8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2a5af0a7ca8_1_4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2a5af0a7ca8_1_4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2a5af0a7ca8_1_5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g2a5af0a7ca8_1_5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3" name="Google Shape;753;g2a5af0a7ca8_1_5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2a5af0a7ca8_1_3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9" name="Google Shape;759;g2a5af0a7ca8_1_39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0" name="Google Shape;760;g2a5af0a7ca8_1_39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2a5af0a7ca8_1_5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2a5af0a7ca8_1_5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1" name="Google Shape;771;g2a5af0a7ca8_1_5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2a5af0a7ca8_1_6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9" name="Google Shape;779;g2a5af0a7ca8_1_6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7" name="Google Shape;787;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a5a4a98857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3" name="Google Shape;263;g2a5a4a98857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4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5"/>
        <p:cNvGrpSpPr/>
        <p:nvPr/>
      </p:nvGrpSpPr>
      <p:grpSpPr>
        <a:xfrm>
          <a:off x="0" y="0"/>
          <a:ext cx="0" cy="0"/>
          <a:chOff x="0" y="0"/>
          <a:chExt cx="0" cy="0"/>
        </a:xfrm>
      </p:grpSpPr>
      <p:sp>
        <p:nvSpPr>
          <p:cNvPr id="66" name="Google Shape;66;p5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5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8" name="Google Shape;68;p5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5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0" name="Google Shape;70;p5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4"/>
        <p:cNvGrpSpPr/>
        <p:nvPr/>
      </p:nvGrpSpPr>
      <p:grpSpPr>
        <a:xfrm>
          <a:off x="0" y="0"/>
          <a:ext cx="0" cy="0"/>
          <a:chOff x="0" y="0"/>
          <a:chExt cx="0" cy="0"/>
        </a:xfrm>
      </p:grpSpPr>
      <p:sp>
        <p:nvSpPr>
          <p:cNvPr id="75" name="Google Shape;75;p5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5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7" name="Google Shape;77;p5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8" name="Google Shape;78;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1"/>
        <p:cNvGrpSpPr/>
        <p:nvPr/>
      </p:nvGrpSpPr>
      <p:grpSpPr>
        <a:xfrm>
          <a:off x="0" y="0"/>
          <a:ext cx="0" cy="0"/>
          <a:chOff x="0" y="0"/>
          <a:chExt cx="0" cy="0"/>
        </a:xfrm>
      </p:grpSpPr>
      <p:sp>
        <p:nvSpPr>
          <p:cNvPr id="82" name="Google Shape;82;p5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59"/>
          <p:cNvSpPr>
            <a:spLocks noGrp="1"/>
          </p:cNvSpPr>
          <p:nvPr>
            <p:ph type="pic" idx="2"/>
          </p:nvPr>
        </p:nvSpPr>
        <p:spPr>
          <a:xfrm>
            <a:off x="5183188" y="987425"/>
            <a:ext cx="6172200" cy="4873625"/>
          </a:xfrm>
          <a:prstGeom prst="rect">
            <a:avLst/>
          </a:prstGeom>
          <a:noFill/>
          <a:ln>
            <a:noFill/>
          </a:ln>
        </p:spPr>
      </p:sp>
      <p:sp>
        <p:nvSpPr>
          <p:cNvPr id="84" name="Google Shape;84;p5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5" name="Google Shape;85;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8"/>
        <p:cNvGrpSpPr/>
        <p:nvPr/>
      </p:nvGrpSpPr>
      <p:grpSpPr>
        <a:xfrm>
          <a:off x="0" y="0"/>
          <a:ext cx="0" cy="0"/>
          <a:chOff x="0" y="0"/>
          <a:chExt cx="0" cy="0"/>
        </a:xfrm>
      </p:grpSpPr>
      <p:sp>
        <p:nvSpPr>
          <p:cNvPr id="89" name="Google Shape;89;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6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4"/>
        <p:cNvGrpSpPr/>
        <p:nvPr/>
      </p:nvGrpSpPr>
      <p:grpSpPr>
        <a:xfrm>
          <a:off x="0" y="0"/>
          <a:ext cx="0" cy="0"/>
          <a:chOff x="0" y="0"/>
          <a:chExt cx="0" cy="0"/>
        </a:xfrm>
      </p:grpSpPr>
      <p:sp>
        <p:nvSpPr>
          <p:cNvPr id="95" name="Google Shape;95;p6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6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Content Light Background">
  <p:cSld name="Title Content Light Background">
    <p:bg>
      <p:bgPr>
        <a:solidFill>
          <a:schemeClr val="lt1"/>
        </a:solidFill>
        <a:effectLst/>
      </p:bgPr>
    </p:bg>
    <p:spTree>
      <p:nvGrpSpPr>
        <p:cNvPr id="1" name="Shape 100"/>
        <p:cNvGrpSpPr/>
        <p:nvPr/>
      </p:nvGrpSpPr>
      <p:grpSpPr>
        <a:xfrm>
          <a:off x="0" y="0"/>
          <a:ext cx="0" cy="0"/>
          <a:chOff x="0" y="0"/>
          <a:chExt cx="0" cy="0"/>
        </a:xfrm>
      </p:grpSpPr>
      <p:sp>
        <p:nvSpPr>
          <p:cNvPr id="101" name="Google Shape;101;p52"/>
          <p:cNvSpPr txBox="1">
            <a:spLocks noGrp="1"/>
          </p:cNvSpPr>
          <p:nvPr>
            <p:ph type="title"/>
          </p:nvPr>
        </p:nvSpPr>
        <p:spPr>
          <a:xfrm>
            <a:off x="-1" y="366185"/>
            <a:ext cx="11680129" cy="708929"/>
          </a:xfrm>
          <a:prstGeom prst="rect">
            <a:avLst/>
          </a:prstGeom>
          <a:solidFill>
            <a:srgbClr val="F0AB00"/>
          </a:solidFill>
          <a:ln>
            <a:noFill/>
          </a:ln>
        </p:spPr>
        <p:txBody>
          <a:bodyPr spcFirstLastPara="1" wrap="square" lIns="438900" tIns="45700" rIns="91425" bIns="45700" anchor="ctr" anchorCtr="0">
            <a:normAutofit/>
          </a:bodyPr>
          <a:lstStyle>
            <a:lvl1pPr lvl="0" algn="l">
              <a:lnSpc>
                <a:spcPct val="90000"/>
              </a:lnSpc>
              <a:spcBef>
                <a:spcPts val="0"/>
              </a:spcBef>
              <a:spcAft>
                <a:spcPts val="0"/>
              </a:spcAft>
              <a:buClr>
                <a:schemeClr val="lt1"/>
              </a:buClr>
              <a:buSzPts val="4400"/>
              <a:buFont typeface="Arial Narrow"/>
              <a:buNone/>
              <a:defRPr>
                <a:solidFill>
                  <a:schemeClr val="lt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02" name="Google Shape;102;p52"/>
          <p:cNvCxnSpPr/>
          <p:nvPr/>
        </p:nvCxnSpPr>
        <p:spPr>
          <a:xfrm>
            <a:off x="587463" y="6349719"/>
            <a:ext cx="11092667" cy="0"/>
          </a:xfrm>
          <a:prstGeom prst="straightConnector1">
            <a:avLst/>
          </a:prstGeom>
          <a:noFill/>
          <a:ln w="9525" cap="flat" cmpd="sng">
            <a:solidFill>
              <a:schemeClr val="dk1"/>
            </a:solidFill>
            <a:prstDash val="solid"/>
            <a:miter lim="800000"/>
            <a:headEnd type="none" w="sm" len="sm"/>
            <a:tailEnd type="none" w="sm" len="sm"/>
          </a:ln>
        </p:spPr>
      </p:cxnSp>
      <p:sp>
        <p:nvSpPr>
          <p:cNvPr id="103" name="Google Shape;103;p52"/>
          <p:cNvSpPr txBox="1">
            <a:spLocks noGrp="1"/>
          </p:cNvSpPr>
          <p:nvPr>
            <p:ph type="body" idx="1"/>
          </p:nvPr>
        </p:nvSpPr>
        <p:spPr>
          <a:xfrm>
            <a:off x="588434" y="6407149"/>
            <a:ext cx="6105877" cy="383119"/>
          </a:xfrm>
          <a:prstGeom prst="rect">
            <a:avLst/>
          </a:prstGeom>
          <a:noFill/>
          <a:ln>
            <a:noFill/>
          </a:ln>
        </p:spPr>
        <p:txBody>
          <a:bodyPr spcFirstLastPara="1" wrap="square" lIns="0" tIns="45700" rIns="91425" bIns="45700" anchor="ctr" anchorCtr="0">
            <a:noAutofit/>
          </a:bodyPr>
          <a:lstStyle>
            <a:lvl1pPr marL="457200" lvl="0" indent="-228600" algn="l">
              <a:lnSpc>
                <a:spcPct val="90000"/>
              </a:lnSpc>
              <a:spcBef>
                <a:spcPts val="1000"/>
              </a:spcBef>
              <a:spcAft>
                <a:spcPts val="0"/>
              </a:spcAft>
              <a:buClr>
                <a:schemeClr val="dk1"/>
              </a:buClr>
              <a:buSzPts val="1200"/>
              <a:buNone/>
              <a:defRPr sz="1200" b="0" cap="none">
                <a:solidFill>
                  <a:schemeClr val="dk1"/>
                </a:solidFill>
              </a:defRPr>
            </a:lvl1pPr>
            <a:lvl2pPr marL="914400" lvl="1" indent="-228600" algn="l">
              <a:lnSpc>
                <a:spcPct val="90000"/>
              </a:lnSpc>
              <a:spcBef>
                <a:spcPts val="500"/>
              </a:spcBef>
              <a:spcAft>
                <a:spcPts val="0"/>
              </a:spcAft>
              <a:buClr>
                <a:schemeClr val="lt1"/>
              </a:buClr>
              <a:buSzPts val="2400"/>
              <a:buNone/>
              <a:defRPr/>
            </a:lvl2pPr>
            <a:lvl3pPr marL="1371600" lvl="2" indent="-228600" algn="l">
              <a:lnSpc>
                <a:spcPct val="90000"/>
              </a:lnSpc>
              <a:spcBef>
                <a:spcPts val="500"/>
              </a:spcBef>
              <a:spcAft>
                <a:spcPts val="0"/>
              </a:spcAft>
              <a:buClr>
                <a:schemeClr val="lt1"/>
              </a:buClr>
              <a:buSzPts val="2000"/>
              <a:buNone/>
              <a:defRPr/>
            </a:lvl3pPr>
            <a:lvl4pPr marL="1828800" lvl="3" indent="-228600" algn="l">
              <a:lnSpc>
                <a:spcPct val="90000"/>
              </a:lnSpc>
              <a:spcBef>
                <a:spcPts val="500"/>
              </a:spcBef>
              <a:spcAft>
                <a:spcPts val="0"/>
              </a:spcAft>
              <a:buClr>
                <a:schemeClr val="lt1"/>
              </a:buClr>
              <a:buSzPts val="1800"/>
              <a:buNone/>
              <a:defRPr/>
            </a:lvl4pPr>
            <a:lvl5pPr marL="2286000" lvl="4" indent="-228600" algn="l">
              <a:lnSpc>
                <a:spcPct val="90000"/>
              </a:lnSpc>
              <a:spcBef>
                <a:spcPts val="500"/>
              </a:spcBef>
              <a:spcAft>
                <a:spcPts val="0"/>
              </a:spcAft>
              <a:buClr>
                <a:schemeClr val="lt1"/>
              </a:buClr>
              <a:buSzPts val="1800"/>
              <a:buNone/>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pic>
        <p:nvPicPr>
          <p:cNvPr id="104" name="Google Shape;104;p52" descr="Gold-Black.png"/>
          <p:cNvPicPr preferRelativeResize="0"/>
          <p:nvPr/>
        </p:nvPicPr>
        <p:blipFill rotWithShape="1">
          <a:blip r:embed="rId2">
            <a:alphaModFix/>
          </a:blip>
          <a:srcRect/>
          <a:stretch/>
        </p:blipFill>
        <p:spPr>
          <a:xfrm>
            <a:off x="8940697" y="6458029"/>
            <a:ext cx="2739432" cy="225552"/>
          </a:xfrm>
          <a:prstGeom prst="rect">
            <a:avLst/>
          </a:prstGeom>
          <a:noFill/>
          <a:ln>
            <a:noFill/>
          </a:ln>
        </p:spPr>
      </p:pic>
      <p:sp>
        <p:nvSpPr>
          <p:cNvPr id="105" name="Google Shape;105;p52"/>
          <p:cNvSpPr txBox="1">
            <a:spLocks noGrp="1"/>
          </p:cNvSpPr>
          <p:nvPr>
            <p:ph type="body" idx="2"/>
          </p:nvPr>
        </p:nvSpPr>
        <p:spPr>
          <a:xfrm>
            <a:off x="588434" y="1332325"/>
            <a:ext cx="11091333" cy="475738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solidFill>
                  <a:schemeClr val="dk1"/>
                </a:solidFill>
                <a:latin typeface="Arial Narrow"/>
                <a:ea typeface="Arial Narrow"/>
                <a:cs typeface="Arial Narrow"/>
                <a:sym typeface="Arial Narrow"/>
              </a:defRPr>
            </a:lvl1pPr>
            <a:lvl2pPr marL="914400" lvl="1" indent="-381000" algn="l">
              <a:lnSpc>
                <a:spcPct val="90000"/>
              </a:lnSpc>
              <a:spcBef>
                <a:spcPts val="500"/>
              </a:spcBef>
              <a:spcAft>
                <a:spcPts val="0"/>
              </a:spcAft>
              <a:buClr>
                <a:schemeClr val="dk1"/>
              </a:buClr>
              <a:buSzPts val="2400"/>
              <a:buChar char="•"/>
              <a:defRPr>
                <a:solidFill>
                  <a:schemeClr val="dk1"/>
                </a:solidFill>
                <a:latin typeface="Arial Narrow"/>
                <a:ea typeface="Arial Narrow"/>
                <a:cs typeface="Arial Narrow"/>
                <a:sym typeface="Arial Narrow"/>
              </a:defRPr>
            </a:lvl2pPr>
            <a:lvl3pPr marL="1371600" lvl="2" indent="-355600" algn="l">
              <a:lnSpc>
                <a:spcPct val="90000"/>
              </a:lnSpc>
              <a:spcBef>
                <a:spcPts val="500"/>
              </a:spcBef>
              <a:spcAft>
                <a:spcPts val="0"/>
              </a:spcAft>
              <a:buClr>
                <a:schemeClr val="dk1"/>
              </a:buClr>
              <a:buSzPts val="2000"/>
              <a:buChar char="•"/>
              <a:defRPr>
                <a:solidFill>
                  <a:schemeClr val="dk1"/>
                </a:solidFill>
                <a:latin typeface="Arial Narrow"/>
                <a:ea typeface="Arial Narrow"/>
                <a:cs typeface="Arial Narrow"/>
                <a:sym typeface="Arial Narrow"/>
              </a:defRPr>
            </a:lvl3pPr>
            <a:lvl4pPr marL="1828800" lvl="3" indent="-342900" algn="l">
              <a:lnSpc>
                <a:spcPct val="90000"/>
              </a:lnSpc>
              <a:spcBef>
                <a:spcPts val="500"/>
              </a:spcBef>
              <a:spcAft>
                <a:spcPts val="0"/>
              </a:spcAft>
              <a:buClr>
                <a:schemeClr val="dk1"/>
              </a:buClr>
              <a:buSzPts val="1800"/>
              <a:buChar char="•"/>
              <a:defRPr>
                <a:solidFill>
                  <a:schemeClr val="dk1"/>
                </a:solidFill>
                <a:latin typeface="Arial Narrow"/>
                <a:ea typeface="Arial Narrow"/>
                <a:cs typeface="Arial Narrow"/>
                <a:sym typeface="Arial Narrow"/>
              </a:defRPr>
            </a:lvl4pPr>
            <a:lvl5pPr marL="2286000" lvl="4" indent="-342900" algn="l">
              <a:lnSpc>
                <a:spcPct val="90000"/>
              </a:lnSpc>
              <a:spcBef>
                <a:spcPts val="500"/>
              </a:spcBef>
              <a:spcAft>
                <a:spcPts val="0"/>
              </a:spcAft>
              <a:buClr>
                <a:schemeClr val="dk1"/>
              </a:buClr>
              <a:buSzPts val="1800"/>
              <a:buChar char="•"/>
              <a:defRPr>
                <a:solidFill>
                  <a:schemeClr val="dk1"/>
                </a:solidFill>
                <a:latin typeface="Arial Narrow"/>
                <a:ea typeface="Arial Narrow"/>
                <a:cs typeface="Arial Narrow"/>
                <a:sym typeface="Arial Narrow"/>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_HEADER_1">
  <p:cSld name="SECTION_HEADER_1">
    <p:spTree>
      <p:nvGrpSpPr>
        <p:cNvPr id="1" name="Shape 106"/>
        <p:cNvGrpSpPr/>
        <p:nvPr/>
      </p:nvGrpSpPr>
      <p:grpSpPr>
        <a:xfrm>
          <a:off x="0" y="0"/>
          <a:ext cx="0" cy="0"/>
          <a:chOff x="0" y="0"/>
          <a:chExt cx="0" cy="0"/>
        </a:xfrm>
      </p:grpSpPr>
      <p:sp>
        <p:nvSpPr>
          <p:cNvPr id="107" name="Google Shape;107;g2a5af0a7ca8_1_66"/>
          <p:cNvSpPr txBox="1">
            <a:spLocks noGrp="1"/>
          </p:cNvSpPr>
          <p:nvPr>
            <p:ph type="title"/>
          </p:nvPr>
        </p:nvSpPr>
        <p:spPr>
          <a:xfrm>
            <a:off x="415600" y="2867800"/>
            <a:ext cx="11360700" cy="1122300"/>
          </a:xfrm>
          <a:prstGeom prst="rect">
            <a:avLst/>
          </a:prstGeom>
        </p:spPr>
        <p:txBody>
          <a:bodyPr spcFirstLastPara="1" wrap="square" lIns="91425" tIns="45700" rIns="91425" bIns="45700" anchor="ctr" anchorCtr="0">
            <a:norm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08" name="Google Shape;108;g2a5af0a7ca8_1_66"/>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Content Light Background">
  <p:cSld name="Title Content Light Background">
    <p:bg>
      <p:bgPr>
        <a:solidFill>
          <a:schemeClr val="lt1"/>
        </a:solidFill>
        <a:effectLst/>
      </p:bgPr>
    </p:bg>
    <p:spTree>
      <p:nvGrpSpPr>
        <p:cNvPr id="1" name="Shape 115"/>
        <p:cNvGrpSpPr/>
        <p:nvPr/>
      </p:nvGrpSpPr>
      <p:grpSpPr>
        <a:xfrm>
          <a:off x="0" y="0"/>
          <a:ext cx="0" cy="0"/>
          <a:chOff x="0" y="0"/>
          <a:chExt cx="0" cy="0"/>
        </a:xfrm>
      </p:grpSpPr>
      <p:sp>
        <p:nvSpPr>
          <p:cNvPr id="116" name="Google Shape;116;p53"/>
          <p:cNvSpPr txBox="1">
            <a:spLocks noGrp="1"/>
          </p:cNvSpPr>
          <p:nvPr>
            <p:ph type="title"/>
          </p:nvPr>
        </p:nvSpPr>
        <p:spPr>
          <a:xfrm>
            <a:off x="-1" y="366185"/>
            <a:ext cx="11680129" cy="708929"/>
          </a:xfrm>
          <a:prstGeom prst="rect">
            <a:avLst/>
          </a:prstGeom>
          <a:solidFill>
            <a:srgbClr val="F0AB00"/>
          </a:solidFill>
          <a:ln>
            <a:noFill/>
          </a:ln>
        </p:spPr>
        <p:txBody>
          <a:bodyPr spcFirstLastPara="1" wrap="square" lIns="438900" tIns="45700" rIns="91425" bIns="45700" anchor="ctr" anchorCtr="0">
            <a:normAutofit/>
          </a:bodyPr>
          <a:lstStyle>
            <a:lvl1pPr lvl="0" algn="l">
              <a:lnSpc>
                <a:spcPct val="90000"/>
              </a:lnSpc>
              <a:spcBef>
                <a:spcPts val="0"/>
              </a:spcBef>
              <a:spcAft>
                <a:spcPts val="0"/>
              </a:spcAft>
              <a:buClr>
                <a:schemeClr val="lt1"/>
              </a:buClr>
              <a:buSzPts val="4400"/>
              <a:buFont typeface="Arial Narrow"/>
              <a:buNone/>
              <a:defRPr>
                <a:solidFill>
                  <a:schemeClr val="lt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17" name="Google Shape;117;p53"/>
          <p:cNvCxnSpPr/>
          <p:nvPr/>
        </p:nvCxnSpPr>
        <p:spPr>
          <a:xfrm>
            <a:off x="587463" y="6349719"/>
            <a:ext cx="11092667" cy="0"/>
          </a:xfrm>
          <a:prstGeom prst="straightConnector1">
            <a:avLst/>
          </a:prstGeom>
          <a:noFill/>
          <a:ln w="9525" cap="flat" cmpd="sng">
            <a:solidFill>
              <a:schemeClr val="dk1"/>
            </a:solidFill>
            <a:prstDash val="solid"/>
            <a:miter lim="800000"/>
            <a:headEnd type="none" w="sm" len="sm"/>
            <a:tailEnd type="none" w="sm" len="sm"/>
          </a:ln>
        </p:spPr>
      </p:cxnSp>
      <p:sp>
        <p:nvSpPr>
          <p:cNvPr id="118" name="Google Shape;118;p53"/>
          <p:cNvSpPr txBox="1">
            <a:spLocks noGrp="1"/>
          </p:cNvSpPr>
          <p:nvPr>
            <p:ph type="body" idx="1"/>
          </p:nvPr>
        </p:nvSpPr>
        <p:spPr>
          <a:xfrm>
            <a:off x="588434" y="6407149"/>
            <a:ext cx="6105877" cy="383119"/>
          </a:xfrm>
          <a:prstGeom prst="rect">
            <a:avLst/>
          </a:prstGeom>
          <a:noFill/>
          <a:ln>
            <a:noFill/>
          </a:ln>
        </p:spPr>
        <p:txBody>
          <a:bodyPr spcFirstLastPara="1" wrap="square" lIns="0" tIns="45700" rIns="91425" bIns="45700" anchor="ctr" anchorCtr="0">
            <a:noAutofit/>
          </a:bodyPr>
          <a:lstStyle>
            <a:lvl1pPr marL="457200" lvl="0" indent="-228600" algn="l">
              <a:lnSpc>
                <a:spcPct val="90000"/>
              </a:lnSpc>
              <a:spcBef>
                <a:spcPts val="1000"/>
              </a:spcBef>
              <a:spcAft>
                <a:spcPts val="0"/>
              </a:spcAft>
              <a:buClr>
                <a:schemeClr val="dk1"/>
              </a:buClr>
              <a:buSzPts val="1200"/>
              <a:buNone/>
              <a:defRPr sz="1200" b="0" cap="none">
                <a:solidFill>
                  <a:schemeClr val="dk1"/>
                </a:solidFill>
              </a:defRPr>
            </a:lvl1pPr>
            <a:lvl2pPr marL="914400" lvl="1" indent="-228600" algn="l">
              <a:lnSpc>
                <a:spcPct val="90000"/>
              </a:lnSpc>
              <a:spcBef>
                <a:spcPts val="500"/>
              </a:spcBef>
              <a:spcAft>
                <a:spcPts val="0"/>
              </a:spcAft>
              <a:buClr>
                <a:schemeClr val="lt1"/>
              </a:buClr>
              <a:buSzPts val="2400"/>
              <a:buNone/>
              <a:defRPr/>
            </a:lvl2pPr>
            <a:lvl3pPr marL="1371600" lvl="2" indent="-228600" algn="l">
              <a:lnSpc>
                <a:spcPct val="90000"/>
              </a:lnSpc>
              <a:spcBef>
                <a:spcPts val="500"/>
              </a:spcBef>
              <a:spcAft>
                <a:spcPts val="0"/>
              </a:spcAft>
              <a:buClr>
                <a:schemeClr val="lt1"/>
              </a:buClr>
              <a:buSzPts val="2000"/>
              <a:buNone/>
              <a:defRPr/>
            </a:lvl3pPr>
            <a:lvl4pPr marL="1828800" lvl="3" indent="-228600" algn="l">
              <a:lnSpc>
                <a:spcPct val="90000"/>
              </a:lnSpc>
              <a:spcBef>
                <a:spcPts val="500"/>
              </a:spcBef>
              <a:spcAft>
                <a:spcPts val="0"/>
              </a:spcAft>
              <a:buClr>
                <a:schemeClr val="lt1"/>
              </a:buClr>
              <a:buSzPts val="1800"/>
              <a:buNone/>
              <a:defRPr/>
            </a:lvl4pPr>
            <a:lvl5pPr marL="2286000" lvl="4" indent="-228600" algn="l">
              <a:lnSpc>
                <a:spcPct val="90000"/>
              </a:lnSpc>
              <a:spcBef>
                <a:spcPts val="500"/>
              </a:spcBef>
              <a:spcAft>
                <a:spcPts val="0"/>
              </a:spcAft>
              <a:buClr>
                <a:schemeClr val="lt1"/>
              </a:buClr>
              <a:buSzPts val="1800"/>
              <a:buNone/>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pic>
        <p:nvPicPr>
          <p:cNvPr id="119" name="Google Shape;119;p53" descr="Gold-Black.png"/>
          <p:cNvPicPr preferRelativeResize="0"/>
          <p:nvPr/>
        </p:nvPicPr>
        <p:blipFill rotWithShape="1">
          <a:blip r:embed="rId2">
            <a:alphaModFix/>
          </a:blip>
          <a:srcRect/>
          <a:stretch/>
        </p:blipFill>
        <p:spPr>
          <a:xfrm>
            <a:off x="8940697" y="6458029"/>
            <a:ext cx="2739432" cy="225552"/>
          </a:xfrm>
          <a:prstGeom prst="rect">
            <a:avLst/>
          </a:prstGeom>
          <a:noFill/>
          <a:ln>
            <a:noFill/>
          </a:ln>
        </p:spPr>
      </p:pic>
      <p:sp>
        <p:nvSpPr>
          <p:cNvPr id="120" name="Google Shape;120;p53"/>
          <p:cNvSpPr txBox="1">
            <a:spLocks noGrp="1"/>
          </p:cNvSpPr>
          <p:nvPr>
            <p:ph type="body" idx="2"/>
          </p:nvPr>
        </p:nvSpPr>
        <p:spPr>
          <a:xfrm>
            <a:off x="588434" y="1332325"/>
            <a:ext cx="11091333" cy="475738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solidFill>
                  <a:schemeClr val="dk1"/>
                </a:solidFill>
                <a:latin typeface="Arial Narrow"/>
                <a:ea typeface="Arial Narrow"/>
                <a:cs typeface="Arial Narrow"/>
                <a:sym typeface="Arial Narrow"/>
              </a:defRPr>
            </a:lvl1pPr>
            <a:lvl2pPr marL="914400" lvl="1" indent="-381000" algn="l">
              <a:lnSpc>
                <a:spcPct val="90000"/>
              </a:lnSpc>
              <a:spcBef>
                <a:spcPts val="500"/>
              </a:spcBef>
              <a:spcAft>
                <a:spcPts val="0"/>
              </a:spcAft>
              <a:buClr>
                <a:schemeClr val="dk1"/>
              </a:buClr>
              <a:buSzPts val="2400"/>
              <a:buChar char="•"/>
              <a:defRPr>
                <a:solidFill>
                  <a:schemeClr val="dk1"/>
                </a:solidFill>
                <a:latin typeface="Arial Narrow"/>
                <a:ea typeface="Arial Narrow"/>
                <a:cs typeface="Arial Narrow"/>
                <a:sym typeface="Arial Narrow"/>
              </a:defRPr>
            </a:lvl2pPr>
            <a:lvl3pPr marL="1371600" lvl="2" indent="-355600" algn="l">
              <a:lnSpc>
                <a:spcPct val="90000"/>
              </a:lnSpc>
              <a:spcBef>
                <a:spcPts val="500"/>
              </a:spcBef>
              <a:spcAft>
                <a:spcPts val="0"/>
              </a:spcAft>
              <a:buClr>
                <a:schemeClr val="dk1"/>
              </a:buClr>
              <a:buSzPts val="2000"/>
              <a:buChar char="•"/>
              <a:defRPr>
                <a:solidFill>
                  <a:schemeClr val="dk1"/>
                </a:solidFill>
                <a:latin typeface="Arial Narrow"/>
                <a:ea typeface="Arial Narrow"/>
                <a:cs typeface="Arial Narrow"/>
                <a:sym typeface="Arial Narrow"/>
              </a:defRPr>
            </a:lvl3pPr>
            <a:lvl4pPr marL="1828800" lvl="3" indent="-342900" algn="l">
              <a:lnSpc>
                <a:spcPct val="90000"/>
              </a:lnSpc>
              <a:spcBef>
                <a:spcPts val="500"/>
              </a:spcBef>
              <a:spcAft>
                <a:spcPts val="0"/>
              </a:spcAft>
              <a:buClr>
                <a:schemeClr val="dk1"/>
              </a:buClr>
              <a:buSzPts val="1800"/>
              <a:buChar char="•"/>
              <a:defRPr>
                <a:solidFill>
                  <a:schemeClr val="dk1"/>
                </a:solidFill>
                <a:latin typeface="Arial Narrow"/>
                <a:ea typeface="Arial Narrow"/>
                <a:cs typeface="Arial Narrow"/>
                <a:sym typeface="Arial Narrow"/>
              </a:defRPr>
            </a:lvl4pPr>
            <a:lvl5pPr marL="2286000" lvl="4" indent="-342900" algn="l">
              <a:lnSpc>
                <a:spcPct val="90000"/>
              </a:lnSpc>
              <a:spcBef>
                <a:spcPts val="500"/>
              </a:spcBef>
              <a:spcAft>
                <a:spcPts val="0"/>
              </a:spcAft>
              <a:buClr>
                <a:schemeClr val="dk1"/>
              </a:buClr>
              <a:buSzPts val="1800"/>
              <a:buChar char="•"/>
              <a:defRPr>
                <a:solidFill>
                  <a:schemeClr val="dk1"/>
                </a:solidFill>
                <a:latin typeface="Arial Narrow"/>
                <a:ea typeface="Arial Narrow"/>
                <a:cs typeface="Arial Narrow"/>
                <a:sym typeface="Arial Narrow"/>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7"/>
        <p:cNvGrpSpPr/>
        <p:nvPr/>
      </p:nvGrpSpPr>
      <p:grpSpPr>
        <a:xfrm>
          <a:off x="0" y="0"/>
          <a:ext cx="0" cy="0"/>
          <a:chOff x="0" y="0"/>
          <a:chExt cx="0" cy="0"/>
        </a:xfrm>
      </p:grpSpPr>
      <p:sp>
        <p:nvSpPr>
          <p:cNvPr id="128" name="Google Shape;128;g2a5af0a7ca8_1_469"/>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normAutofit/>
          </a:bodyPr>
          <a:lstStyle>
            <a:lvl1pPr lvl="0" algn="ctr" rtl="0">
              <a:spcBef>
                <a:spcPts val="0"/>
              </a:spcBef>
              <a:spcAft>
                <a:spcPts val="0"/>
              </a:spcAft>
              <a:buSzPts val="6900"/>
              <a:buNone/>
              <a:defRPr sz="69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129" name="Google Shape;129;g2a5af0a7ca8_1_469"/>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t" anchorCtr="0">
            <a:normAutofit/>
          </a:bodyPr>
          <a:lstStyle>
            <a:lvl1pPr lvl="0" algn="ctr" rtl="0">
              <a:lnSpc>
                <a:spcPct val="100000"/>
              </a:lnSpc>
              <a:spcBef>
                <a:spcPts val="0"/>
              </a:spcBef>
              <a:spcAft>
                <a:spcPts val="0"/>
              </a:spcAft>
              <a:buSzPts val="3700"/>
              <a:buNone/>
              <a:defRPr sz="37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30" name="Google Shape;130;g2a5af0a7ca8_1_46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1"/>
        <p:cNvGrpSpPr/>
        <p:nvPr/>
      </p:nvGrpSpPr>
      <p:grpSpPr>
        <a:xfrm>
          <a:off x="0" y="0"/>
          <a:ext cx="0" cy="0"/>
          <a:chOff x="0" y="0"/>
          <a:chExt cx="0" cy="0"/>
        </a:xfrm>
      </p:grpSpPr>
      <p:sp>
        <p:nvSpPr>
          <p:cNvPr id="132" name="Google Shape;132;g2a5af0a7ca8_1_473"/>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33" name="Google Shape;133;g2a5af0a7ca8_1_47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4"/>
        <p:cNvGrpSpPr/>
        <p:nvPr/>
      </p:nvGrpSpPr>
      <p:grpSpPr>
        <a:xfrm>
          <a:off x="0" y="0"/>
          <a:ext cx="0" cy="0"/>
          <a:chOff x="0" y="0"/>
          <a:chExt cx="0" cy="0"/>
        </a:xfrm>
      </p:grpSpPr>
      <p:sp>
        <p:nvSpPr>
          <p:cNvPr id="135" name="Google Shape;135;g2a5af0a7ca8_1_476"/>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36" name="Google Shape;136;g2a5af0a7ca8_1_476"/>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lvl1pPr marL="457200" lvl="0" indent="-381000" rtl="0">
              <a:spcBef>
                <a:spcPts val="0"/>
              </a:spcBef>
              <a:spcAft>
                <a:spcPts val="0"/>
              </a:spcAft>
              <a:buSzPts val="2400"/>
              <a:buChar char="●"/>
              <a:defRPr/>
            </a:lvl1pPr>
            <a:lvl2pPr marL="914400" lvl="1" indent="-349250" rtl="0">
              <a:spcBef>
                <a:spcPts val="0"/>
              </a:spcBef>
              <a:spcAft>
                <a:spcPts val="0"/>
              </a:spcAft>
              <a:buSzPts val="1900"/>
              <a:buChar char="○"/>
              <a:defRPr/>
            </a:lvl2pPr>
            <a:lvl3pPr marL="1371600" lvl="2" indent="-349250" rtl="0">
              <a:spcBef>
                <a:spcPts val="0"/>
              </a:spcBef>
              <a:spcAft>
                <a:spcPts val="0"/>
              </a:spcAft>
              <a:buSzPts val="1900"/>
              <a:buChar char="■"/>
              <a:defRPr/>
            </a:lvl3pPr>
            <a:lvl4pPr marL="1828800" lvl="3" indent="-349250" rtl="0">
              <a:spcBef>
                <a:spcPts val="0"/>
              </a:spcBef>
              <a:spcAft>
                <a:spcPts val="0"/>
              </a:spcAft>
              <a:buSzPts val="1900"/>
              <a:buChar char="●"/>
              <a:defRPr/>
            </a:lvl4pPr>
            <a:lvl5pPr marL="2286000" lvl="4" indent="-349250" rtl="0">
              <a:spcBef>
                <a:spcPts val="0"/>
              </a:spcBef>
              <a:spcAft>
                <a:spcPts val="0"/>
              </a:spcAft>
              <a:buSzPts val="1900"/>
              <a:buChar char="○"/>
              <a:defRPr/>
            </a:lvl5pPr>
            <a:lvl6pPr marL="2743200" lvl="5" indent="-349250" rtl="0">
              <a:spcBef>
                <a:spcPts val="0"/>
              </a:spcBef>
              <a:spcAft>
                <a:spcPts val="0"/>
              </a:spcAft>
              <a:buSzPts val="1900"/>
              <a:buChar char="■"/>
              <a:defRPr/>
            </a:lvl6pPr>
            <a:lvl7pPr marL="3200400" lvl="6" indent="-349250" rtl="0">
              <a:spcBef>
                <a:spcPts val="0"/>
              </a:spcBef>
              <a:spcAft>
                <a:spcPts val="0"/>
              </a:spcAft>
              <a:buSzPts val="1900"/>
              <a:buChar char="●"/>
              <a:defRPr/>
            </a:lvl7pPr>
            <a:lvl8pPr marL="3657600" lvl="7" indent="-349250" rtl="0">
              <a:spcBef>
                <a:spcPts val="0"/>
              </a:spcBef>
              <a:spcAft>
                <a:spcPts val="0"/>
              </a:spcAft>
              <a:buSzPts val="1900"/>
              <a:buChar char="○"/>
              <a:defRPr/>
            </a:lvl8pPr>
            <a:lvl9pPr marL="4114800" lvl="8" indent="-349250" rtl="0">
              <a:spcBef>
                <a:spcPts val="0"/>
              </a:spcBef>
              <a:spcAft>
                <a:spcPts val="0"/>
              </a:spcAft>
              <a:buSzPts val="1900"/>
              <a:buChar char="■"/>
              <a:defRPr/>
            </a:lvl9pPr>
          </a:lstStyle>
          <a:p>
            <a:endParaRPr/>
          </a:p>
        </p:txBody>
      </p:sp>
      <p:sp>
        <p:nvSpPr>
          <p:cNvPr id="137" name="Google Shape;137;g2a5af0a7ca8_1_47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8"/>
        <p:cNvGrpSpPr/>
        <p:nvPr/>
      </p:nvGrpSpPr>
      <p:grpSpPr>
        <a:xfrm>
          <a:off x="0" y="0"/>
          <a:ext cx="0" cy="0"/>
          <a:chOff x="0" y="0"/>
          <a:chExt cx="0" cy="0"/>
        </a:xfrm>
      </p:grpSpPr>
      <p:sp>
        <p:nvSpPr>
          <p:cNvPr id="139" name="Google Shape;139;g2a5af0a7ca8_1_480"/>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40" name="Google Shape;140;g2a5af0a7ca8_1_480"/>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rtl="0">
              <a:spcBef>
                <a:spcPts val="0"/>
              </a:spcBef>
              <a:spcAft>
                <a:spcPts val="0"/>
              </a:spcAft>
              <a:buSzPts val="1900"/>
              <a:buChar char="●"/>
              <a:defRPr sz="1900"/>
            </a:lvl1pPr>
            <a:lvl2pPr marL="914400" lvl="1" indent="-330200" rtl="0">
              <a:spcBef>
                <a:spcPts val="1300"/>
              </a:spcBef>
              <a:spcAft>
                <a:spcPts val="0"/>
              </a:spcAft>
              <a:buSzPts val="1600"/>
              <a:buChar char="○"/>
              <a:defRPr sz="1600"/>
            </a:lvl2pPr>
            <a:lvl3pPr marL="1371600" lvl="2" indent="-330200" rtl="0">
              <a:spcBef>
                <a:spcPts val="1300"/>
              </a:spcBef>
              <a:spcAft>
                <a:spcPts val="0"/>
              </a:spcAft>
              <a:buSzPts val="1600"/>
              <a:buChar char="■"/>
              <a:defRPr sz="1600"/>
            </a:lvl3pPr>
            <a:lvl4pPr marL="1828800" lvl="3" indent="-330200" rtl="0">
              <a:spcBef>
                <a:spcPts val="1300"/>
              </a:spcBef>
              <a:spcAft>
                <a:spcPts val="0"/>
              </a:spcAft>
              <a:buSzPts val="1600"/>
              <a:buChar char="●"/>
              <a:defRPr sz="1600"/>
            </a:lvl4pPr>
            <a:lvl5pPr marL="2286000" lvl="4" indent="-330200" rtl="0">
              <a:spcBef>
                <a:spcPts val="1300"/>
              </a:spcBef>
              <a:spcAft>
                <a:spcPts val="0"/>
              </a:spcAft>
              <a:buSzPts val="1600"/>
              <a:buChar char="○"/>
              <a:defRPr sz="1600"/>
            </a:lvl5pPr>
            <a:lvl6pPr marL="2743200" lvl="5" indent="-330200" rtl="0">
              <a:spcBef>
                <a:spcPts val="1300"/>
              </a:spcBef>
              <a:spcAft>
                <a:spcPts val="0"/>
              </a:spcAft>
              <a:buSzPts val="1600"/>
              <a:buChar char="■"/>
              <a:defRPr sz="1600"/>
            </a:lvl6pPr>
            <a:lvl7pPr marL="3200400" lvl="6" indent="-330200" rtl="0">
              <a:spcBef>
                <a:spcPts val="1300"/>
              </a:spcBef>
              <a:spcAft>
                <a:spcPts val="0"/>
              </a:spcAft>
              <a:buSzPts val="1600"/>
              <a:buChar char="●"/>
              <a:defRPr sz="1600"/>
            </a:lvl7pPr>
            <a:lvl8pPr marL="3657600" lvl="7" indent="-330200" rtl="0">
              <a:spcBef>
                <a:spcPts val="1300"/>
              </a:spcBef>
              <a:spcAft>
                <a:spcPts val="0"/>
              </a:spcAft>
              <a:buSzPts val="1600"/>
              <a:buChar char="○"/>
              <a:defRPr sz="1600"/>
            </a:lvl8pPr>
            <a:lvl9pPr marL="4114800" lvl="8" indent="-330200" rtl="0">
              <a:spcBef>
                <a:spcPts val="1300"/>
              </a:spcBef>
              <a:spcAft>
                <a:spcPts val="1300"/>
              </a:spcAft>
              <a:buSzPts val="1600"/>
              <a:buChar char="■"/>
              <a:defRPr sz="1600"/>
            </a:lvl9pPr>
          </a:lstStyle>
          <a:p>
            <a:endParaRPr/>
          </a:p>
        </p:txBody>
      </p:sp>
      <p:sp>
        <p:nvSpPr>
          <p:cNvPr id="141" name="Google Shape;141;g2a5af0a7ca8_1_480"/>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rtl="0">
              <a:spcBef>
                <a:spcPts val="0"/>
              </a:spcBef>
              <a:spcAft>
                <a:spcPts val="0"/>
              </a:spcAft>
              <a:buSzPts val="1900"/>
              <a:buChar char="●"/>
              <a:defRPr sz="1900"/>
            </a:lvl1pPr>
            <a:lvl2pPr marL="914400" lvl="1" indent="-330200" rtl="0">
              <a:spcBef>
                <a:spcPts val="1300"/>
              </a:spcBef>
              <a:spcAft>
                <a:spcPts val="0"/>
              </a:spcAft>
              <a:buSzPts val="1600"/>
              <a:buChar char="○"/>
              <a:defRPr sz="1600"/>
            </a:lvl2pPr>
            <a:lvl3pPr marL="1371600" lvl="2" indent="-330200" rtl="0">
              <a:spcBef>
                <a:spcPts val="1300"/>
              </a:spcBef>
              <a:spcAft>
                <a:spcPts val="0"/>
              </a:spcAft>
              <a:buSzPts val="1600"/>
              <a:buChar char="■"/>
              <a:defRPr sz="1600"/>
            </a:lvl3pPr>
            <a:lvl4pPr marL="1828800" lvl="3" indent="-330200" rtl="0">
              <a:spcBef>
                <a:spcPts val="1300"/>
              </a:spcBef>
              <a:spcAft>
                <a:spcPts val="0"/>
              </a:spcAft>
              <a:buSzPts val="1600"/>
              <a:buChar char="●"/>
              <a:defRPr sz="1600"/>
            </a:lvl4pPr>
            <a:lvl5pPr marL="2286000" lvl="4" indent="-330200" rtl="0">
              <a:spcBef>
                <a:spcPts val="1300"/>
              </a:spcBef>
              <a:spcAft>
                <a:spcPts val="0"/>
              </a:spcAft>
              <a:buSzPts val="1600"/>
              <a:buChar char="○"/>
              <a:defRPr sz="1600"/>
            </a:lvl5pPr>
            <a:lvl6pPr marL="2743200" lvl="5" indent="-330200" rtl="0">
              <a:spcBef>
                <a:spcPts val="1300"/>
              </a:spcBef>
              <a:spcAft>
                <a:spcPts val="0"/>
              </a:spcAft>
              <a:buSzPts val="1600"/>
              <a:buChar char="■"/>
              <a:defRPr sz="1600"/>
            </a:lvl6pPr>
            <a:lvl7pPr marL="3200400" lvl="6" indent="-330200" rtl="0">
              <a:spcBef>
                <a:spcPts val="1300"/>
              </a:spcBef>
              <a:spcAft>
                <a:spcPts val="0"/>
              </a:spcAft>
              <a:buSzPts val="1600"/>
              <a:buChar char="●"/>
              <a:defRPr sz="1600"/>
            </a:lvl7pPr>
            <a:lvl8pPr marL="3657600" lvl="7" indent="-330200" rtl="0">
              <a:spcBef>
                <a:spcPts val="1300"/>
              </a:spcBef>
              <a:spcAft>
                <a:spcPts val="0"/>
              </a:spcAft>
              <a:buSzPts val="1600"/>
              <a:buChar char="○"/>
              <a:defRPr sz="1600"/>
            </a:lvl8pPr>
            <a:lvl9pPr marL="4114800" lvl="8" indent="-330200" rtl="0">
              <a:spcBef>
                <a:spcPts val="1300"/>
              </a:spcBef>
              <a:spcAft>
                <a:spcPts val="1300"/>
              </a:spcAft>
              <a:buSzPts val="1600"/>
              <a:buChar char="■"/>
              <a:defRPr sz="1600"/>
            </a:lvl9pPr>
          </a:lstStyle>
          <a:p>
            <a:endParaRPr/>
          </a:p>
        </p:txBody>
      </p:sp>
      <p:sp>
        <p:nvSpPr>
          <p:cNvPr id="142" name="Google Shape;142;g2a5af0a7ca8_1_48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3"/>
        <p:cNvGrpSpPr/>
        <p:nvPr/>
      </p:nvGrpSpPr>
      <p:grpSpPr>
        <a:xfrm>
          <a:off x="0" y="0"/>
          <a:ext cx="0" cy="0"/>
          <a:chOff x="0" y="0"/>
          <a:chExt cx="0" cy="0"/>
        </a:xfrm>
      </p:grpSpPr>
      <p:sp>
        <p:nvSpPr>
          <p:cNvPr id="144" name="Google Shape;144;g2a5af0a7ca8_1_48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45" name="Google Shape;145;g2a5af0a7ca8_1_48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46"/>
        <p:cNvGrpSpPr/>
        <p:nvPr/>
      </p:nvGrpSpPr>
      <p:grpSpPr>
        <a:xfrm>
          <a:off x="0" y="0"/>
          <a:ext cx="0" cy="0"/>
          <a:chOff x="0" y="0"/>
          <a:chExt cx="0" cy="0"/>
        </a:xfrm>
      </p:grpSpPr>
      <p:sp>
        <p:nvSpPr>
          <p:cNvPr id="147" name="Google Shape;147;g2a5af0a7ca8_1_488"/>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148" name="Google Shape;148;g2a5af0a7ca8_1_488"/>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rmAutofit/>
          </a:bodyPr>
          <a:lstStyle>
            <a:lvl1pPr marL="457200" lvl="0" indent="-330200" rtl="0">
              <a:spcBef>
                <a:spcPts val="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49" name="Google Shape;149;g2a5af0a7ca8_1_48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0"/>
        <p:cNvGrpSpPr/>
        <p:nvPr/>
      </p:nvGrpSpPr>
      <p:grpSpPr>
        <a:xfrm>
          <a:off x="0" y="0"/>
          <a:ext cx="0" cy="0"/>
          <a:chOff x="0" y="0"/>
          <a:chExt cx="0" cy="0"/>
        </a:xfrm>
      </p:grpSpPr>
      <p:sp>
        <p:nvSpPr>
          <p:cNvPr id="151" name="Google Shape;151;g2a5af0a7ca8_1_492"/>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a:endParaRPr/>
          </a:p>
        </p:txBody>
      </p:sp>
      <p:sp>
        <p:nvSpPr>
          <p:cNvPr id="152" name="Google Shape;152;g2a5af0a7ca8_1_49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53"/>
        <p:cNvGrpSpPr/>
        <p:nvPr/>
      </p:nvGrpSpPr>
      <p:grpSpPr>
        <a:xfrm>
          <a:off x="0" y="0"/>
          <a:ext cx="0" cy="0"/>
          <a:chOff x="0" y="0"/>
          <a:chExt cx="0" cy="0"/>
        </a:xfrm>
      </p:grpSpPr>
      <p:sp>
        <p:nvSpPr>
          <p:cNvPr id="154" name="Google Shape;154;g2a5af0a7ca8_1_495"/>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5" name="Google Shape;155;g2a5af0a7ca8_1_495"/>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rmAutofit/>
          </a:bodyPr>
          <a:lstStyle>
            <a:lvl1pPr lvl="0" algn="ctr" rtl="0">
              <a:spcBef>
                <a:spcPts val="0"/>
              </a:spcBef>
              <a:spcAft>
                <a:spcPts val="0"/>
              </a:spcAft>
              <a:buSzPts val="5600"/>
              <a:buNone/>
              <a:defRPr sz="5600"/>
            </a:lvl1pPr>
            <a:lvl2pPr lvl="1" algn="ctr" rtl="0">
              <a:spcBef>
                <a:spcPts val="0"/>
              </a:spcBef>
              <a:spcAft>
                <a:spcPts val="0"/>
              </a:spcAft>
              <a:buSzPts val="5600"/>
              <a:buNone/>
              <a:defRPr sz="5600"/>
            </a:lvl2pPr>
            <a:lvl3pPr lvl="2" algn="ctr" rtl="0">
              <a:spcBef>
                <a:spcPts val="0"/>
              </a:spcBef>
              <a:spcAft>
                <a:spcPts val="0"/>
              </a:spcAft>
              <a:buSzPts val="5600"/>
              <a:buNone/>
              <a:defRPr sz="5600"/>
            </a:lvl3pPr>
            <a:lvl4pPr lvl="3" algn="ctr" rtl="0">
              <a:spcBef>
                <a:spcPts val="0"/>
              </a:spcBef>
              <a:spcAft>
                <a:spcPts val="0"/>
              </a:spcAft>
              <a:buSzPts val="5600"/>
              <a:buNone/>
              <a:defRPr sz="5600"/>
            </a:lvl4pPr>
            <a:lvl5pPr lvl="4" algn="ctr" rtl="0">
              <a:spcBef>
                <a:spcPts val="0"/>
              </a:spcBef>
              <a:spcAft>
                <a:spcPts val="0"/>
              </a:spcAft>
              <a:buSzPts val="5600"/>
              <a:buNone/>
              <a:defRPr sz="5600"/>
            </a:lvl5pPr>
            <a:lvl6pPr lvl="5" algn="ctr" rtl="0">
              <a:spcBef>
                <a:spcPts val="0"/>
              </a:spcBef>
              <a:spcAft>
                <a:spcPts val="0"/>
              </a:spcAft>
              <a:buSzPts val="5600"/>
              <a:buNone/>
              <a:defRPr sz="5600"/>
            </a:lvl6pPr>
            <a:lvl7pPr lvl="6" algn="ctr" rtl="0">
              <a:spcBef>
                <a:spcPts val="0"/>
              </a:spcBef>
              <a:spcAft>
                <a:spcPts val="0"/>
              </a:spcAft>
              <a:buSzPts val="5600"/>
              <a:buNone/>
              <a:defRPr sz="5600"/>
            </a:lvl7pPr>
            <a:lvl8pPr lvl="7" algn="ctr" rtl="0">
              <a:spcBef>
                <a:spcPts val="0"/>
              </a:spcBef>
              <a:spcAft>
                <a:spcPts val="0"/>
              </a:spcAft>
              <a:buSzPts val="5600"/>
              <a:buNone/>
              <a:defRPr sz="5600"/>
            </a:lvl8pPr>
            <a:lvl9pPr lvl="8" algn="ctr" rtl="0">
              <a:spcBef>
                <a:spcPts val="0"/>
              </a:spcBef>
              <a:spcAft>
                <a:spcPts val="0"/>
              </a:spcAft>
              <a:buSzPts val="5600"/>
              <a:buNone/>
              <a:defRPr sz="5600"/>
            </a:lvl9pPr>
          </a:lstStyle>
          <a:p>
            <a:endParaRPr/>
          </a:p>
        </p:txBody>
      </p:sp>
      <p:sp>
        <p:nvSpPr>
          <p:cNvPr id="156" name="Google Shape;156;g2a5af0a7ca8_1_495"/>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57" name="Google Shape;157;g2a5af0a7ca8_1_495"/>
          <p:cNvSpPr txBox="1">
            <a:spLocks noGrp="1"/>
          </p:cNvSpPr>
          <p:nvPr>
            <p:ph type="body" idx="2"/>
          </p:nvPr>
        </p:nvSpPr>
        <p:spPr>
          <a:xfrm>
            <a:off x="6586000" y="965433"/>
            <a:ext cx="5115900" cy="4926900"/>
          </a:xfrm>
          <a:prstGeom prst="rect">
            <a:avLst/>
          </a:prstGeom>
        </p:spPr>
        <p:txBody>
          <a:bodyPr spcFirstLastPara="1" wrap="square" lIns="121900" tIns="121900" rIns="121900" bIns="121900" anchor="ctr" anchorCtr="0">
            <a:normAutofit/>
          </a:bodyPr>
          <a:lstStyle>
            <a:lvl1pPr marL="457200" lvl="0" indent="-381000" rtl="0">
              <a:spcBef>
                <a:spcPts val="0"/>
              </a:spcBef>
              <a:spcAft>
                <a:spcPts val="0"/>
              </a:spcAft>
              <a:buSzPts val="2400"/>
              <a:buChar char="●"/>
              <a:defRPr/>
            </a:lvl1pPr>
            <a:lvl2pPr marL="914400" lvl="1" indent="-349250" rtl="0">
              <a:spcBef>
                <a:spcPts val="0"/>
              </a:spcBef>
              <a:spcAft>
                <a:spcPts val="0"/>
              </a:spcAft>
              <a:buSzPts val="1900"/>
              <a:buChar char="○"/>
              <a:defRPr/>
            </a:lvl2pPr>
            <a:lvl3pPr marL="1371600" lvl="2" indent="-349250" rtl="0">
              <a:spcBef>
                <a:spcPts val="0"/>
              </a:spcBef>
              <a:spcAft>
                <a:spcPts val="0"/>
              </a:spcAft>
              <a:buSzPts val="1900"/>
              <a:buChar char="■"/>
              <a:defRPr/>
            </a:lvl3pPr>
            <a:lvl4pPr marL="1828800" lvl="3" indent="-349250" rtl="0">
              <a:spcBef>
                <a:spcPts val="0"/>
              </a:spcBef>
              <a:spcAft>
                <a:spcPts val="0"/>
              </a:spcAft>
              <a:buSzPts val="1900"/>
              <a:buChar char="●"/>
              <a:defRPr/>
            </a:lvl4pPr>
            <a:lvl5pPr marL="2286000" lvl="4" indent="-349250" rtl="0">
              <a:spcBef>
                <a:spcPts val="0"/>
              </a:spcBef>
              <a:spcAft>
                <a:spcPts val="0"/>
              </a:spcAft>
              <a:buSzPts val="1900"/>
              <a:buChar char="○"/>
              <a:defRPr/>
            </a:lvl5pPr>
            <a:lvl6pPr marL="2743200" lvl="5" indent="-349250" rtl="0">
              <a:spcBef>
                <a:spcPts val="0"/>
              </a:spcBef>
              <a:spcAft>
                <a:spcPts val="0"/>
              </a:spcAft>
              <a:buSzPts val="1900"/>
              <a:buChar char="■"/>
              <a:defRPr/>
            </a:lvl6pPr>
            <a:lvl7pPr marL="3200400" lvl="6" indent="-349250" rtl="0">
              <a:spcBef>
                <a:spcPts val="0"/>
              </a:spcBef>
              <a:spcAft>
                <a:spcPts val="0"/>
              </a:spcAft>
              <a:buSzPts val="1900"/>
              <a:buChar char="●"/>
              <a:defRPr/>
            </a:lvl7pPr>
            <a:lvl8pPr marL="3657600" lvl="7" indent="-349250" rtl="0">
              <a:spcBef>
                <a:spcPts val="0"/>
              </a:spcBef>
              <a:spcAft>
                <a:spcPts val="0"/>
              </a:spcAft>
              <a:buSzPts val="1900"/>
              <a:buChar char="○"/>
              <a:defRPr/>
            </a:lvl8pPr>
            <a:lvl9pPr marL="4114800" lvl="8" indent="-349250" rtl="0">
              <a:spcBef>
                <a:spcPts val="0"/>
              </a:spcBef>
              <a:spcAft>
                <a:spcPts val="0"/>
              </a:spcAft>
              <a:buSzPts val="1900"/>
              <a:buChar char="■"/>
              <a:defRPr/>
            </a:lvl9pPr>
          </a:lstStyle>
          <a:p>
            <a:endParaRPr/>
          </a:p>
        </p:txBody>
      </p:sp>
      <p:sp>
        <p:nvSpPr>
          <p:cNvPr id="158" name="Google Shape;158;g2a5af0a7ca8_1_49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59"/>
        <p:cNvGrpSpPr/>
        <p:nvPr/>
      </p:nvGrpSpPr>
      <p:grpSpPr>
        <a:xfrm>
          <a:off x="0" y="0"/>
          <a:ext cx="0" cy="0"/>
          <a:chOff x="0" y="0"/>
          <a:chExt cx="0" cy="0"/>
        </a:xfrm>
      </p:grpSpPr>
      <p:sp>
        <p:nvSpPr>
          <p:cNvPr id="160" name="Google Shape;160;g2a5af0a7ca8_1_501"/>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rmAutofit/>
          </a:bodyPr>
          <a:lstStyle>
            <a:lvl1pPr marL="457200" lvl="0" indent="-228600" rtl="0">
              <a:lnSpc>
                <a:spcPct val="100000"/>
              </a:lnSpc>
              <a:spcBef>
                <a:spcPts val="0"/>
              </a:spcBef>
              <a:spcAft>
                <a:spcPts val="0"/>
              </a:spcAft>
              <a:buSzPts val="2400"/>
              <a:buNone/>
              <a:defRPr/>
            </a:lvl1pPr>
          </a:lstStyle>
          <a:p>
            <a:endParaRPr/>
          </a:p>
        </p:txBody>
      </p:sp>
      <p:sp>
        <p:nvSpPr>
          <p:cNvPr id="161" name="Google Shape;161;g2a5af0a7ca8_1_50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62"/>
        <p:cNvGrpSpPr/>
        <p:nvPr/>
      </p:nvGrpSpPr>
      <p:grpSpPr>
        <a:xfrm>
          <a:off x="0" y="0"/>
          <a:ext cx="0" cy="0"/>
          <a:chOff x="0" y="0"/>
          <a:chExt cx="0" cy="0"/>
        </a:xfrm>
      </p:grpSpPr>
      <p:sp>
        <p:nvSpPr>
          <p:cNvPr id="163" name="Google Shape;163;g2a5af0a7ca8_1_504"/>
          <p:cNvSpPr txBox="1">
            <a:spLocks noGrp="1"/>
          </p:cNvSpPr>
          <p:nvPr>
            <p:ph type="title" hasCustomPrompt="1"/>
          </p:nvPr>
        </p:nvSpPr>
        <p:spPr>
          <a:xfrm>
            <a:off x="415600" y="1474833"/>
            <a:ext cx="11360700" cy="2618100"/>
          </a:xfrm>
          <a:prstGeom prst="rect">
            <a:avLst/>
          </a:prstGeom>
        </p:spPr>
        <p:txBody>
          <a:bodyPr spcFirstLastPara="1" wrap="square" lIns="121900" tIns="121900" rIns="121900" bIns="121900" anchor="b" anchorCtr="0">
            <a:normAutofit/>
          </a:bodyPr>
          <a:lstStyle>
            <a:lvl1pPr lvl="0" algn="ctr" rtl="0">
              <a:spcBef>
                <a:spcPts val="0"/>
              </a:spcBef>
              <a:spcAft>
                <a:spcPts val="0"/>
              </a:spcAft>
              <a:buSzPts val="16000"/>
              <a:buNone/>
              <a:defRPr sz="16000"/>
            </a:lvl1pPr>
            <a:lvl2pPr lvl="1" algn="ctr" rtl="0">
              <a:spcBef>
                <a:spcPts val="0"/>
              </a:spcBef>
              <a:spcAft>
                <a:spcPts val="0"/>
              </a:spcAft>
              <a:buSzPts val="16000"/>
              <a:buNone/>
              <a:defRPr sz="16000"/>
            </a:lvl2pPr>
            <a:lvl3pPr lvl="2" algn="ctr" rtl="0">
              <a:spcBef>
                <a:spcPts val="0"/>
              </a:spcBef>
              <a:spcAft>
                <a:spcPts val="0"/>
              </a:spcAft>
              <a:buSzPts val="16000"/>
              <a:buNone/>
              <a:defRPr sz="16000"/>
            </a:lvl3pPr>
            <a:lvl4pPr lvl="3" algn="ctr" rtl="0">
              <a:spcBef>
                <a:spcPts val="0"/>
              </a:spcBef>
              <a:spcAft>
                <a:spcPts val="0"/>
              </a:spcAft>
              <a:buSzPts val="16000"/>
              <a:buNone/>
              <a:defRPr sz="16000"/>
            </a:lvl4pPr>
            <a:lvl5pPr lvl="4" algn="ctr" rtl="0">
              <a:spcBef>
                <a:spcPts val="0"/>
              </a:spcBef>
              <a:spcAft>
                <a:spcPts val="0"/>
              </a:spcAft>
              <a:buSzPts val="16000"/>
              <a:buNone/>
              <a:defRPr sz="16000"/>
            </a:lvl5pPr>
            <a:lvl6pPr lvl="5" algn="ctr" rtl="0">
              <a:spcBef>
                <a:spcPts val="0"/>
              </a:spcBef>
              <a:spcAft>
                <a:spcPts val="0"/>
              </a:spcAft>
              <a:buSzPts val="16000"/>
              <a:buNone/>
              <a:defRPr sz="16000"/>
            </a:lvl6pPr>
            <a:lvl7pPr lvl="6" algn="ctr" rtl="0">
              <a:spcBef>
                <a:spcPts val="0"/>
              </a:spcBef>
              <a:spcAft>
                <a:spcPts val="0"/>
              </a:spcAft>
              <a:buSzPts val="16000"/>
              <a:buNone/>
              <a:defRPr sz="16000"/>
            </a:lvl7pPr>
            <a:lvl8pPr lvl="7" algn="ctr" rtl="0">
              <a:spcBef>
                <a:spcPts val="0"/>
              </a:spcBef>
              <a:spcAft>
                <a:spcPts val="0"/>
              </a:spcAft>
              <a:buSzPts val="16000"/>
              <a:buNone/>
              <a:defRPr sz="16000"/>
            </a:lvl8pPr>
            <a:lvl9pPr lvl="8" algn="ctr" rtl="0">
              <a:spcBef>
                <a:spcPts val="0"/>
              </a:spcBef>
              <a:spcAft>
                <a:spcPts val="0"/>
              </a:spcAft>
              <a:buSzPts val="16000"/>
              <a:buNone/>
              <a:defRPr sz="16000"/>
            </a:lvl9pPr>
          </a:lstStyle>
          <a:p>
            <a:r>
              <a:t>xx%</a:t>
            </a:r>
          </a:p>
        </p:txBody>
      </p:sp>
      <p:sp>
        <p:nvSpPr>
          <p:cNvPr id="164" name="Google Shape;164;g2a5af0a7ca8_1_504"/>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rmAutofit/>
          </a:bodyPr>
          <a:lstStyle>
            <a:lvl1pPr marL="457200" lvl="0" indent="-381000" algn="ctr" rtl="0">
              <a:spcBef>
                <a:spcPts val="0"/>
              </a:spcBef>
              <a:spcAft>
                <a:spcPts val="0"/>
              </a:spcAft>
              <a:buSzPts val="2400"/>
              <a:buChar char="●"/>
              <a:defRPr/>
            </a:lvl1pPr>
            <a:lvl2pPr marL="914400" lvl="1" indent="-349250" algn="ctr" rtl="0">
              <a:spcBef>
                <a:spcPts val="0"/>
              </a:spcBef>
              <a:spcAft>
                <a:spcPts val="0"/>
              </a:spcAft>
              <a:buSzPts val="1900"/>
              <a:buChar char="○"/>
              <a:defRPr/>
            </a:lvl2pPr>
            <a:lvl3pPr marL="1371600" lvl="2" indent="-349250" algn="ctr" rtl="0">
              <a:spcBef>
                <a:spcPts val="0"/>
              </a:spcBef>
              <a:spcAft>
                <a:spcPts val="0"/>
              </a:spcAft>
              <a:buSzPts val="1900"/>
              <a:buChar char="■"/>
              <a:defRPr/>
            </a:lvl3pPr>
            <a:lvl4pPr marL="1828800" lvl="3" indent="-349250" algn="ctr" rtl="0">
              <a:spcBef>
                <a:spcPts val="0"/>
              </a:spcBef>
              <a:spcAft>
                <a:spcPts val="0"/>
              </a:spcAft>
              <a:buSzPts val="1900"/>
              <a:buChar char="●"/>
              <a:defRPr/>
            </a:lvl4pPr>
            <a:lvl5pPr marL="2286000" lvl="4" indent="-349250" algn="ctr" rtl="0">
              <a:spcBef>
                <a:spcPts val="0"/>
              </a:spcBef>
              <a:spcAft>
                <a:spcPts val="0"/>
              </a:spcAft>
              <a:buSzPts val="1900"/>
              <a:buChar char="○"/>
              <a:defRPr/>
            </a:lvl5pPr>
            <a:lvl6pPr marL="2743200" lvl="5" indent="-349250" algn="ctr" rtl="0">
              <a:spcBef>
                <a:spcPts val="0"/>
              </a:spcBef>
              <a:spcAft>
                <a:spcPts val="0"/>
              </a:spcAft>
              <a:buSzPts val="1900"/>
              <a:buChar char="■"/>
              <a:defRPr/>
            </a:lvl6pPr>
            <a:lvl7pPr marL="3200400" lvl="6" indent="-349250" algn="ctr" rtl="0">
              <a:spcBef>
                <a:spcPts val="0"/>
              </a:spcBef>
              <a:spcAft>
                <a:spcPts val="0"/>
              </a:spcAft>
              <a:buSzPts val="1900"/>
              <a:buChar char="●"/>
              <a:defRPr/>
            </a:lvl7pPr>
            <a:lvl8pPr marL="3657600" lvl="7" indent="-349250" algn="ctr" rtl="0">
              <a:spcBef>
                <a:spcPts val="0"/>
              </a:spcBef>
              <a:spcAft>
                <a:spcPts val="0"/>
              </a:spcAft>
              <a:buSzPts val="1900"/>
              <a:buChar char="○"/>
              <a:defRPr/>
            </a:lvl8pPr>
            <a:lvl9pPr marL="4114800" lvl="8" indent="-349250" algn="ctr" rtl="0">
              <a:spcBef>
                <a:spcPts val="0"/>
              </a:spcBef>
              <a:spcAft>
                <a:spcPts val="0"/>
              </a:spcAft>
              <a:buSzPts val="1900"/>
              <a:buChar char="■"/>
              <a:defRPr/>
            </a:lvl9pPr>
          </a:lstStyle>
          <a:p>
            <a:endParaRPr/>
          </a:p>
        </p:txBody>
      </p:sp>
      <p:sp>
        <p:nvSpPr>
          <p:cNvPr id="165" name="Google Shape;165;g2a5af0a7ca8_1_50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6"/>
        <p:cNvGrpSpPr/>
        <p:nvPr/>
      </p:nvGrpSpPr>
      <p:grpSpPr>
        <a:xfrm>
          <a:off x="0" y="0"/>
          <a:ext cx="0" cy="0"/>
          <a:chOff x="0" y="0"/>
          <a:chExt cx="0" cy="0"/>
        </a:xfrm>
      </p:grpSpPr>
      <p:sp>
        <p:nvSpPr>
          <p:cNvPr id="167" name="Google Shape;167;g2a5af0a7ca8_1_50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68"/>
        <p:cNvGrpSpPr/>
        <p:nvPr/>
      </p:nvGrpSpPr>
      <p:grpSpPr>
        <a:xfrm>
          <a:off x="0" y="0"/>
          <a:ext cx="0" cy="0"/>
          <a:chOff x="0" y="0"/>
          <a:chExt cx="0" cy="0"/>
        </a:xfrm>
      </p:grpSpPr>
      <p:sp>
        <p:nvSpPr>
          <p:cNvPr id="169" name="Google Shape;169;g2a5af0a7ca8_1_510"/>
          <p:cNvSpPr/>
          <p:nvPr/>
        </p:nvSpPr>
        <p:spPr>
          <a:xfrm rot="10800000" flipH="1">
            <a:off x="4327600" y="-100"/>
            <a:ext cx="3536700" cy="915300"/>
          </a:xfrm>
          <a:prstGeom prst="round2SameRect">
            <a:avLst>
              <a:gd name="adj1" fmla="val 23539"/>
              <a:gd name="adj2" fmla="val 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0" name="Google Shape;170;g2a5af0a7ca8_1_51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171"/>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172"/>
        <p:cNvGrpSpPr/>
        <p:nvPr/>
      </p:nvGrpSpPr>
      <p:grpSpPr>
        <a:xfrm>
          <a:off x="0" y="0"/>
          <a:ext cx="0" cy="0"/>
          <a:chOff x="0" y="0"/>
          <a:chExt cx="0" cy="0"/>
        </a:xfrm>
      </p:grpSpPr>
      <p:sp>
        <p:nvSpPr>
          <p:cNvPr id="173" name="Google Shape;173;g2a5af0a7ca8_1_51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8"/>
        <p:cNvGrpSpPr/>
        <p:nvPr/>
      </p:nvGrpSpPr>
      <p:grpSpPr>
        <a:xfrm>
          <a:off x="0" y="0"/>
          <a:ext cx="0" cy="0"/>
          <a:chOff x="0" y="0"/>
          <a:chExt cx="0" cy="0"/>
        </a:xfrm>
      </p:grpSpPr>
      <p:sp>
        <p:nvSpPr>
          <p:cNvPr id="179" name="Google Shape;179;g2a5af0a7ca8_1_626"/>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Autofit/>
          </a:bodyPr>
          <a:lstStyle>
            <a:lvl1pPr lvl="0" algn="ctr" rtl="0">
              <a:lnSpc>
                <a:spcPct val="100000"/>
              </a:lnSpc>
              <a:spcBef>
                <a:spcPts val="0"/>
              </a:spcBef>
              <a:spcAft>
                <a:spcPts val="0"/>
              </a:spcAft>
              <a:buSzPts val="4800"/>
              <a:buNone/>
              <a:defRPr sz="4800"/>
            </a:lvl1pPr>
            <a:lvl2pPr lvl="1" algn="ctr" rtl="0">
              <a:lnSpc>
                <a:spcPct val="100000"/>
              </a:lnSpc>
              <a:spcBef>
                <a:spcPts val="0"/>
              </a:spcBef>
              <a:spcAft>
                <a:spcPts val="0"/>
              </a:spcAft>
              <a:buSzPts val="4800"/>
              <a:buNone/>
              <a:defRPr sz="4800"/>
            </a:lvl2pPr>
            <a:lvl3pPr lvl="2" algn="ctr" rtl="0">
              <a:lnSpc>
                <a:spcPct val="100000"/>
              </a:lnSpc>
              <a:spcBef>
                <a:spcPts val="0"/>
              </a:spcBef>
              <a:spcAft>
                <a:spcPts val="0"/>
              </a:spcAft>
              <a:buSzPts val="4800"/>
              <a:buNone/>
              <a:defRPr sz="4800"/>
            </a:lvl3pPr>
            <a:lvl4pPr lvl="3" algn="ctr" rtl="0">
              <a:lnSpc>
                <a:spcPct val="100000"/>
              </a:lnSpc>
              <a:spcBef>
                <a:spcPts val="0"/>
              </a:spcBef>
              <a:spcAft>
                <a:spcPts val="0"/>
              </a:spcAft>
              <a:buSzPts val="4800"/>
              <a:buNone/>
              <a:defRPr sz="4800"/>
            </a:lvl4pPr>
            <a:lvl5pPr lvl="4" algn="ctr" rtl="0">
              <a:lnSpc>
                <a:spcPct val="100000"/>
              </a:lnSpc>
              <a:spcBef>
                <a:spcPts val="0"/>
              </a:spcBef>
              <a:spcAft>
                <a:spcPts val="0"/>
              </a:spcAft>
              <a:buSzPts val="4800"/>
              <a:buNone/>
              <a:defRPr sz="4800"/>
            </a:lvl5pPr>
            <a:lvl6pPr lvl="5" algn="ctr" rtl="0">
              <a:lnSpc>
                <a:spcPct val="100000"/>
              </a:lnSpc>
              <a:spcBef>
                <a:spcPts val="0"/>
              </a:spcBef>
              <a:spcAft>
                <a:spcPts val="0"/>
              </a:spcAft>
              <a:buSzPts val="4800"/>
              <a:buNone/>
              <a:defRPr sz="4800"/>
            </a:lvl6pPr>
            <a:lvl7pPr lvl="6" algn="ctr" rtl="0">
              <a:lnSpc>
                <a:spcPct val="100000"/>
              </a:lnSpc>
              <a:spcBef>
                <a:spcPts val="0"/>
              </a:spcBef>
              <a:spcAft>
                <a:spcPts val="0"/>
              </a:spcAft>
              <a:buSzPts val="4800"/>
              <a:buNone/>
              <a:defRPr sz="4800"/>
            </a:lvl7pPr>
            <a:lvl8pPr lvl="7" algn="ctr" rtl="0">
              <a:lnSpc>
                <a:spcPct val="100000"/>
              </a:lnSpc>
              <a:spcBef>
                <a:spcPts val="0"/>
              </a:spcBef>
              <a:spcAft>
                <a:spcPts val="0"/>
              </a:spcAft>
              <a:buSzPts val="4800"/>
              <a:buNone/>
              <a:defRPr sz="4800"/>
            </a:lvl8pPr>
            <a:lvl9pPr lvl="8" algn="ctr" rtl="0">
              <a:lnSpc>
                <a:spcPct val="100000"/>
              </a:lnSpc>
              <a:spcBef>
                <a:spcPts val="0"/>
              </a:spcBef>
              <a:spcAft>
                <a:spcPts val="0"/>
              </a:spcAft>
              <a:buSzPts val="4800"/>
              <a:buNone/>
              <a:defRPr sz="4800"/>
            </a:lvl9pPr>
          </a:lstStyle>
          <a:p>
            <a:endParaRPr/>
          </a:p>
        </p:txBody>
      </p:sp>
      <p:sp>
        <p:nvSpPr>
          <p:cNvPr id="180" name="Google Shape;180;g2a5af0a7ca8_1_626"/>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81" name="Google Shape;181;g2a5af0a7ca8_1_626"/>
          <p:cNvSpPr/>
          <p:nvPr/>
        </p:nvSpPr>
        <p:spPr>
          <a:xfrm>
            <a:off x="-16" y="6400"/>
            <a:ext cx="12192000" cy="1524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pic>
        <p:nvPicPr>
          <p:cNvPr id="182" name="Google Shape;182;g2a5af0a7ca8_1_626"/>
          <p:cNvPicPr preferRelativeResize="0"/>
          <p:nvPr/>
        </p:nvPicPr>
        <p:blipFill rotWithShape="1">
          <a:blip r:embed="rId2">
            <a:alphaModFix/>
          </a:blip>
          <a:srcRect/>
          <a:stretch/>
        </p:blipFill>
        <p:spPr>
          <a:xfrm>
            <a:off x="4412540" y="83"/>
            <a:ext cx="3366909" cy="1536634"/>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3"/>
        <p:cNvGrpSpPr/>
        <p:nvPr/>
      </p:nvGrpSpPr>
      <p:grpSpPr>
        <a:xfrm>
          <a:off x="0" y="0"/>
          <a:ext cx="0" cy="0"/>
          <a:chOff x="0" y="0"/>
          <a:chExt cx="0" cy="0"/>
        </a:xfrm>
      </p:grpSpPr>
      <p:sp>
        <p:nvSpPr>
          <p:cNvPr id="184" name="Google Shape;184;g2a5af0a7ca8_1_631"/>
          <p:cNvSpPr/>
          <p:nvPr/>
        </p:nvSpPr>
        <p:spPr>
          <a:xfrm>
            <a:off x="15667" y="0"/>
            <a:ext cx="12192000" cy="15369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5" name="Google Shape;185;g2a5af0a7ca8_1_631"/>
          <p:cNvSpPr txBox="1">
            <a:spLocks noGrp="1"/>
          </p:cNvSpPr>
          <p:nvPr>
            <p:ph type="title"/>
          </p:nvPr>
        </p:nvSpPr>
        <p:spPr>
          <a:xfrm>
            <a:off x="415600" y="360267"/>
            <a:ext cx="11360700" cy="7452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200"/>
              <a:buNone/>
              <a:defRPr/>
            </a:lvl1pPr>
            <a:lvl2pPr lvl="1" algn="l" rtl="0">
              <a:lnSpc>
                <a:spcPct val="100000"/>
              </a:lnSpc>
              <a:spcBef>
                <a:spcPts val="0"/>
              </a:spcBef>
              <a:spcAft>
                <a:spcPts val="0"/>
              </a:spcAft>
              <a:buSzPts val="3200"/>
              <a:buNone/>
              <a:defRPr/>
            </a:lvl2pPr>
            <a:lvl3pPr lvl="2" algn="l" rtl="0">
              <a:lnSpc>
                <a:spcPct val="100000"/>
              </a:lnSpc>
              <a:spcBef>
                <a:spcPts val="0"/>
              </a:spcBef>
              <a:spcAft>
                <a:spcPts val="0"/>
              </a:spcAft>
              <a:buSzPts val="3200"/>
              <a:buNone/>
              <a:defRPr/>
            </a:lvl3pPr>
            <a:lvl4pPr lvl="3" algn="l" rtl="0">
              <a:lnSpc>
                <a:spcPct val="100000"/>
              </a:lnSpc>
              <a:spcBef>
                <a:spcPts val="0"/>
              </a:spcBef>
              <a:spcAft>
                <a:spcPts val="0"/>
              </a:spcAft>
              <a:buSzPts val="3200"/>
              <a:buNone/>
              <a:defRPr/>
            </a:lvl4pPr>
            <a:lvl5pPr lvl="4" algn="l" rtl="0">
              <a:lnSpc>
                <a:spcPct val="100000"/>
              </a:lnSpc>
              <a:spcBef>
                <a:spcPts val="0"/>
              </a:spcBef>
              <a:spcAft>
                <a:spcPts val="0"/>
              </a:spcAft>
              <a:buSzPts val="3200"/>
              <a:buNone/>
              <a:defRPr/>
            </a:lvl5pPr>
            <a:lvl6pPr lvl="5" algn="l" rtl="0">
              <a:lnSpc>
                <a:spcPct val="100000"/>
              </a:lnSpc>
              <a:spcBef>
                <a:spcPts val="0"/>
              </a:spcBef>
              <a:spcAft>
                <a:spcPts val="0"/>
              </a:spcAft>
              <a:buSzPts val="3200"/>
              <a:buNone/>
              <a:defRPr/>
            </a:lvl6pPr>
            <a:lvl7pPr lvl="6" algn="l" rtl="0">
              <a:lnSpc>
                <a:spcPct val="100000"/>
              </a:lnSpc>
              <a:spcBef>
                <a:spcPts val="0"/>
              </a:spcBef>
              <a:spcAft>
                <a:spcPts val="0"/>
              </a:spcAft>
              <a:buSzPts val="3200"/>
              <a:buNone/>
              <a:defRPr/>
            </a:lvl7pPr>
            <a:lvl8pPr lvl="7" algn="l" rtl="0">
              <a:lnSpc>
                <a:spcPct val="100000"/>
              </a:lnSpc>
              <a:spcBef>
                <a:spcPts val="0"/>
              </a:spcBef>
              <a:spcAft>
                <a:spcPts val="0"/>
              </a:spcAft>
              <a:buSzPts val="3200"/>
              <a:buNone/>
              <a:defRPr/>
            </a:lvl8pPr>
            <a:lvl9pPr lvl="8" algn="l" rtl="0">
              <a:lnSpc>
                <a:spcPct val="100000"/>
              </a:lnSpc>
              <a:spcBef>
                <a:spcPts val="0"/>
              </a:spcBef>
              <a:spcAft>
                <a:spcPts val="0"/>
              </a:spcAft>
              <a:buSzPts val="3200"/>
              <a:buNone/>
              <a:defRPr/>
            </a:lvl9pPr>
          </a:lstStyle>
          <a:p>
            <a:endParaRPr/>
          </a:p>
        </p:txBody>
      </p:sp>
      <p:sp>
        <p:nvSpPr>
          <p:cNvPr id="186" name="Google Shape;186;g2a5af0a7ca8_1_631"/>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noAutofit/>
          </a:bodyPr>
          <a:lstStyle>
            <a:lvl1pPr marL="457200" lvl="0" indent="-349250" algn="l" rtl="0">
              <a:lnSpc>
                <a:spcPct val="115000"/>
              </a:lnSpc>
              <a:spcBef>
                <a:spcPts val="0"/>
              </a:spcBef>
              <a:spcAft>
                <a:spcPts val="0"/>
              </a:spcAft>
              <a:buSzPts val="1900"/>
              <a:buChar char="●"/>
              <a:defRPr sz="1900"/>
            </a:lvl1pPr>
            <a:lvl2pPr marL="914400" lvl="1" indent="-330200" algn="l" rtl="0">
              <a:lnSpc>
                <a:spcPct val="115000"/>
              </a:lnSpc>
              <a:spcBef>
                <a:spcPts val="2100"/>
              </a:spcBef>
              <a:spcAft>
                <a:spcPts val="0"/>
              </a:spcAft>
              <a:buSzPts val="1600"/>
              <a:buChar char="○"/>
              <a:defRPr sz="1600"/>
            </a:lvl2pPr>
            <a:lvl3pPr marL="1371600" lvl="2" indent="-330200" algn="l" rtl="0">
              <a:lnSpc>
                <a:spcPct val="115000"/>
              </a:lnSpc>
              <a:spcBef>
                <a:spcPts val="2100"/>
              </a:spcBef>
              <a:spcAft>
                <a:spcPts val="0"/>
              </a:spcAft>
              <a:buSzPts val="1600"/>
              <a:buChar char="■"/>
              <a:defRPr sz="1600"/>
            </a:lvl3pPr>
            <a:lvl4pPr marL="1828800" lvl="3" indent="-330200" algn="l" rtl="0">
              <a:lnSpc>
                <a:spcPct val="115000"/>
              </a:lnSpc>
              <a:spcBef>
                <a:spcPts val="2100"/>
              </a:spcBef>
              <a:spcAft>
                <a:spcPts val="0"/>
              </a:spcAft>
              <a:buSzPts val="1600"/>
              <a:buChar char="●"/>
              <a:defRPr sz="1600"/>
            </a:lvl4pPr>
            <a:lvl5pPr marL="2286000" lvl="4" indent="-330200" algn="l" rtl="0">
              <a:lnSpc>
                <a:spcPct val="115000"/>
              </a:lnSpc>
              <a:spcBef>
                <a:spcPts val="2100"/>
              </a:spcBef>
              <a:spcAft>
                <a:spcPts val="0"/>
              </a:spcAft>
              <a:buSzPts val="1600"/>
              <a:buChar char="○"/>
              <a:defRPr sz="1600"/>
            </a:lvl5pPr>
            <a:lvl6pPr marL="2743200" lvl="5" indent="-330200" algn="l" rtl="0">
              <a:lnSpc>
                <a:spcPct val="115000"/>
              </a:lnSpc>
              <a:spcBef>
                <a:spcPts val="2100"/>
              </a:spcBef>
              <a:spcAft>
                <a:spcPts val="0"/>
              </a:spcAft>
              <a:buSzPts val="1600"/>
              <a:buChar char="■"/>
              <a:defRPr sz="1600"/>
            </a:lvl6pPr>
            <a:lvl7pPr marL="3200400" lvl="6" indent="-330200" algn="l" rtl="0">
              <a:lnSpc>
                <a:spcPct val="115000"/>
              </a:lnSpc>
              <a:spcBef>
                <a:spcPts val="2100"/>
              </a:spcBef>
              <a:spcAft>
                <a:spcPts val="0"/>
              </a:spcAft>
              <a:buSzPts val="1600"/>
              <a:buChar char="●"/>
              <a:defRPr sz="1600"/>
            </a:lvl7pPr>
            <a:lvl8pPr marL="3657600" lvl="7" indent="-330200" algn="l" rtl="0">
              <a:lnSpc>
                <a:spcPct val="115000"/>
              </a:lnSpc>
              <a:spcBef>
                <a:spcPts val="2100"/>
              </a:spcBef>
              <a:spcAft>
                <a:spcPts val="0"/>
              </a:spcAft>
              <a:buSzPts val="1600"/>
              <a:buChar char="○"/>
              <a:defRPr sz="1600"/>
            </a:lvl8pPr>
            <a:lvl9pPr marL="4114800" lvl="8" indent="-330200" algn="l" rtl="0">
              <a:lnSpc>
                <a:spcPct val="115000"/>
              </a:lnSpc>
              <a:spcBef>
                <a:spcPts val="2100"/>
              </a:spcBef>
              <a:spcAft>
                <a:spcPts val="2100"/>
              </a:spcAft>
              <a:buSzPts val="1600"/>
              <a:buChar char="■"/>
              <a:defRPr sz="1600"/>
            </a:lvl9pPr>
          </a:lstStyle>
          <a:p>
            <a:endParaRPr/>
          </a:p>
        </p:txBody>
      </p:sp>
      <p:sp>
        <p:nvSpPr>
          <p:cNvPr id="187" name="Google Shape;187;g2a5af0a7ca8_1_631"/>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Autofit/>
          </a:bodyPr>
          <a:lstStyle>
            <a:lvl1pPr marL="457200" lvl="0" indent="-349250" algn="l" rtl="0">
              <a:lnSpc>
                <a:spcPct val="115000"/>
              </a:lnSpc>
              <a:spcBef>
                <a:spcPts val="0"/>
              </a:spcBef>
              <a:spcAft>
                <a:spcPts val="0"/>
              </a:spcAft>
              <a:buSzPts val="1900"/>
              <a:buChar char="●"/>
              <a:defRPr sz="1900"/>
            </a:lvl1pPr>
            <a:lvl2pPr marL="914400" lvl="1" indent="-330200" algn="l" rtl="0">
              <a:lnSpc>
                <a:spcPct val="115000"/>
              </a:lnSpc>
              <a:spcBef>
                <a:spcPts val="2100"/>
              </a:spcBef>
              <a:spcAft>
                <a:spcPts val="0"/>
              </a:spcAft>
              <a:buSzPts val="1600"/>
              <a:buChar char="○"/>
              <a:defRPr sz="1600"/>
            </a:lvl2pPr>
            <a:lvl3pPr marL="1371600" lvl="2" indent="-330200" algn="l" rtl="0">
              <a:lnSpc>
                <a:spcPct val="115000"/>
              </a:lnSpc>
              <a:spcBef>
                <a:spcPts val="2100"/>
              </a:spcBef>
              <a:spcAft>
                <a:spcPts val="0"/>
              </a:spcAft>
              <a:buSzPts val="1600"/>
              <a:buChar char="■"/>
              <a:defRPr sz="1600"/>
            </a:lvl3pPr>
            <a:lvl4pPr marL="1828800" lvl="3" indent="-330200" algn="l" rtl="0">
              <a:lnSpc>
                <a:spcPct val="115000"/>
              </a:lnSpc>
              <a:spcBef>
                <a:spcPts val="2100"/>
              </a:spcBef>
              <a:spcAft>
                <a:spcPts val="0"/>
              </a:spcAft>
              <a:buSzPts val="1600"/>
              <a:buChar char="●"/>
              <a:defRPr sz="1600"/>
            </a:lvl4pPr>
            <a:lvl5pPr marL="2286000" lvl="4" indent="-330200" algn="l" rtl="0">
              <a:lnSpc>
                <a:spcPct val="115000"/>
              </a:lnSpc>
              <a:spcBef>
                <a:spcPts val="2100"/>
              </a:spcBef>
              <a:spcAft>
                <a:spcPts val="0"/>
              </a:spcAft>
              <a:buSzPts val="1600"/>
              <a:buChar char="○"/>
              <a:defRPr sz="1600"/>
            </a:lvl5pPr>
            <a:lvl6pPr marL="2743200" lvl="5" indent="-330200" algn="l" rtl="0">
              <a:lnSpc>
                <a:spcPct val="115000"/>
              </a:lnSpc>
              <a:spcBef>
                <a:spcPts val="2100"/>
              </a:spcBef>
              <a:spcAft>
                <a:spcPts val="0"/>
              </a:spcAft>
              <a:buSzPts val="1600"/>
              <a:buChar char="■"/>
              <a:defRPr sz="1600"/>
            </a:lvl6pPr>
            <a:lvl7pPr marL="3200400" lvl="6" indent="-330200" algn="l" rtl="0">
              <a:lnSpc>
                <a:spcPct val="115000"/>
              </a:lnSpc>
              <a:spcBef>
                <a:spcPts val="2100"/>
              </a:spcBef>
              <a:spcAft>
                <a:spcPts val="0"/>
              </a:spcAft>
              <a:buSzPts val="1600"/>
              <a:buChar char="●"/>
              <a:defRPr sz="1600"/>
            </a:lvl7pPr>
            <a:lvl8pPr marL="3657600" lvl="7" indent="-330200" algn="l" rtl="0">
              <a:lnSpc>
                <a:spcPct val="115000"/>
              </a:lnSpc>
              <a:spcBef>
                <a:spcPts val="2100"/>
              </a:spcBef>
              <a:spcAft>
                <a:spcPts val="0"/>
              </a:spcAft>
              <a:buSzPts val="1600"/>
              <a:buChar char="○"/>
              <a:defRPr sz="1600"/>
            </a:lvl8pPr>
            <a:lvl9pPr marL="4114800" lvl="8" indent="-330200" algn="l" rtl="0">
              <a:lnSpc>
                <a:spcPct val="115000"/>
              </a:lnSpc>
              <a:spcBef>
                <a:spcPts val="2100"/>
              </a:spcBef>
              <a:spcAft>
                <a:spcPts val="2100"/>
              </a:spcAft>
              <a:buSzPts val="1600"/>
              <a:buChar char="■"/>
              <a:defRPr sz="1600"/>
            </a:lvl9pPr>
          </a:lstStyle>
          <a:p>
            <a:endParaRPr/>
          </a:p>
        </p:txBody>
      </p:sp>
      <p:sp>
        <p:nvSpPr>
          <p:cNvPr id="188" name="Google Shape;188;g2a5af0a7ca8_1_631"/>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89"/>
        <p:cNvGrpSpPr/>
        <p:nvPr/>
      </p:nvGrpSpPr>
      <p:grpSpPr>
        <a:xfrm>
          <a:off x="0" y="0"/>
          <a:ext cx="0" cy="0"/>
          <a:chOff x="0" y="0"/>
          <a:chExt cx="0" cy="0"/>
        </a:xfrm>
      </p:grpSpPr>
      <p:sp>
        <p:nvSpPr>
          <p:cNvPr id="190" name="Google Shape;190;g2a5af0a7ca8_1_637"/>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noAutofit/>
          </a:bodyPr>
          <a:lstStyle>
            <a:lvl1pPr lvl="0" algn="ctr" rtl="0">
              <a:lnSpc>
                <a:spcPct val="100000"/>
              </a:lnSpc>
              <a:spcBef>
                <a:spcPts val="0"/>
              </a:spcBef>
              <a:spcAft>
                <a:spcPts val="0"/>
              </a:spcAft>
              <a:buSzPts val="16000"/>
              <a:buNone/>
              <a:defRPr sz="16000"/>
            </a:lvl1pPr>
            <a:lvl2pPr lvl="1" algn="ctr" rtl="0">
              <a:lnSpc>
                <a:spcPct val="100000"/>
              </a:lnSpc>
              <a:spcBef>
                <a:spcPts val="0"/>
              </a:spcBef>
              <a:spcAft>
                <a:spcPts val="0"/>
              </a:spcAft>
              <a:buSzPts val="16000"/>
              <a:buNone/>
              <a:defRPr sz="16000"/>
            </a:lvl2pPr>
            <a:lvl3pPr lvl="2" algn="ctr" rtl="0">
              <a:lnSpc>
                <a:spcPct val="100000"/>
              </a:lnSpc>
              <a:spcBef>
                <a:spcPts val="0"/>
              </a:spcBef>
              <a:spcAft>
                <a:spcPts val="0"/>
              </a:spcAft>
              <a:buSzPts val="16000"/>
              <a:buNone/>
              <a:defRPr sz="16000"/>
            </a:lvl3pPr>
            <a:lvl4pPr lvl="3" algn="ctr" rtl="0">
              <a:lnSpc>
                <a:spcPct val="100000"/>
              </a:lnSpc>
              <a:spcBef>
                <a:spcPts val="0"/>
              </a:spcBef>
              <a:spcAft>
                <a:spcPts val="0"/>
              </a:spcAft>
              <a:buSzPts val="16000"/>
              <a:buNone/>
              <a:defRPr sz="16000"/>
            </a:lvl4pPr>
            <a:lvl5pPr lvl="4" algn="ctr" rtl="0">
              <a:lnSpc>
                <a:spcPct val="100000"/>
              </a:lnSpc>
              <a:spcBef>
                <a:spcPts val="0"/>
              </a:spcBef>
              <a:spcAft>
                <a:spcPts val="0"/>
              </a:spcAft>
              <a:buSzPts val="16000"/>
              <a:buNone/>
              <a:defRPr sz="16000"/>
            </a:lvl5pPr>
            <a:lvl6pPr lvl="5" algn="ctr" rtl="0">
              <a:lnSpc>
                <a:spcPct val="100000"/>
              </a:lnSpc>
              <a:spcBef>
                <a:spcPts val="0"/>
              </a:spcBef>
              <a:spcAft>
                <a:spcPts val="0"/>
              </a:spcAft>
              <a:buSzPts val="16000"/>
              <a:buNone/>
              <a:defRPr sz="16000"/>
            </a:lvl6pPr>
            <a:lvl7pPr lvl="6" algn="ctr" rtl="0">
              <a:lnSpc>
                <a:spcPct val="100000"/>
              </a:lnSpc>
              <a:spcBef>
                <a:spcPts val="0"/>
              </a:spcBef>
              <a:spcAft>
                <a:spcPts val="0"/>
              </a:spcAft>
              <a:buSzPts val="16000"/>
              <a:buNone/>
              <a:defRPr sz="16000"/>
            </a:lvl7pPr>
            <a:lvl8pPr lvl="7" algn="ctr" rtl="0">
              <a:lnSpc>
                <a:spcPct val="100000"/>
              </a:lnSpc>
              <a:spcBef>
                <a:spcPts val="0"/>
              </a:spcBef>
              <a:spcAft>
                <a:spcPts val="0"/>
              </a:spcAft>
              <a:buSzPts val="16000"/>
              <a:buNone/>
              <a:defRPr sz="16000"/>
            </a:lvl8pPr>
            <a:lvl9pPr lvl="8" algn="ctr" rtl="0">
              <a:lnSpc>
                <a:spcPct val="100000"/>
              </a:lnSpc>
              <a:spcBef>
                <a:spcPts val="0"/>
              </a:spcBef>
              <a:spcAft>
                <a:spcPts val="0"/>
              </a:spcAft>
              <a:buSzPts val="16000"/>
              <a:buNone/>
              <a:defRPr sz="16000"/>
            </a:lvl9pPr>
          </a:lstStyle>
          <a:p>
            <a:r>
              <a:t>xx%</a:t>
            </a:r>
          </a:p>
        </p:txBody>
      </p:sp>
      <p:sp>
        <p:nvSpPr>
          <p:cNvPr id="191" name="Google Shape;191;g2a5af0a7ca8_1_637"/>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Autofit/>
          </a:bodyPr>
          <a:lstStyle>
            <a:lvl1pPr marL="457200" lvl="0" indent="-387350" algn="ctr" rtl="0">
              <a:lnSpc>
                <a:spcPct val="115000"/>
              </a:lnSpc>
              <a:spcBef>
                <a:spcPts val="0"/>
              </a:spcBef>
              <a:spcAft>
                <a:spcPts val="0"/>
              </a:spcAft>
              <a:buSzPts val="2500"/>
              <a:buChar char="●"/>
              <a:defRPr/>
            </a:lvl1pPr>
            <a:lvl2pPr marL="914400" lvl="1" indent="-355600" algn="ctr" rtl="0">
              <a:lnSpc>
                <a:spcPct val="115000"/>
              </a:lnSpc>
              <a:spcBef>
                <a:spcPts val="2100"/>
              </a:spcBef>
              <a:spcAft>
                <a:spcPts val="0"/>
              </a:spcAft>
              <a:buSzPts val="2000"/>
              <a:buChar char="○"/>
              <a:defRPr/>
            </a:lvl2pPr>
            <a:lvl3pPr marL="1371600" lvl="2" indent="-355600" algn="ctr" rtl="0">
              <a:lnSpc>
                <a:spcPct val="115000"/>
              </a:lnSpc>
              <a:spcBef>
                <a:spcPts val="2100"/>
              </a:spcBef>
              <a:spcAft>
                <a:spcPts val="0"/>
              </a:spcAft>
              <a:buSzPts val="2000"/>
              <a:buChar char="■"/>
              <a:defRPr/>
            </a:lvl3pPr>
            <a:lvl4pPr marL="1828800" lvl="3" indent="-355600" algn="ctr" rtl="0">
              <a:lnSpc>
                <a:spcPct val="115000"/>
              </a:lnSpc>
              <a:spcBef>
                <a:spcPts val="2100"/>
              </a:spcBef>
              <a:spcAft>
                <a:spcPts val="0"/>
              </a:spcAft>
              <a:buSzPts val="2000"/>
              <a:buChar char="●"/>
              <a:defRPr/>
            </a:lvl4pPr>
            <a:lvl5pPr marL="2286000" lvl="4" indent="-355600" algn="ctr" rtl="0">
              <a:lnSpc>
                <a:spcPct val="115000"/>
              </a:lnSpc>
              <a:spcBef>
                <a:spcPts val="2100"/>
              </a:spcBef>
              <a:spcAft>
                <a:spcPts val="0"/>
              </a:spcAft>
              <a:buSzPts val="2000"/>
              <a:buChar char="○"/>
              <a:defRPr/>
            </a:lvl5pPr>
            <a:lvl6pPr marL="2743200" lvl="5" indent="-355600" algn="ctr" rtl="0">
              <a:lnSpc>
                <a:spcPct val="115000"/>
              </a:lnSpc>
              <a:spcBef>
                <a:spcPts val="2100"/>
              </a:spcBef>
              <a:spcAft>
                <a:spcPts val="0"/>
              </a:spcAft>
              <a:buSzPts val="2000"/>
              <a:buChar char="■"/>
              <a:defRPr/>
            </a:lvl6pPr>
            <a:lvl7pPr marL="3200400" lvl="6" indent="-355600" algn="ctr" rtl="0">
              <a:lnSpc>
                <a:spcPct val="115000"/>
              </a:lnSpc>
              <a:spcBef>
                <a:spcPts val="2100"/>
              </a:spcBef>
              <a:spcAft>
                <a:spcPts val="0"/>
              </a:spcAft>
              <a:buSzPts val="2000"/>
              <a:buChar char="●"/>
              <a:defRPr/>
            </a:lvl7pPr>
            <a:lvl8pPr marL="3657600" lvl="7" indent="-355600" algn="ctr" rtl="0">
              <a:lnSpc>
                <a:spcPct val="115000"/>
              </a:lnSpc>
              <a:spcBef>
                <a:spcPts val="2100"/>
              </a:spcBef>
              <a:spcAft>
                <a:spcPts val="0"/>
              </a:spcAft>
              <a:buSzPts val="2000"/>
              <a:buChar char="○"/>
              <a:defRPr/>
            </a:lvl8pPr>
            <a:lvl9pPr marL="4114800" lvl="8" indent="-355600" algn="ctr" rtl="0">
              <a:lnSpc>
                <a:spcPct val="115000"/>
              </a:lnSpc>
              <a:spcBef>
                <a:spcPts val="2100"/>
              </a:spcBef>
              <a:spcAft>
                <a:spcPts val="2100"/>
              </a:spcAft>
              <a:buSzPts val="2000"/>
              <a:buChar char="■"/>
              <a:defRPr/>
            </a:lvl9pPr>
          </a:lstStyle>
          <a:p>
            <a:endParaRPr/>
          </a:p>
        </p:txBody>
      </p:sp>
      <p:sp>
        <p:nvSpPr>
          <p:cNvPr id="192" name="Google Shape;192;g2a5af0a7ca8_1_637"/>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3"/>
        <p:cNvGrpSpPr/>
        <p:nvPr/>
      </p:nvGrpSpPr>
      <p:grpSpPr>
        <a:xfrm>
          <a:off x="0" y="0"/>
          <a:ext cx="0" cy="0"/>
          <a:chOff x="0" y="0"/>
          <a:chExt cx="0" cy="0"/>
        </a:xfrm>
      </p:grpSpPr>
      <p:sp>
        <p:nvSpPr>
          <p:cNvPr id="194" name="Google Shape;194;g2a5af0a7ca8_1_641"/>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95"/>
        <p:cNvGrpSpPr/>
        <p:nvPr/>
      </p:nvGrpSpPr>
      <p:grpSpPr>
        <a:xfrm>
          <a:off x="0" y="0"/>
          <a:ext cx="0" cy="0"/>
          <a:chOff x="0" y="0"/>
          <a:chExt cx="0" cy="0"/>
        </a:xfrm>
      </p:grpSpPr>
      <p:sp>
        <p:nvSpPr>
          <p:cNvPr id="196" name="Google Shape;196;g2a5af0a7ca8_1_643"/>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7" name="Google Shape;197;g2a5af0a7ca8_1_643"/>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Autofit/>
          </a:bodyPr>
          <a:lstStyle>
            <a:lvl1pPr lvl="0" algn="ctr" rtl="0">
              <a:lnSpc>
                <a:spcPct val="100000"/>
              </a:lnSpc>
              <a:spcBef>
                <a:spcPts val="0"/>
              </a:spcBef>
              <a:spcAft>
                <a:spcPts val="0"/>
              </a:spcAft>
              <a:buSzPts val="5600"/>
              <a:buNone/>
              <a:defRPr sz="5600"/>
            </a:lvl1pPr>
            <a:lvl2pPr lvl="1" algn="ctr" rtl="0">
              <a:lnSpc>
                <a:spcPct val="100000"/>
              </a:lnSpc>
              <a:spcBef>
                <a:spcPts val="0"/>
              </a:spcBef>
              <a:spcAft>
                <a:spcPts val="0"/>
              </a:spcAft>
              <a:buSzPts val="5600"/>
              <a:buNone/>
              <a:defRPr sz="5600"/>
            </a:lvl2pPr>
            <a:lvl3pPr lvl="2" algn="ctr" rtl="0">
              <a:lnSpc>
                <a:spcPct val="100000"/>
              </a:lnSpc>
              <a:spcBef>
                <a:spcPts val="0"/>
              </a:spcBef>
              <a:spcAft>
                <a:spcPts val="0"/>
              </a:spcAft>
              <a:buSzPts val="5600"/>
              <a:buNone/>
              <a:defRPr sz="5600"/>
            </a:lvl3pPr>
            <a:lvl4pPr lvl="3" algn="ctr" rtl="0">
              <a:lnSpc>
                <a:spcPct val="100000"/>
              </a:lnSpc>
              <a:spcBef>
                <a:spcPts val="0"/>
              </a:spcBef>
              <a:spcAft>
                <a:spcPts val="0"/>
              </a:spcAft>
              <a:buSzPts val="5600"/>
              <a:buNone/>
              <a:defRPr sz="5600"/>
            </a:lvl4pPr>
            <a:lvl5pPr lvl="4" algn="ctr" rtl="0">
              <a:lnSpc>
                <a:spcPct val="100000"/>
              </a:lnSpc>
              <a:spcBef>
                <a:spcPts val="0"/>
              </a:spcBef>
              <a:spcAft>
                <a:spcPts val="0"/>
              </a:spcAft>
              <a:buSzPts val="5600"/>
              <a:buNone/>
              <a:defRPr sz="5600"/>
            </a:lvl5pPr>
            <a:lvl6pPr lvl="5" algn="ctr" rtl="0">
              <a:lnSpc>
                <a:spcPct val="100000"/>
              </a:lnSpc>
              <a:spcBef>
                <a:spcPts val="0"/>
              </a:spcBef>
              <a:spcAft>
                <a:spcPts val="0"/>
              </a:spcAft>
              <a:buSzPts val="5600"/>
              <a:buNone/>
              <a:defRPr sz="5600"/>
            </a:lvl6pPr>
            <a:lvl7pPr lvl="6" algn="ctr" rtl="0">
              <a:lnSpc>
                <a:spcPct val="100000"/>
              </a:lnSpc>
              <a:spcBef>
                <a:spcPts val="0"/>
              </a:spcBef>
              <a:spcAft>
                <a:spcPts val="0"/>
              </a:spcAft>
              <a:buSzPts val="5600"/>
              <a:buNone/>
              <a:defRPr sz="5600"/>
            </a:lvl7pPr>
            <a:lvl8pPr lvl="7" algn="ctr" rtl="0">
              <a:lnSpc>
                <a:spcPct val="100000"/>
              </a:lnSpc>
              <a:spcBef>
                <a:spcPts val="0"/>
              </a:spcBef>
              <a:spcAft>
                <a:spcPts val="0"/>
              </a:spcAft>
              <a:buSzPts val="5600"/>
              <a:buNone/>
              <a:defRPr sz="5600"/>
            </a:lvl8pPr>
            <a:lvl9pPr lvl="8" algn="ctr" rtl="0">
              <a:lnSpc>
                <a:spcPct val="100000"/>
              </a:lnSpc>
              <a:spcBef>
                <a:spcPts val="0"/>
              </a:spcBef>
              <a:spcAft>
                <a:spcPts val="0"/>
              </a:spcAft>
              <a:buSzPts val="5600"/>
              <a:buNone/>
              <a:defRPr sz="5600"/>
            </a:lvl9pPr>
          </a:lstStyle>
          <a:p>
            <a:endParaRPr/>
          </a:p>
        </p:txBody>
      </p:sp>
      <p:sp>
        <p:nvSpPr>
          <p:cNvPr id="198" name="Google Shape;198;g2a5af0a7ca8_1_643"/>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99" name="Google Shape;199;g2a5af0a7ca8_1_643"/>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noAutofit/>
          </a:bodyPr>
          <a:lstStyle>
            <a:lvl1pPr marL="457200" lvl="0" indent="-387350" algn="l" rtl="0">
              <a:lnSpc>
                <a:spcPct val="115000"/>
              </a:lnSpc>
              <a:spcBef>
                <a:spcPts val="0"/>
              </a:spcBef>
              <a:spcAft>
                <a:spcPts val="0"/>
              </a:spcAft>
              <a:buSzPts val="2500"/>
              <a:buChar char="●"/>
              <a:defRPr/>
            </a:lvl1pPr>
            <a:lvl2pPr marL="914400" lvl="1" indent="-355600" algn="l" rtl="0">
              <a:lnSpc>
                <a:spcPct val="115000"/>
              </a:lnSpc>
              <a:spcBef>
                <a:spcPts val="2100"/>
              </a:spcBef>
              <a:spcAft>
                <a:spcPts val="0"/>
              </a:spcAft>
              <a:buSzPts val="2000"/>
              <a:buChar char="○"/>
              <a:defRPr/>
            </a:lvl2pPr>
            <a:lvl3pPr marL="1371600" lvl="2" indent="-355600" algn="l" rtl="0">
              <a:lnSpc>
                <a:spcPct val="115000"/>
              </a:lnSpc>
              <a:spcBef>
                <a:spcPts val="2100"/>
              </a:spcBef>
              <a:spcAft>
                <a:spcPts val="0"/>
              </a:spcAft>
              <a:buSzPts val="2000"/>
              <a:buChar char="■"/>
              <a:defRPr/>
            </a:lvl3pPr>
            <a:lvl4pPr marL="1828800" lvl="3" indent="-355600" algn="l" rtl="0">
              <a:lnSpc>
                <a:spcPct val="115000"/>
              </a:lnSpc>
              <a:spcBef>
                <a:spcPts val="2100"/>
              </a:spcBef>
              <a:spcAft>
                <a:spcPts val="0"/>
              </a:spcAft>
              <a:buSzPts val="2000"/>
              <a:buChar char="●"/>
              <a:defRPr/>
            </a:lvl4pPr>
            <a:lvl5pPr marL="2286000" lvl="4" indent="-355600" algn="l" rtl="0">
              <a:lnSpc>
                <a:spcPct val="115000"/>
              </a:lnSpc>
              <a:spcBef>
                <a:spcPts val="2100"/>
              </a:spcBef>
              <a:spcAft>
                <a:spcPts val="0"/>
              </a:spcAft>
              <a:buSzPts val="2000"/>
              <a:buChar char="○"/>
              <a:defRPr/>
            </a:lvl5pPr>
            <a:lvl6pPr marL="2743200" lvl="5" indent="-355600" algn="l" rtl="0">
              <a:lnSpc>
                <a:spcPct val="115000"/>
              </a:lnSpc>
              <a:spcBef>
                <a:spcPts val="2100"/>
              </a:spcBef>
              <a:spcAft>
                <a:spcPts val="0"/>
              </a:spcAft>
              <a:buSzPts val="2000"/>
              <a:buChar char="■"/>
              <a:defRPr/>
            </a:lvl6pPr>
            <a:lvl7pPr marL="3200400" lvl="6" indent="-355600" algn="l" rtl="0">
              <a:lnSpc>
                <a:spcPct val="115000"/>
              </a:lnSpc>
              <a:spcBef>
                <a:spcPts val="2100"/>
              </a:spcBef>
              <a:spcAft>
                <a:spcPts val="0"/>
              </a:spcAft>
              <a:buSzPts val="2000"/>
              <a:buChar char="●"/>
              <a:defRPr/>
            </a:lvl7pPr>
            <a:lvl8pPr marL="3657600" lvl="7" indent="-355600" algn="l" rtl="0">
              <a:lnSpc>
                <a:spcPct val="115000"/>
              </a:lnSpc>
              <a:spcBef>
                <a:spcPts val="2100"/>
              </a:spcBef>
              <a:spcAft>
                <a:spcPts val="0"/>
              </a:spcAft>
              <a:buSzPts val="2000"/>
              <a:buChar char="○"/>
              <a:defRPr/>
            </a:lvl8pPr>
            <a:lvl9pPr marL="4114800" lvl="8" indent="-355600" algn="l" rtl="0">
              <a:lnSpc>
                <a:spcPct val="115000"/>
              </a:lnSpc>
              <a:spcBef>
                <a:spcPts val="2100"/>
              </a:spcBef>
              <a:spcAft>
                <a:spcPts val="2100"/>
              </a:spcAft>
              <a:buSzPts val="2000"/>
              <a:buChar char="■"/>
              <a:defRPr/>
            </a:lvl9pPr>
          </a:lstStyle>
          <a:p>
            <a:endParaRPr/>
          </a:p>
        </p:txBody>
      </p:sp>
      <p:sp>
        <p:nvSpPr>
          <p:cNvPr id="200" name="Google Shape;200;g2a5af0a7ca8_1_643"/>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1"/>
        <p:cNvGrpSpPr/>
        <p:nvPr/>
      </p:nvGrpSpPr>
      <p:grpSpPr>
        <a:xfrm>
          <a:off x="0" y="0"/>
          <a:ext cx="0" cy="0"/>
          <a:chOff x="0" y="0"/>
          <a:chExt cx="0" cy="0"/>
        </a:xfrm>
      </p:grpSpPr>
      <p:sp>
        <p:nvSpPr>
          <p:cNvPr id="202" name="Google Shape;202;g2a5af0a7ca8_1_649"/>
          <p:cNvSpPr txBox="1">
            <a:spLocks noGrp="1"/>
          </p:cNvSpPr>
          <p:nvPr>
            <p:ph type="ctrTitle"/>
          </p:nvPr>
        </p:nvSpPr>
        <p:spPr>
          <a:xfrm>
            <a:off x="415600" y="1536800"/>
            <a:ext cx="11360700" cy="2918100"/>
          </a:xfrm>
          <a:prstGeom prst="rect">
            <a:avLst/>
          </a:prstGeom>
          <a:noFill/>
          <a:ln>
            <a:noFill/>
          </a:ln>
        </p:spPr>
        <p:txBody>
          <a:bodyPr spcFirstLastPara="1" wrap="square" lIns="121900" tIns="121900" rIns="121900" bIns="121900" anchor="b" anchorCtr="0">
            <a:noAutofit/>
          </a:bodyPr>
          <a:lstStyle>
            <a:lvl1pPr lvl="0" algn="ctr" rtl="0">
              <a:lnSpc>
                <a:spcPct val="100000"/>
              </a:lnSpc>
              <a:spcBef>
                <a:spcPts val="0"/>
              </a:spcBef>
              <a:spcAft>
                <a:spcPts val="0"/>
              </a:spcAft>
              <a:buSzPts val="6900"/>
              <a:buNone/>
              <a:defRPr sz="6900"/>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203" name="Google Shape;203;g2a5af0a7ca8_1_649"/>
          <p:cNvSpPr txBox="1">
            <a:spLocks noGrp="1"/>
          </p:cNvSpPr>
          <p:nvPr>
            <p:ph type="subTitle" idx="1"/>
          </p:nvPr>
        </p:nvSpPr>
        <p:spPr>
          <a:xfrm>
            <a:off x="415600" y="4556700"/>
            <a:ext cx="11360700" cy="1056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37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204" name="Google Shape;204;g2a5af0a7ca8_1_649"/>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05" name="Google Shape;205;g2a5af0a7ca8_1_649"/>
          <p:cNvSpPr/>
          <p:nvPr/>
        </p:nvSpPr>
        <p:spPr>
          <a:xfrm>
            <a:off x="15667" y="0"/>
            <a:ext cx="12192000" cy="1524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pic>
        <p:nvPicPr>
          <p:cNvPr id="206" name="Google Shape;206;g2a5af0a7ca8_1_649"/>
          <p:cNvPicPr preferRelativeResize="0"/>
          <p:nvPr/>
        </p:nvPicPr>
        <p:blipFill rotWithShape="1">
          <a:blip r:embed="rId2">
            <a:alphaModFix/>
          </a:blip>
          <a:srcRect/>
          <a:stretch/>
        </p:blipFill>
        <p:spPr>
          <a:xfrm>
            <a:off x="4412540" y="83"/>
            <a:ext cx="3366909" cy="1536634"/>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207"/>
        <p:cNvGrpSpPr/>
        <p:nvPr/>
      </p:nvGrpSpPr>
      <p:grpSpPr>
        <a:xfrm>
          <a:off x="0" y="0"/>
          <a:ext cx="0" cy="0"/>
          <a:chOff x="0" y="0"/>
          <a:chExt cx="0" cy="0"/>
        </a:xfrm>
      </p:grpSpPr>
      <p:sp>
        <p:nvSpPr>
          <p:cNvPr id="208" name="Google Shape;208;g2a5af0a7ca8_1_655"/>
          <p:cNvSpPr/>
          <p:nvPr/>
        </p:nvSpPr>
        <p:spPr>
          <a:xfrm>
            <a:off x="0" y="0"/>
            <a:ext cx="2133600" cy="6858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9" name="Google Shape;209;g2a5af0a7ca8_1_655"/>
          <p:cNvSpPr txBox="1">
            <a:spLocks noGrp="1"/>
          </p:cNvSpPr>
          <p:nvPr>
            <p:ph type="title"/>
          </p:nvPr>
        </p:nvSpPr>
        <p:spPr>
          <a:xfrm>
            <a:off x="2232233" y="360267"/>
            <a:ext cx="9544500" cy="7452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200"/>
              <a:buNone/>
              <a:defRPr/>
            </a:lvl1pPr>
            <a:lvl2pPr lvl="1" algn="l" rtl="0">
              <a:lnSpc>
                <a:spcPct val="100000"/>
              </a:lnSpc>
              <a:spcBef>
                <a:spcPts val="0"/>
              </a:spcBef>
              <a:spcAft>
                <a:spcPts val="0"/>
              </a:spcAft>
              <a:buSzPts val="3200"/>
              <a:buNone/>
              <a:defRPr/>
            </a:lvl2pPr>
            <a:lvl3pPr lvl="2" algn="l" rtl="0">
              <a:lnSpc>
                <a:spcPct val="100000"/>
              </a:lnSpc>
              <a:spcBef>
                <a:spcPts val="0"/>
              </a:spcBef>
              <a:spcAft>
                <a:spcPts val="0"/>
              </a:spcAft>
              <a:buSzPts val="3200"/>
              <a:buNone/>
              <a:defRPr/>
            </a:lvl3pPr>
            <a:lvl4pPr lvl="3" algn="l" rtl="0">
              <a:lnSpc>
                <a:spcPct val="100000"/>
              </a:lnSpc>
              <a:spcBef>
                <a:spcPts val="0"/>
              </a:spcBef>
              <a:spcAft>
                <a:spcPts val="0"/>
              </a:spcAft>
              <a:buSzPts val="3200"/>
              <a:buNone/>
              <a:defRPr/>
            </a:lvl4pPr>
            <a:lvl5pPr lvl="4" algn="l" rtl="0">
              <a:lnSpc>
                <a:spcPct val="100000"/>
              </a:lnSpc>
              <a:spcBef>
                <a:spcPts val="0"/>
              </a:spcBef>
              <a:spcAft>
                <a:spcPts val="0"/>
              </a:spcAft>
              <a:buSzPts val="3200"/>
              <a:buNone/>
              <a:defRPr/>
            </a:lvl5pPr>
            <a:lvl6pPr lvl="5" algn="l" rtl="0">
              <a:lnSpc>
                <a:spcPct val="100000"/>
              </a:lnSpc>
              <a:spcBef>
                <a:spcPts val="0"/>
              </a:spcBef>
              <a:spcAft>
                <a:spcPts val="0"/>
              </a:spcAft>
              <a:buSzPts val="3200"/>
              <a:buNone/>
              <a:defRPr/>
            </a:lvl6pPr>
            <a:lvl7pPr lvl="6" algn="l" rtl="0">
              <a:lnSpc>
                <a:spcPct val="100000"/>
              </a:lnSpc>
              <a:spcBef>
                <a:spcPts val="0"/>
              </a:spcBef>
              <a:spcAft>
                <a:spcPts val="0"/>
              </a:spcAft>
              <a:buSzPts val="3200"/>
              <a:buNone/>
              <a:defRPr/>
            </a:lvl7pPr>
            <a:lvl8pPr lvl="7" algn="l" rtl="0">
              <a:lnSpc>
                <a:spcPct val="100000"/>
              </a:lnSpc>
              <a:spcBef>
                <a:spcPts val="0"/>
              </a:spcBef>
              <a:spcAft>
                <a:spcPts val="0"/>
              </a:spcAft>
              <a:buSzPts val="3200"/>
              <a:buNone/>
              <a:defRPr/>
            </a:lvl8pPr>
            <a:lvl9pPr lvl="8" algn="l" rtl="0">
              <a:lnSpc>
                <a:spcPct val="100000"/>
              </a:lnSpc>
              <a:spcBef>
                <a:spcPts val="0"/>
              </a:spcBef>
              <a:spcAft>
                <a:spcPts val="0"/>
              </a:spcAft>
              <a:buSzPts val="3200"/>
              <a:buNone/>
              <a:defRPr/>
            </a:lvl9pPr>
          </a:lstStyle>
          <a:p>
            <a:endParaRPr/>
          </a:p>
        </p:txBody>
      </p:sp>
      <p:sp>
        <p:nvSpPr>
          <p:cNvPr id="210" name="Google Shape;210;g2a5af0a7ca8_1_655"/>
          <p:cNvSpPr txBox="1">
            <a:spLocks noGrp="1"/>
          </p:cNvSpPr>
          <p:nvPr>
            <p:ph type="body" idx="1"/>
          </p:nvPr>
        </p:nvSpPr>
        <p:spPr>
          <a:xfrm>
            <a:off x="2816433" y="1455433"/>
            <a:ext cx="8960100" cy="4761900"/>
          </a:xfrm>
          <a:prstGeom prst="rect">
            <a:avLst/>
          </a:prstGeom>
          <a:noFill/>
          <a:ln>
            <a:noFill/>
          </a:ln>
        </p:spPr>
        <p:txBody>
          <a:bodyPr spcFirstLastPara="1" wrap="square" lIns="121900" tIns="121900" rIns="121900" bIns="121900" anchor="t" anchorCtr="0">
            <a:noAutofit/>
          </a:bodyPr>
          <a:lstStyle>
            <a:lvl1pPr marL="457200" lvl="0" indent="-387350" algn="l" rtl="0">
              <a:lnSpc>
                <a:spcPct val="115000"/>
              </a:lnSpc>
              <a:spcBef>
                <a:spcPts val="0"/>
              </a:spcBef>
              <a:spcAft>
                <a:spcPts val="0"/>
              </a:spcAft>
              <a:buSzPts val="2500"/>
              <a:buChar char="●"/>
              <a:defRPr/>
            </a:lvl1pPr>
            <a:lvl2pPr marL="914400" lvl="1" indent="-355600" algn="l" rtl="0">
              <a:lnSpc>
                <a:spcPct val="115000"/>
              </a:lnSpc>
              <a:spcBef>
                <a:spcPts val="2100"/>
              </a:spcBef>
              <a:spcAft>
                <a:spcPts val="0"/>
              </a:spcAft>
              <a:buSzPts val="2000"/>
              <a:buChar char="○"/>
              <a:defRPr/>
            </a:lvl2pPr>
            <a:lvl3pPr marL="1371600" lvl="2" indent="-355600" algn="l" rtl="0">
              <a:lnSpc>
                <a:spcPct val="115000"/>
              </a:lnSpc>
              <a:spcBef>
                <a:spcPts val="2100"/>
              </a:spcBef>
              <a:spcAft>
                <a:spcPts val="0"/>
              </a:spcAft>
              <a:buSzPts val="2000"/>
              <a:buChar char="■"/>
              <a:defRPr/>
            </a:lvl3pPr>
            <a:lvl4pPr marL="1828800" lvl="3" indent="-355600" algn="l" rtl="0">
              <a:lnSpc>
                <a:spcPct val="115000"/>
              </a:lnSpc>
              <a:spcBef>
                <a:spcPts val="2100"/>
              </a:spcBef>
              <a:spcAft>
                <a:spcPts val="0"/>
              </a:spcAft>
              <a:buSzPts val="2000"/>
              <a:buChar char="●"/>
              <a:defRPr/>
            </a:lvl4pPr>
            <a:lvl5pPr marL="2286000" lvl="4" indent="-355600" algn="l" rtl="0">
              <a:lnSpc>
                <a:spcPct val="115000"/>
              </a:lnSpc>
              <a:spcBef>
                <a:spcPts val="2100"/>
              </a:spcBef>
              <a:spcAft>
                <a:spcPts val="0"/>
              </a:spcAft>
              <a:buSzPts val="2000"/>
              <a:buChar char="○"/>
              <a:defRPr/>
            </a:lvl5pPr>
            <a:lvl6pPr marL="2743200" lvl="5" indent="-355600" algn="l" rtl="0">
              <a:lnSpc>
                <a:spcPct val="115000"/>
              </a:lnSpc>
              <a:spcBef>
                <a:spcPts val="2100"/>
              </a:spcBef>
              <a:spcAft>
                <a:spcPts val="0"/>
              </a:spcAft>
              <a:buSzPts val="2000"/>
              <a:buChar char="■"/>
              <a:defRPr/>
            </a:lvl6pPr>
            <a:lvl7pPr marL="3200400" lvl="6" indent="-355600" algn="l" rtl="0">
              <a:lnSpc>
                <a:spcPct val="115000"/>
              </a:lnSpc>
              <a:spcBef>
                <a:spcPts val="2100"/>
              </a:spcBef>
              <a:spcAft>
                <a:spcPts val="0"/>
              </a:spcAft>
              <a:buSzPts val="2000"/>
              <a:buChar char="●"/>
              <a:defRPr/>
            </a:lvl7pPr>
            <a:lvl8pPr marL="3657600" lvl="7" indent="-355600" algn="l" rtl="0">
              <a:lnSpc>
                <a:spcPct val="115000"/>
              </a:lnSpc>
              <a:spcBef>
                <a:spcPts val="2100"/>
              </a:spcBef>
              <a:spcAft>
                <a:spcPts val="0"/>
              </a:spcAft>
              <a:buSzPts val="2000"/>
              <a:buChar char="○"/>
              <a:defRPr/>
            </a:lvl8pPr>
            <a:lvl9pPr marL="4114800" lvl="8" indent="-355600" algn="l" rtl="0">
              <a:lnSpc>
                <a:spcPct val="115000"/>
              </a:lnSpc>
              <a:spcBef>
                <a:spcPts val="2100"/>
              </a:spcBef>
              <a:spcAft>
                <a:spcPts val="2100"/>
              </a:spcAft>
              <a:buSzPts val="2000"/>
              <a:buChar char="■"/>
              <a:defRPr/>
            </a:lvl9pPr>
          </a:lstStyle>
          <a:p>
            <a:endParaRPr/>
          </a:p>
        </p:txBody>
      </p:sp>
      <p:sp>
        <p:nvSpPr>
          <p:cNvPr id="211" name="Google Shape;211;g2a5af0a7ca8_1_655"/>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12" name="Google Shape;212;g2a5af0a7ca8_1_655"/>
          <p:cNvPicPr preferRelativeResize="0"/>
          <p:nvPr/>
        </p:nvPicPr>
        <p:blipFill rotWithShape="1">
          <a:blip r:embed="rId2">
            <a:alphaModFix/>
          </a:blip>
          <a:srcRect/>
          <a:stretch/>
        </p:blipFill>
        <p:spPr>
          <a:xfrm>
            <a:off x="505983" y="587567"/>
            <a:ext cx="1093233" cy="12702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3"/>
        <p:cNvGrpSpPr/>
        <p:nvPr/>
      </p:nvGrpSpPr>
      <p:grpSpPr>
        <a:xfrm>
          <a:off x="0" y="0"/>
          <a:ext cx="0" cy="0"/>
          <a:chOff x="0" y="0"/>
          <a:chExt cx="0" cy="0"/>
        </a:xfrm>
      </p:grpSpPr>
      <p:sp>
        <p:nvSpPr>
          <p:cNvPr id="214" name="Google Shape;214;g2a5af0a7ca8_1_661"/>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noAutofit/>
          </a:bodyPr>
          <a:lstStyle>
            <a:lvl1pPr lvl="0" algn="l" rtl="0">
              <a:lnSpc>
                <a:spcPct val="100000"/>
              </a:lnSpc>
              <a:spcBef>
                <a:spcPts val="0"/>
              </a:spcBef>
              <a:spcAft>
                <a:spcPts val="0"/>
              </a:spcAft>
              <a:buSzPts val="6400"/>
              <a:buNone/>
              <a:defRPr sz="6400"/>
            </a:lvl1pPr>
            <a:lvl2pPr lvl="1" algn="l" rtl="0">
              <a:lnSpc>
                <a:spcPct val="100000"/>
              </a:lnSpc>
              <a:spcBef>
                <a:spcPts val="0"/>
              </a:spcBef>
              <a:spcAft>
                <a:spcPts val="0"/>
              </a:spcAft>
              <a:buSzPts val="6400"/>
              <a:buNone/>
              <a:defRPr sz="6400"/>
            </a:lvl2pPr>
            <a:lvl3pPr lvl="2" algn="l" rtl="0">
              <a:lnSpc>
                <a:spcPct val="100000"/>
              </a:lnSpc>
              <a:spcBef>
                <a:spcPts val="0"/>
              </a:spcBef>
              <a:spcAft>
                <a:spcPts val="0"/>
              </a:spcAft>
              <a:buSzPts val="6400"/>
              <a:buNone/>
              <a:defRPr sz="6400"/>
            </a:lvl3pPr>
            <a:lvl4pPr lvl="3" algn="l" rtl="0">
              <a:lnSpc>
                <a:spcPct val="100000"/>
              </a:lnSpc>
              <a:spcBef>
                <a:spcPts val="0"/>
              </a:spcBef>
              <a:spcAft>
                <a:spcPts val="0"/>
              </a:spcAft>
              <a:buSzPts val="6400"/>
              <a:buNone/>
              <a:defRPr sz="6400"/>
            </a:lvl4pPr>
            <a:lvl5pPr lvl="4" algn="l" rtl="0">
              <a:lnSpc>
                <a:spcPct val="100000"/>
              </a:lnSpc>
              <a:spcBef>
                <a:spcPts val="0"/>
              </a:spcBef>
              <a:spcAft>
                <a:spcPts val="0"/>
              </a:spcAft>
              <a:buSzPts val="6400"/>
              <a:buNone/>
              <a:defRPr sz="6400"/>
            </a:lvl5pPr>
            <a:lvl6pPr lvl="5" algn="l" rtl="0">
              <a:lnSpc>
                <a:spcPct val="100000"/>
              </a:lnSpc>
              <a:spcBef>
                <a:spcPts val="0"/>
              </a:spcBef>
              <a:spcAft>
                <a:spcPts val="0"/>
              </a:spcAft>
              <a:buSzPts val="6400"/>
              <a:buNone/>
              <a:defRPr sz="6400"/>
            </a:lvl6pPr>
            <a:lvl7pPr lvl="6" algn="l" rtl="0">
              <a:lnSpc>
                <a:spcPct val="100000"/>
              </a:lnSpc>
              <a:spcBef>
                <a:spcPts val="0"/>
              </a:spcBef>
              <a:spcAft>
                <a:spcPts val="0"/>
              </a:spcAft>
              <a:buSzPts val="6400"/>
              <a:buNone/>
              <a:defRPr sz="6400"/>
            </a:lvl7pPr>
            <a:lvl8pPr lvl="7" algn="l" rtl="0">
              <a:lnSpc>
                <a:spcPct val="100000"/>
              </a:lnSpc>
              <a:spcBef>
                <a:spcPts val="0"/>
              </a:spcBef>
              <a:spcAft>
                <a:spcPts val="0"/>
              </a:spcAft>
              <a:buSzPts val="6400"/>
              <a:buNone/>
              <a:defRPr sz="6400"/>
            </a:lvl8pPr>
            <a:lvl9pPr lvl="8" algn="l" rtl="0">
              <a:lnSpc>
                <a:spcPct val="100000"/>
              </a:lnSpc>
              <a:spcBef>
                <a:spcPts val="0"/>
              </a:spcBef>
              <a:spcAft>
                <a:spcPts val="0"/>
              </a:spcAft>
              <a:buSzPts val="6400"/>
              <a:buNone/>
              <a:defRPr sz="6400"/>
            </a:lvl9pPr>
          </a:lstStyle>
          <a:p>
            <a:endParaRPr/>
          </a:p>
        </p:txBody>
      </p:sp>
      <p:sp>
        <p:nvSpPr>
          <p:cNvPr id="215" name="Google Shape;215;g2a5af0a7ca8_1_661"/>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16"/>
        <p:cNvGrpSpPr/>
        <p:nvPr/>
      </p:nvGrpSpPr>
      <p:grpSpPr>
        <a:xfrm>
          <a:off x="0" y="0"/>
          <a:ext cx="0" cy="0"/>
          <a:chOff x="0" y="0"/>
          <a:chExt cx="0" cy="0"/>
        </a:xfrm>
      </p:grpSpPr>
      <p:sp>
        <p:nvSpPr>
          <p:cNvPr id="217" name="Google Shape;217;g2a5af0a7ca8_1_664"/>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noAutofit/>
          </a:bodyPr>
          <a:lstStyle>
            <a:lvl1pPr marL="457200" lvl="0" indent="-228600" algn="l" rtl="0">
              <a:lnSpc>
                <a:spcPct val="100000"/>
              </a:lnSpc>
              <a:spcBef>
                <a:spcPts val="0"/>
              </a:spcBef>
              <a:spcAft>
                <a:spcPts val="0"/>
              </a:spcAft>
              <a:buSzPts val="2500"/>
              <a:buNone/>
              <a:defRPr/>
            </a:lvl1pPr>
          </a:lstStyle>
          <a:p>
            <a:endParaRPr/>
          </a:p>
        </p:txBody>
      </p:sp>
      <p:sp>
        <p:nvSpPr>
          <p:cNvPr id="218" name="Google Shape;218;g2a5af0a7ca8_1_664"/>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6"/>
        <p:cNvGrpSpPr/>
        <p:nvPr/>
      </p:nvGrpSpPr>
      <p:grpSpPr>
        <a:xfrm>
          <a:off x="0" y="0"/>
          <a:ext cx="0" cy="0"/>
          <a:chOff x="0" y="0"/>
          <a:chExt cx="0" cy="0"/>
        </a:xfrm>
      </p:grpSpPr>
      <p:sp>
        <p:nvSpPr>
          <p:cNvPr id="37" name="Google Shape;37;p49"/>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dk1"/>
              </a:buClr>
              <a:buSzPts val="2800"/>
              <a:buFont typeface="Calibri"/>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8" name="Google Shape;38;p49"/>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90000"/>
              </a:lnSpc>
              <a:spcBef>
                <a:spcPts val="0"/>
              </a:spcBef>
              <a:spcAft>
                <a:spcPts val="0"/>
              </a:spcAft>
              <a:buClr>
                <a:schemeClr val="dk1"/>
              </a:buClr>
              <a:buSzPts val="1800"/>
              <a:buChar char="●"/>
              <a:defRPr/>
            </a:lvl1pPr>
            <a:lvl2pPr marL="914400" lvl="1" indent="-317500" algn="l">
              <a:lnSpc>
                <a:spcPct val="90000"/>
              </a:lnSpc>
              <a:spcBef>
                <a:spcPts val="0"/>
              </a:spcBef>
              <a:spcAft>
                <a:spcPts val="0"/>
              </a:spcAft>
              <a:buClr>
                <a:schemeClr val="dk1"/>
              </a:buClr>
              <a:buSzPts val="1400"/>
              <a:buChar char="○"/>
              <a:defRPr/>
            </a:lvl2pPr>
            <a:lvl3pPr marL="1371600" lvl="2" indent="-317500" algn="l">
              <a:lnSpc>
                <a:spcPct val="90000"/>
              </a:lnSpc>
              <a:spcBef>
                <a:spcPts val="0"/>
              </a:spcBef>
              <a:spcAft>
                <a:spcPts val="0"/>
              </a:spcAft>
              <a:buClr>
                <a:schemeClr val="dk1"/>
              </a:buClr>
              <a:buSzPts val="1400"/>
              <a:buChar char="■"/>
              <a:defRPr/>
            </a:lvl3pPr>
            <a:lvl4pPr marL="1828800" lvl="3" indent="-317500" algn="l">
              <a:lnSpc>
                <a:spcPct val="90000"/>
              </a:lnSpc>
              <a:spcBef>
                <a:spcPts val="0"/>
              </a:spcBef>
              <a:spcAft>
                <a:spcPts val="0"/>
              </a:spcAft>
              <a:buClr>
                <a:schemeClr val="dk1"/>
              </a:buClr>
              <a:buSzPts val="1400"/>
              <a:buChar char="●"/>
              <a:defRPr/>
            </a:lvl4pPr>
            <a:lvl5pPr marL="2286000" lvl="4" indent="-317500" algn="l">
              <a:lnSpc>
                <a:spcPct val="90000"/>
              </a:lnSpc>
              <a:spcBef>
                <a:spcPts val="0"/>
              </a:spcBef>
              <a:spcAft>
                <a:spcPts val="0"/>
              </a:spcAft>
              <a:buClr>
                <a:schemeClr val="dk1"/>
              </a:buClr>
              <a:buSzPts val="1400"/>
              <a:buChar char="○"/>
              <a:defRPr/>
            </a:lvl5pPr>
            <a:lvl6pPr marL="2743200" lvl="5" indent="-317500" algn="l">
              <a:lnSpc>
                <a:spcPct val="90000"/>
              </a:lnSpc>
              <a:spcBef>
                <a:spcPts val="0"/>
              </a:spcBef>
              <a:spcAft>
                <a:spcPts val="0"/>
              </a:spcAft>
              <a:buClr>
                <a:schemeClr val="dk1"/>
              </a:buClr>
              <a:buSzPts val="1400"/>
              <a:buChar char="■"/>
              <a:defRPr/>
            </a:lvl6pPr>
            <a:lvl7pPr marL="3200400" lvl="6" indent="-317500" algn="l">
              <a:lnSpc>
                <a:spcPct val="90000"/>
              </a:lnSpc>
              <a:spcBef>
                <a:spcPts val="0"/>
              </a:spcBef>
              <a:spcAft>
                <a:spcPts val="0"/>
              </a:spcAft>
              <a:buClr>
                <a:schemeClr val="dk1"/>
              </a:buClr>
              <a:buSzPts val="1400"/>
              <a:buChar char="●"/>
              <a:defRPr/>
            </a:lvl7pPr>
            <a:lvl8pPr marL="3657600" lvl="7" indent="-317500" algn="l">
              <a:lnSpc>
                <a:spcPct val="90000"/>
              </a:lnSpc>
              <a:spcBef>
                <a:spcPts val="0"/>
              </a:spcBef>
              <a:spcAft>
                <a:spcPts val="0"/>
              </a:spcAft>
              <a:buClr>
                <a:schemeClr val="dk1"/>
              </a:buClr>
              <a:buSzPts val="1400"/>
              <a:buChar char="○"/>
              <a:defRPr/>
            </a:lvl8pPr>
            <a:lvl9pPr marL="4114800" lvl="8" indent="-317500" algn="l">
              <a:lnSpc>
                <a:spcPct val="90000"/>
              </a:lnSpc>
              <a:spcBef>
                <a:spcPts val="0"/>
              </a:spcBef>
              <a:spcAft>
                <a:spcPts val="0"/>
              </a:spcAft>
              <a:buClr>
                <a:schemeClr val="dk1"/>
              </a:buClr>
              <a:buSzPts val="1400"/>
              <a:buChar char="■"/>
              <a:defRPr/>
            </a:lvl9pPr>
          </a:lstStyle>
          <a:p>
            <a:endParaRPr/>
          </a:p>
        </p:txBody>
      </p:sp>
      <p:sp>
        <p:nvSpPr>
          <p:cNvPr id="39" name="Google Shape;39;p4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rgbClr val="888888"/>
              </a:buClr>
              <a:buSzPts val="1200"/>
              <a:buFont typeface="Calibri"/>
              <a:buNone/>
              <a:defRPr sz="1200">
                <a:solidFill>
                  <a:srgbClr val="888888"/>
                </a:solidFill>
                <a:latin typeface="Calibri"/>
                <a:ea typeface="Calibri"/>
                <a:cs typeface="Calibri"/>
                <a:sym typeface="Calibri"/>
              </a:defRPr>
            </a:lvl1pPr>
            <a:lvl2pPr marL="0" lvl="1" indent="0" algn="r">
              <a:buClr>
                <a:srgbClr val="888888"/>
              </a:buClr>
              <a:buSzPts val="1200"/>
              <a:buFont typeface="Calibri"/>
              <a:buNone/>
              <a:defRPr sz="1200">
                <a:solidFill>
                  <a:srgbClr val="888888"/>
                </a:solidFill>
                <a:latin typeface="Calibri"/>
                <a:ea typeface="Calibri"/>
                <a:cs typeface="Calibri"/>
                <a:sym typeface="Calibri"/>
              </a:defRPr>
            </a:lvl2pPr>
            <a:lvl3pPr marL="0" lvl="2" indent="0" algn="r">
              <a:buClr>
                <a:srgbClr val="888888"/>
              </a:buClr>
              <a:buSzPts val="1200"/>
              <a:buFont typeface="Calibri"/>
              <a:buNone/>
              <a:defRPr sz="1200">
                <a:solidFill>
                  <a:srgbClr val="888888"/>
                </a:solidFill>
                <a:latin typeface="Calibri"/>
                <a:ea typeface="Calibri"/>
                <a:cs typeface="Calibri"/>
                <a:sym typeface="Calibri"/>
              </a:defRPr>
            </a:lvl3pPr>
            <a:lvl4pPr marL="0" lvl="3" indent="0" algn="r">
              <a:buClr>
                <a:srgbClr val="888888"/>
              </a:buClr>
              <a:buSzPts val="1200"/>
              <a:buFont typeface="Calibri"/>
              <a:buNone/>
              <a:defRPr sz="1200">
                <a:solidFill>
                  <a:srgbClr val="888888"/>
                </a:solidFill>
                <a:latin typeface="Calibri"/>
                <a:ea typeface="Calibri"/>
                <a:cs typeface="Calibri"/>
                <a:sym typeface="Calibri"/>
              </a:defRPr>
            </a:lvl4pPr>
            <a:lvl5pPr marL="0" lvl="4" indent="0" algn="r">
              <a:buClr>
                <a:srgbClr val="888888"/>
              </a:buClr>
              <a:buSzPts val="1200"/>
              <a:buFont typeface="Calibri"/>
              <a:buNone/>
              <a:defRPr sz="1200">
                <a:solidFill>
                  <a:srgbClr val="888888"/>
                </a:solidFill>
                <a:latin typeface="Calibri"/>
                <a:ea typeface="Calibri"/>
                <a:cs typeface="Calibri"/>
                <a:sym typeface="Calibri"/>
              </a:defRPr>
            </a:lvl5pPr>
            <a:lvl6pPr marL="0" lvl="5" indent="0" algn="r">
              <a:buClr>
                <a:srgbClr val="888888"/>
              </a:buClr>
              <a:buSzPts val="1200"/>
              <a:buFont typeface="Calibri"/>
              <a:buNone/>
              <a:defRPr sz="1200">
                <a:solidFill>
                  <a:srgbClr val="888888"/>
                </a:solidFill>
                <a:latin typeface="Calibri"/>
                <a:ea typeface="Calibri"/>
                <a:cs typeface="Calibri"/>
                <a:sym typeface="Calibri"/>
              </a:defRPr>
            </a:lvl6pPr>
            <a:lvl7pPr marL="0" lvl="6" indent="0" algn="r">
              <a:buClr>
                <a:srgbClr val="888888"/>
              </a:buClr>
              <a:buSzPts val="1200"/>
              <a:buFont typeface="Calibri"/>
              <a:buNone/>
              <a:defRPr sz="1200">
                <a:solidFill>
                  <a:srgbClr val="888888"/>
                </a:solidFill>
                <a:latin typeface="Calibri"/>
                <a:ea typeface="Calibri"/>
                <a:cs typeface="Calibri"/>
                <a:sym typeface="Calibri"/>
              </a:defRPr>
            </a:lvl7pPr>
            <a:lvl8pPr marL="0" lvl="7" indent="0" algn="r">
              <a:buClr>
                <a:srgbClr val="888888"/>
              </a:buClr>
              <a:buSzPts val="1200"/>
              <a:buFont typeface="Calibri"/>
              <a:buNone/>
              <a:defRPr sz="1200">
                <a:solidFill>
                  <a:srgbClr val="888888"/>
                </a:solidFill>
                <a:latin typeface="Calibri"/>
                <a:ea typeface="Calibri"/>
                <a:cs typeface="Calibri"/>
                <a:sym typeface="Calibri"/>
              </a:defRPr>
            </a:lvl8pPr>
            <a:lvl9pPr marL="0" lvl="8" indent="0" algn="r">
              <a:buClr>
                <a:srgbClr val="888888"/>
              </a:buClr>
              <a:buSzPts val="12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40"/>
        <p:cNvGrpSpPr/>
        <p:nvPr/>
      </p:nvGrpSpPr>
      <p:grpSpPr>
        <a:xfrm>
          <a:off x="0" y="0"/>
          <a:ext cx="0" cy="0"/>
          <a:chOff x="0" y="0"/>
          <a:chExt cx="0" cy="0"/>
        </a:xfrm>
      </p:grpSpPr>
      <p:sp>
        <p:nvSpPr>
          <p:cNvPr id="41" name="Google Shape;41;p50"/>
          <p:cNvSpPr txBox="1">
            <a:spLocks noGrp="1"/>
          </p:cNvSpPr>
          <p:nvPr>
            <p:ph type="title"/>
          </p:nvPr>
        </p:nvSpPr>
        <p:spPr>
          <a:xfrm>
            <a:off x="609600" y="274637"/>
            <a:ext cx="10972800" cy="79391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F0AB00"/>
              </a:buClr>
              <a:buSzPts val="3733"/>
              <a:buFont typeface="Arial"/>
              <a:buNone/>
              <a:defRPr sz="3733" b="1">
                <a:solidFill>
                  <a:srgbClr val="F0AB0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solidFill>
                  <a:schemeClr val="dk1"/>
                </a:solidFill>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3" name="Google Shape;43;p50" descr="Gold-Black.png"/>
          <p:cNvPicPr preferRelativeResize="0"/>
          <p:nvPr/>
        </p:nvPicPr>
        <p:blipFill rotWithShape="1">
          <a:blip r:embed="rId2">
            <a:alphaModFix/>
          </a:blip>
          <a:srcRect/>
          <a:stretch/>
        </p:blipFill>
        <p:spPr>
          <a:xfrm>
            <a:off x="8940697" y="6458029"/>
            <a:ext cx="2739432" cy="225552"/>
          </a:xfrm>
          <a:prstGeom prst="rect">
            <a:avLst/>
          </a:prstGeom>
          <a:noFill/>
          <a:ln>
            <a:noFill/>
          </a:ln>
        </p:spPr>
      </p:pic>
      <p:cxnSp>
        <p:nvCxnSpPr>
          <p:cNvPr id="44" name="Google Shape;44;p50"/>
          <p:cNvCxnSpPr/>
          <p:nvPr/>
        </p:nvCxnSpPr>
        <p:spPr>
          <a:xfrm>
            <a:off x="587463" y="6349719"/>
            <a:ext cx="11092667" cy="0"/>
          </a:xfrm>
          <a:prstGeom prst="straightConnector1">
            <a:avLst/>
          </a:prstGeom>
          <a:noFill/>
          <a:ln w="9525" cap="flat" cmpd="sng">
            <a:solidFill>
              <a:srgbClr val="7F7F7F"/>
            </a:solidFill>
            <a:prstDash val="solid"/>
            <a:miter lim="800000"/>
            <a:headEnd type="none" w="sm" len="sm"/>
            <a:tailEnd type="none" w="sm" len="sm"/>
          </a:ln>
        </p:spPr>
      </p:cxnSp>
      <p:sp>
        <p:nvSpPr>
          <p:cNvPr id="45" name="Google Shape;45;p50"/>
          <p:cNvSpPr txBox="1">
            <a:spLocks noGrp="1"/>
          </p:cNvSpPr>
          <p:nvPr>
            <p:ph type="body" idx="2"/>
          </p:nvPr>
        </p:nvSpPr>
        <p:spPr>
          <a:xfrm>
            <a:off x="588434" y="6407149"/>
            <a:ext cx="6105877" cy="383119"/>
          </a:xfrm>
          <a:prstGeom prst="rect">
            <a:avLst/>
          </a:prstGeom>
          <a:noFill/>
          <a:ln>
            <a:noFill/>
          </a:ln>
        </p:spPr>
        <p:txBody>
          <a:bodyPr spcFirstLastPara="1" wrap="square" lIns="0" tIns="45700" rIns="91425" bIns="45700" anchor="ctr" anchorCtr="0">
            <a:noAutofit/>
          </a:bodyPr>
          <a:lstStyle>
            <a:lvl1pPr marL="457200" lvl="0" indent="-228600" algn="l">
              <a:lnSpc>
                <a:spcPct val="90000"/>
              </a:lnSpc>
              <a:spcBef>
                <a:spcPts val="1000"/>
              </a:spcBef>
              <a:spcAft>
                <a:spcPts val="0"/>
              </a:spcAft>
              <a:buClr>
                <a:schemeClr val="dk1"/>
              </a:buClr>
              <a:buSzPts val="1200"/>
              <a:buNone/>
              <a:defRPr sz="1200" b="0" cap="none"/>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46"/>
        <p:cNvGrpSpPr/>
        <p:nvPr/>
      </p:nvGrpSpPr>
      <p:grpSpPr>
        <a:xfrm>
          <a:off x="0" y="0"/>
          <a:ext cx="0" cy="0"/>
          <a:chOff x="0" y="0"/>
          <a:chExt cx="0" cy="0"/>
        </a:xfrm>
      </p:grpSpPr>
      <p:sp>
        <p:nvSpPr>
          <p:cNvPr id="47" name="Google Shape;47;p54"/>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6400"/>
              <a:buFont typeface="Arial"/>
              <a:buNone/>
              <a:defRPr sz="64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54"/>
          <p:cNvSpPr txBox="1">
            <a:spLocks noGrp="1"/>
          </p:cNvSpPr>
          <p:nvPr>
            <p:ph type="subTitle" idx="1"/>
          </p:nvPr>
        </p:nvSpPr>
        <p:spPr>
          <a:xfrm>
            <a:off x="1828800" y="4353858"/>
            <a:ext cx="8534400" cy="1606679"/>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888888"/>
              </a:buClr>
              <a:buSzPts val="2800"/>
              <a:buNone/>
              <a:defRPr>
                <a:solidFill>
                  <a:srgbClr val="888888"/>
                </a:solidFill>
                <a:latin typeface="Arial"/>
                <a:ea typeface="Arial"/>
                <a:cs typeface="Arial"/>
                <a:sym typeface="Arial"/>
              </a:defRPr>
            </a:lvl1pPr>
            <a:lvl2pPr lvl="1" algn="ctr">
              <a:lnSpc>
                <a:spcPct val="90000"/>
              </a:lnSpc>
              <a:spcBef>
                <a:spcPts val="500"/>
              </a:spcBef>
              <a:spcAft>
                <a:spcPts val="0"/>
              </a:spcAft>
              <a:buClr>
                <a:srgbClr val="888888"/>
              </a:buClr>
              <a:buSzPts val="2400"/>
              <a:buNone/>
              <a:defRPr>
                <a:solidFill>
                  <a:srgbClr val="888888"/>
                </a:solidFill>
              </a:defRPr>
            </a:lvl2pPr>
            <a:lvl3pPr lvl="2" algn="ctr">
              <a:lnSpc>
                <a:spcPct val="90000"/>
              </a:lnSpc>
              <a:spcBef>
                <a:spcPts val="500"/>
              </a:spcBef>
              <a:spcAft>
                <a:spcPts val="0"/>
              </a:spcAft>
              <a:buClr>
                <a:srgbClr val="888888"/>
              </a:buClr>
              <a:buSzPts val="2000"/>
              <a:buNone/>
              <a:defRPr>
                <a:solidFill>
                  <a:srgbClr val="888888"/>
                </a:solidFill>
              </a:defRPr>
            </a:lvl3pPr>
            <a:lvl4pPr lvl="3" algn="ctr">
              <a:lnSpc>
                <a:spcPct val="90000"/>
              </a:lnSpc>
              <a:spcBef>
                <a:spcPts val="500"/>
              </a:spcBef>
              <a:spcAft>
                <a:spcPts val="0"/>
              </a:spcAft>
              <a:buClr>
                <a:srgbClr val="888888"/>
              </a:buClr>
              <a:buSzPts val="1800"/>
              <a:buNone/>
              <a:defRPr>
                <a:solidFill>
                  <a:srgbClr val="888888"/>
                </a:solidFill>
              </a:defRPr>
            </a:lvl4pPr>
            <a:lvl5pPr lvl="4" algn="ctr">
              <a:lnSpc>
                <a:spcPct val="90000"/>
              </a:lnSpc>
              <a:spcBef>
                <a:spcPts val="500"/>
              </a:spcBef>
              <a:spcAft>
                <a:spcPts val="0"/>
              </a:spcAft>
              <a:buClr>
                <a:srgbClr val="888888"/>
              </a:buClr>
              <a:buSzPts val="1800"/>
              <a:buNone/>
              <a:defRPr>
                <a:solidFill>
                  <a:srgbClr val="888888"/>
                </a:solidFill>
              </a:defRPr>
            </a:lvl5pPr>
            <a:lvl6pPr lvl="5" algn="ctr">
              <a:lnSpc>
                <a:spcPct val="90000"/>
              </a:lnSpc>
              <a:spcBef>
                <a:spcPts val="500"/>
              </a:spcBef>
              <a:spcAft>
                <a:spcPts val="0"/>
              </a:spcAft>
              <a:buClr>
                <a:srgbClr val="888888"/>
              </a:buClr>
              <a:buSzPts val="1800"/>
              <a:buNone/>
              <a:defRPr>
                <a:solidFill>
                  <a:srgbClr val="888888"/>
                </a:solidFill>
              </a:defRPr>
            </a:lvl6pPr>
            <a:lvl7pPr lvl="6" algn="ctr">
              <a:lnSpc>
                <a:spcPct val="90000"/>
              </a:lnSpc>
              <a:spcBef>
                <a:spcPts val="500"/>
              </a:spcBef>
              <a:spcAft>
                <a:spcPts val="0"/>
              </a:spcAft>
              <a:buClr>
                <a:srgbClr val="888888"/>
              </a:buClr>
              <a:buSzPts val="1800"/>
              <a:buNone/>
              <a:defRPr>
                <a:solidFill>
                  <a:srgbClr val="888888"/>
                </a:solidFill>
              </a:defRPr>
            </a:lvl7pPr>
            <a:lvl8pPr lvl="7" algn="ctr">
              <a:lnSpc>
                <a:spcPct val="90000"/>
              </a:lnSpc>
              <a:spcBef>
                <a:spcPts val="500"/>
              </a:spcBef>
              <a:spcAft>
                <a:spcPts val="0"/>
              </a:spcAft>
              <a:buClr>
                <a:srgbClr val="888888"/>
              </a:buClr>
              <a:buSzPts val="1800"/>
              <a:buNone/>
              <a:defRPr>
                <a:solidFill>
                  <a:srgbClr val="888888"/>
                </a:solidFill>
              </a:defRPr>
            </a:lvl8pPr>
            <a:lvl9pPr lvl="8" algn="ctr">
              <a:lnSpc>
                <a:spcPct val="90000"/>
              </a:lnSpc>
              <a:spcBef>
                <a:spcPts val="500"/>
              </a:spcBef>
              <a:spcAft>
                <a:spcPts val="0"/>
              </a:spcAft>
              <a:buClr>
                <a:srgbClr val="888888"/>
              </a:buClr>
              <a:buSzPts val="1800"/>
              <a:buNone/>
              <a:defRPr>
                <a:solidFill>
                  <a:srgbClr val="888888"/>
                </a:solidFill>
              </a:defRPr>
            </a:lvl9pPr>
          </a:lstStyle>
          <a:p>
            <a:endParaRPr/>
          </a:p>
        </p:txBody>
      </p:sp>
      <p:cxnSp>
        <p:nvCxnSpPr>
          <p:cNvPr id="49" name="Google Shape;49;p54"/>
          <p:cNvCxnSpPr/>
          <p:nvPr/>
        </p:nvCxnSpPr>
        <p:spPr>
          <a:xfrm>
            <a:off x="587463" y="6349719"/>
            <a:ext cx="11092667" cy="0"/>
          </a:xfrm>
          <a:prstGeom prst="straightConnector1">
            <a:avLst/>
          </a:prstGeom>
          <a:noFill/>
          <a:ln w="9525" cap="flat" cmpd="sng">
            <a:solidFill>
              <a:srgbClr val="7F7F7F"/>
            </a:solidFill>
            <a:prstDash val="solid"/>
            <a:miter lim="800000"/>
            <a:headEnd type="none" w="sm" len="sm"/>
            <a:tailEnd type="none" w="sm" len="sm"/>
          </a:ln>
        </p:spPr>
      </p:cxnSp>
      <p:sp>
        <p:nvSpPr>
          <p:cNvPr id="50" name="Google Shape;50;p54"/>
          <p:cNvSpPr txBox="1">
            <a:spLocks noGrp="1"/>
          </p:cNvSpPr>
          <p:nvPr>
            <p:ph type="body" idx="2"/>
          </p:nvPr>
        </p:nvSpPr>
        <p:spPr>
          <a:xfrm>
            <a:off x="588434" y="6407149"/>
            <a:ext cx="6105877" cy="383119"/>
          </a:xfrm>
          <a:prstGeom prst="rect">
            <a:avLst/>
          </a:prstGeom>
          <a:noFill/>
          <a:ln>
            <a:noFill/>
          </a:ln>
        </p:spPr>
        <p:txBody>
          <a:bodyPr spcFirstLastPara="1" wrap="square" lIns="0" tIns="45700" rIns="91425" bIns="45700" anchor="ctr" anchorCtr="0">
            <a:noAutofit/>
          </a:bodyPr>
          <a:lstStyle>
            <a:lvl1pPr marL="457200" lvl="0" indent="-228600" algn="l">
              <a:lnSpc>
                <a:spcPct val="90000"/>
              </a:lnSpc>
              <a:spcBef>
                <a:spcPts val="1000"/>
              </a:spcBef>
              <a:spcAft>
                <a:spcPts val="0"/>
              </a:spcAft>
              <a:buClr>
                <a:schemeClr val="dk1"/>
              </a:buClr>
              <a:buSzPts val="1200"/>
              <a:buNone/>
              <a:defRPr sz="1200" b="0" cap="none"/>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1" name="Google Shape;51;p54" descr="Gold-Black.png"/>
          <p:cNvPicPr preferRelativeResize="0"/>
          <p:nvPr/>
        </p:nvPicPr>
        <p:blipFill rotWithShape="1">
          <a:blip r:embed="rId2">
            <a:alphaModFix/>
          </a:blip>
          <a:srcRect/>
          <a:stretch/>
        </p:blipFill>
        <p:spPr>
          <a:xfrm>
            <a:off x="8940697" y="6458029"/>
            <a:ext cx="2739432" cy="22555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2"/>
        <p:cNvGrpSpPr/>
        <p:nvPr/>
      </p:nvGrpSpPr>
      <p:grpSpPr>
        <a:xfrm>
          <a:off x="0" y="0"/>
          <a:ext cx="0" cy="0"/>
          <a:chOff x="0" y="0"/>
          <a:chExt cx="0" cy="0"/>
        </a:xfrm>
      </p:grpSpPr>
      <p:sp>
        <p:nvSpPr>
          <p:cNvPr id="53" name="Google Shape;53;p5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5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5" name="Google Shape;55;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8"/>
        <p:cNvGrpSpPr/>
        <p:nvPr/>
      </p:nvGrpSpPr>
      <p:grpSpPr>
        <a:xfrm>
          <a:off x="0" y="0"/>
          <a:ext cx="0" cy="0"/>
          <a:chOff x="0" y="0"/>
          <a:chExt cx="0" cy="0"/>
        </a:xfrm>
      </p:grpSpPr>
      <p:sp>
        <p:nvSpPr>
          <p:cNvPr id="59" name="Google Shape;59;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5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5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image" Target="../media/image4.png"/><Relationship Id="rId2" Type="http://schemas.openxmlformats.org/officeDocument/2006/relationships/slideLayout" Target="../slideLayouts/slideLayout19.xml"/><Relationship Id="rId16"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3.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theme" Target="../theme/theme4.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9"/>
        <p:cNvGrpSpPr/>
        <p:nvPr/>
      </p:nvGrpSpPr>
      <p:grpSpPr>
        <a:xfrm>
          <a:off x="0" y="0"/>
          <a:ext cx="0" cy="0"/>
          <a:chOff x="0" y="0"/>
          <a:chExt cx="0" cy="0"/>
        </a:xfrm>
      </p:grpSpPr>
      <p:sp>
        <p:nvSpPr>
          <p:cNvPr id="110" name="Google Shape;110;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1" name="Google Shape;111;p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112" name="Google Shape;112;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13" name="Google Shape;113;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14" name="Google Shape;114;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u="none">
                <a:solidFill>
                  <a:schemeClr val="lt1"/>
                </a:solidFill>
                <a:latin typeface="Calibri"/>
                <a:ea typeface="Calibri"/>
                <a:cs typeface="Calibri"/>
                <a:sym typeface="Calibri"/>
              </a:defRPr>
            </a:lvl1pPr>
            <a:lvl2pPr marL="0" marR="0" lvl="1" indent="0" algn="r" rtl="0">
              <a:spcBef>
                <a:spcPts val="0"/>
              </a:spcBef>
              <a:buNone/>
              <a:defRPr sz="1200" b="0" u="none">
                <a:solidFill>
                  <a:schemeClr val="lt1"/>
                </a:solidFill>
                <a:latin typeface="Calibri"/>
                <a:ea typeface="Calibri"/>
                <a:cs typeface="Calibri"/>
                <a:sym typeface="Calibri"/>
              </a:defRPr>
            </a:lvl2pPr>
            <a:lvl3pPr marL="0" marR="0" lvl="2" indent="0" algn="r" rtl="0">
              <a:spcBef>
                <a:spcPts val="0"/>
              </a:spcBef>
              <a:buNone/>
              <a:defRPr sz="1200" b="0" u="none">
                <a:solidFill>
                  <a:schemeClr val="lt1"/>
                </a:solidFill>
                <a:latin typeface="Calibri"/>
                <a:ea typeface="Calibri"/>
                <a:cs typeface="Calibri"/>
                <a:sym typeface="Calibri"/>
              </a:defRPr>
            </a:lvl3pPr>
            <a:lvl4pPr marL="0" marR="0" lvl="3" indent="0" algn="r" rtl="0">
              <a:spcBef>
                <a:spcPts val="0"/>
              </a:spcBef>
              <a:buNone/>
              <a:defRPr sz="1200" b="0" u="none">
                <a:solidFill>
                  <a:schemeClr val="lt1"/>
                </a:solidFill>
                <a:latin typeface="Calibri"/>
                <a:ea typeface="Calibri"/>
                <a:cs typeface="Calibri"/>
                <a:sym typeface="Calibri"/>
              </a:defRPr>
            </a:lvl4pPr>
            <a:lvl5pPr marL="0" marR="0" lvl="4" indent="0" algn="r" rtl="0">
              <a:spcBef>
                <a:spcPts val="0"/>
              </a:spcBef>
              <a:buNone/>
              <a:defRPr sz="1200" b="0" u="none">
                <a:solidFill>
                  <a:schemeClr val="lt1"/>
                </a:solidFill>
                <a:latin typeface="Calibri"/>
                <a:ea typeface="Calibri"/>
                <a:cs typeface="Calibri"/>
                <a:sym typeface="Calibri"/>
              </a:defRPr>
            </a:lvl5pPr>
            <a:lvl6pPr marL="0" marR="0" lvl="5" indent="0" algn="r" rtl="0">
              <a:spcBef>
                <a:spcPts val="0"/>
              </a:spcBef>
              <a:buNone/>
              <a:defRPr sz="1200" b="0" u="none">
                <a:solidFill>
                  <a:schemeClr val="lt1"/>
                </a:solidFill>
                <a:latin typeface="Calibri"/>
                <a:ea typeface="Calibri"/>
                <a:cs typeface="Calibri"/>
                <a:sym typeface="Calibri"/>
              </a:defRPr>
            </a:lvl6pPr>
            <a:lvl7pPr marL="0" marR="0" lvl="6" indent="0" algn="r" rtl="0">
              <a:spcBef>
                <a:spcPts val="0"/>
              </a:spcBef>
              <a:buNone/>
              <a:defRPr sz="1200" b="0" u="none">
                <a:solidFill>
                  <a:schemeClr val="lt1"/>
                </a:solidFill>
                <a:latin typeface="Calibri"/>
                <a:ea typeface="Calibri"/>
                <a:cs typeface="Calibri"/>
                <a:sym typeface="Calibri"/>
              </a:defRPr>
            </a:lvl7pPr>
            <a:lvl8pPr marL="0" marR="0" lvl="7" indent="0" algn="r" rtl="0">
              <a:spcBef>
                <a:spcPts val="0"/>
              </a:spcBef>
              <a:buNone/>
              <a:defRPr sz="1200" b="0" u="none">
                <a:solidFill>
                  <a:schemeClr val="lt1"/>
                </a:solidFill>
                <a:latin typeface="Calibri"/>
                <a:ea typeface="Calibri"/>
                <a:cs typeface="Calibri"/>
                <a:sym typeface="Calibri"/>
              </a:defRPr>
            </a:lvl8pPr>
            <a:lvl9pPr marL="0" marR="0" lvl="8" indent="0" algn="r" rtl="0">
              <a:spcBef>
                <a:spcPts val="0"/>
              </a:spcBef>
              <a:buNone/>
              <a:defRPr sz="1200" b="0" u="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21"/>
        <p:cNvGrpSpPr/>
        <p:nvPr/>
      </p:nvGrpSpPr>
      <p:grpSpPr>
        <a:xfrm>
          <a:off x="0" y="0"/>
          <a:ext cx="0" cy="0"/>
          <a:chOff x="0" y="0"/>
          <a:chExt cx="0" cy="0"/>
        </a:xfrm>
      </p:grpSpPr>
      <p:sp>
        <p:nvSpPr>
          <p:cNvPr id="122" name="Google Shape;122;g2a5af0a7ca8_1_463"/>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rtl="0">
              <a:spcBef>
                <a:spcPts val="0"/>
              </a:spcBef>
              <a:spcAft>
                <a:spcPts val="0"/>
              </a:spcAft>
              <a:buClr>
                <a:schemeClr val="dk1"/>
              </a:buClr>
              <a:buSzPts val="3700"/>
              <a:buFont typeface="Figtree"/>
              <a:buNone/>
              <a:defRPr sz="3700">
                <a:solidFill>
                  <a:schemeClr val="dk1"/>
                </a:solidFill>
                <a:latin typeface="Figtree"/>
                <a:ea typeface="Figtree"/>
                <a:cs typeface="Figtree"/>
                <a:sym typeface="Figtree"/>
              </a:defRPr>
            </a:lvl1pPr>
            <a:lvl2pPr lvl="1" rtl="0">
              <a:spcBef>
                <a:spcPts val="0"/>
              </a:spcBef>
              <a:spcAft>
                <a:spcPts val="0"/>
              </a:spcAft>
              <a:buClr>
                <a:schemeClr val="dk1"/>
              </a:buClr>
              <a:buSzPts val="3700"/>
              <a:buFont typeface="Figtree"/>
              <a:buNone/>
              <a:defRPr sz="3700">
                <a:solidFill>
                  <a:schemeClr val="dk1"/>
                </a:solidFill>
                <a:latin typeface="Figtree"/>
                <a:ea typeface="Figtree"/>
                <a:cs typeface="Figtree"/>
                <a:sym typeface="Figtree"/>
              </a:defRPr>
            </a:lvl2pPr>
            <a:lvl3pPr lvl="2" rtl="0">
              <a:spcBef>
                <a:spcPts val="0"/>
              </a:spcBef>
              <a:spcAft>
                <a:spcPts val="0"/>
              </a:spcAft>
              <a:buClr>
                <a:schemeClr val="dk1"/>
              </a:buClr>
              <a:buSzPts val="3700"/>
              <a:buFont typeface="Figtree"/>
              <a:buNone/>
              <a:defRPr sz="3700">
                <a:solidFill>
                  <a:schemeClr val="dk1"/>
                </a:solidFill>
                <a:latin typeface="Figtree"/>
                <a:ea typeface="Figtree"/>
                <a:cs typeface="Figtree"/>
                <a:sym typeface="Figtree"/>
              </a:defRPr>
            </a:lvl3pPr>
            <a:lvl4pPr lvl="3" rtl="0">
              <a:spcBef>
                <a:spcPts val="0"/>
              </a:spcBef>
              <a:spcAft>
                <a:spcPts val="0"/>
              </a:spcAft>
              <a:buClr>
                <a:schemeClr val="dk1"/>
              </a:buClr>
              <a:buSzPts val="3700"/>
              <a:buFont typeface="Figtree"/>
              <a:buNone/>
              <a:defRPr sz="3700">
                <a:solidFill>
                  <a:schemeClr val="dk1"/>
                </a:solidFill>
                <a:latin typeface="Figtree"/>
                <a:ea typeface="Figtree"/>
                <a:cs typeface="Figtree"/>
                <a:sym typeface="Figtree"/>
              </a:defRPr>
            </a:lvl4pPr>
            <a:lvl5pPr lvl="4" rtl="0">
              <a:spcBef>
                <a:spcPts val="0"/>
              </a:spcBef>
              <a:spcAft>
                <a:spcPts val="0"/>
              </a:spcAft>
              <a:buClr>
                <a:schemeClr val="dk1"/>
              </a:buClr>
              <a:buSzPts val="3700"/>
              <a:buFont typeface="Figtree"/>
              <a:buNone/>
              <a:defRPr sz="3700">
                <a:solidFill>
                  <a:schemeClr val="dk1"/>
                </a:solidFill>
                <a:latin typeface="Figtree"/>
                <a:ea typeface="Figtree"/>
                <a:cs typeface="Figtree"/>
                <a:sym typeface="Figtree"/>
              </a:defRPr>
            </a:lvl5pPr>
            <a:lvl6pPr lvl="5" rtl="0">
              <a:spcBef>
                <a:spcPts val="0"/>
              </a:spcBef>
              <a:spcAft>
                <a:spcPts val="0"/>
              </a:spcAft>
              <a:buClr>
                <a:schemeClr val="dk1"/>
              </a:buClr>
              <a:buSzPts val="3700"/>
              <a:buFont typeface="Figtree"/>
              <a:buNone/>
              <a:defRPr sz="3700">
                <a:solidFill>
                  <a:schemeClr val="dk1"/>
                </a:solidFill>
                <a:latin typeface="Figtree"/>
                <a:ea typeface="Figtree"/>
                <a:cs typeface="Figtree"/>
                <a:sym typeface="Figtree"/>
              </a:defRPr>
            </a:lvl6pPr>
            <a:lvl7pPr lvl="6" rtl="0">
              <a:spcBef>
                <a:spcPts val="0"/>
              </a:spcBef>
              <a:spcAft>
                <a:spcPts val="0"/>
              </a:spcAft>
              <a:buClr>
                <a:schemeClr val="dk1"/>
              </a:buClr>
              <a:buSzPts val="3700"/>
              <a:buFont typeface="Figtree"/>
              <a:buNone/>
              <a:defRPr sz="3700">
                <a:solidFill>
                  <a:schemeClr val="dk1"/>
                </a:solidFill>
                <a:latin typeface="Figtree"/>
                <a:ea typeface="Figtree"/>
                <a:cs typeface="Figtree"/>
                <a:sym typeface="Figtree"/>
              </a:defRPr>
            </a:lvl7pPr>
            <a:lvl8pPr lvl="7" rtl="0">
              <a:spcBef>
                <a:spcPts val="0"/>
              </a:spcBef>
              <a:spcAft>
                <a:spcPts val="0"/>
              </a:spcAft>
              <a:buClr>
                <a:schemeClr val="dk1"/>
              </a:buClr>
              <a:buSzPts val="3700"/>
              <a:buFont typeface="Figtree"/>
              <a:buNone/>
              <a:defRPr sz="3700">
                <a:solidFill>
                  <a:schemeClr val="dk1"/>
                </a:solidFill>
                <a:latin typeface="Figtree"/>
                <a:ea typeface="Figtree"/>
                <a:cs typeface="Figtree"/>
                <a:sym typeface="Figtree"/>
              </a:defRPr>
            </a:lvl8pPr>
            <a:lvl9pPr lvl="8" rtl="0">
              <a:spcBef>
                <a:spcPts val="0"/>
              </a:spcBef>
              <a:spcAft>
                <a:spcPts val="0"/>
              </a:spcAft>
              <a:buClr>
                <a:schemeClr val="dk1"/>
              </a:buClr>
              <a:buSzPts val="3700"/>
              <a:buFont typeface="Figtree"/>
              <a:buNone/>
              <a:defRPr sz="3700">
                <a:solidFill>
                  <a:schemeClr val="dk1"/>
                </a:solidFill>
                <a:latin typeface="Figtree"/>
                <a:ea typeface="Figtree"/>
                <a:cs typeface="Figtree"/>
                <a:sym typeface="Figtree"/>
              </a:defRPr>
            </a:lvl9pPr>
          </a:lstStyle>
          <a:p>
            <a:endParaRPr/>
          </a:p>
        </p:txBody>
      </p:sp>
      <p:sp>
        <p:nvSpPr>
          <p:cNvPr id="123" name="Google Shape;123;g2a5af0a7ca8_1_463"/>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rtl="0">
              <a:lnSpc>
                <a:spcPct val="115000"/>
              </a:lnSpc>
              <a:spcBef>
                <a:spcPts val="0"/>
              </a:spcBef>
              <a:spcAft>
                <a:spcPts val="0"/>
              </a:spcAft>
              <a:buClr>
                <a:schemeClr val="dk2"/>
              </a:buClr>
              <a:buSzPts val="2400"/>
              <a:buFont typeface="Figtree"/>
              <a:buChar char="●"/>
              <a:defRPr sz="2400">
                <a:solidFill>
                  <a:schemeClr val="dk2"/>
                </a:solidFill>
                <a:latin typeface="Figtree"/>
                <a:ea typeface="Figtree"/>
                <a:cs typeface="Figtree"/>
                <a:sym typeface="Figtree"/>
              </a:defRPr>
            </a:lvl1pPr>
            <a:lvl2pPr marL="914400" lvl="1" indent="-349250" rtl="0">
              <a:lnSpc>
                <a:spcPct val="115000"/>
              </a:lnSpc>
              <a:spcBef>
                <a:spcPts val="0"/>
              </a:spcBef>
              <a:spcAft>
                <a:spcPts val="0"/>
              </a:spcAft>
              <a:buClr>
                <a:schemeClr val="dk2"/>
              </a:buClr>
              <a:buSzPts val="1900"/>
              <a:buFont typeface="Figtree"/>
              <a:buChar char="○"/>
              <a:defRPr sz="1900">
                <a:solidFill>
                  <a:schemeClr val="dk2"/>
                </a:solidFill>
                <a:latin typeface="Figtree"/>
                <a:ea typeface="Figtree"/>
                <a:cs typeface="Figtree"/>
                <a:sym typeface="Figtree"/>
              </a:defRPr>
            </a:lvl2pPr>
            <a:lvl3pPr marL="1371600" lvl="2" indent="-349250" rtl="0">
              <a:lnSpc>
                <a:spcPct val="115000"/>
              </a:lnSpc>
              <a:spcBef>
                <a:spcPts val="0"/>
              </a:spcBef>
              <a:spcAft>
                <a:spcPts val="0"/>
              </a:spcAft>
              <a:buClr>
                <a:schemeClr val="dk2"/>
              </a:buClr>
              <a:buSzPts val="1900"/>
              <a:buFont typeface="Figtree"/>
              <a:buChar char="■"/>
              <a:defRPr sz="1900">
                <a:solidFill>
                  <a:schemeClr val="dk2"/>
                </a:solidFill>
                <a:latin typeface="Figtree"/>
                <a:ea typeface="Figtree"/>
                <a:cs typeface="Figtree"/>
                <a:sym typeface="Figtree"/>
              </a:defRPr>
            </a:lvl3pPr>
            <a:lvl4pPr marL="1828800" lvl="3" indent="-349250" rtl="0">
              <a:lnSpc>
                <a:spcPct val="115000"/>
              </a:lnSpc>
              <a:spcBef>
                <a:spcPts val="0"/>
              </a:spcBef>
              <a:spcAft>
                <a:spcPts val="0"/>
              </a:spcAft>
              <a:buClr>
                <a:schemeClr val="dk2"/>
              </a:buClr>
              <a:buSzPts val="1900"/>
              <a:buFont typeface="Figtree"/>
              <a:buChar char="●"/>
              <a:defRPr sz="1900">
                <a:solidFill>
                  <a:schemeClr val="dk2"/>
                </a:solidFill>
                <a:latin typeface="Figtree"/>
                <a:ea typeface="Figtree"/>
                <a:cs typeface="Figtree"/>
                <a:sym typeface="Figtree"/>
              </a:defRPr>
            </a:lvl4pPr>
            <a:lvl5pPr marL="2286000" lvl="4" indent="-349250" rtl="0">
              <a:lnSpc>
                <a:spcPct val="115000"/>
              </a:lnSpc>
              <a:spcBef>
                <a:spcPts val="0"/>
              </a:spcBef>
              <a:spcAft>
                <a:spcPts val="0"/>
              </a:spcAft>
              <a:buClr>
                <a:schemeClr val="dk2"/>
              </a:buClr>
              <a:buSzPts val="1900"/>
              <a:buFont typeface="Figtree"/>
              <a:buChar char="○"/>
              <a:defRPr sz="1900">
                <a:solidFill>
                  <a:schemeClr val="dk2"/>
                </a:solidFill>
                <a:latin typeface="Figtree"/>
                <a:ea typeface="Figtree"/>
                <a:cs typeface="Figtree"/>
                <a:sym typeface="Figtree"/>
              </a:defRPr>
            </a:lvl5pPr>
            <a:lvl6pPr marL="2743200" lvl="5" indent="-349250" rtl="0">
              <a:lnSpc>
                <a:spcPct val="115000"/>
              </a:lnSpc>
              <a:spcBef>
                <a:spcPts val="0"/>
              </a:spcBef>
              <a:spcAft>
                <a:spcPts val="0"/>
              </a:spcAft>
              <a:buClr>
                <a:schemeClr val="dk2"/>
              </a:buClr>
              <a:buSzPts val="1900"/>
              <a:buFont typeface="Figtree"/>
              <a:buChar char="■"/>
              <a:defRPr sz="1900">
                <a:solidFill>
                  <a:schemeClr val="dk2"/>
                </a:solidFill>
                <a:latin typeface="Figtree"/>
                <a:ea typeface="Figtree"/>
                <a:cs typeface="Figtree"/>
                <a:sym typeface="Figtree"/>
              </a:defRPr>
            </a:lvl6pPr>
            <a:lvl7pPr marL="3200400" lvl="6" indent="-349250" rtl="0">
              <a:lnSpc>
                <a:spcPct val="115000"/>
              </a:lnSpc>
              <a:spcBef>
                <a:spcPts val="0"/>
              </a:spcBef>
              <a:spcAft>
                <a:spcPts val="0"/>
              </a:spcAft>
              <a:buClr>
                <a:schemeClr val="dk2"/>
              </a:buClr>
              <a:buSzPts val="1900"/>
              <a:buFont typeface="Figtree"/>
              <a:buChar char="●"/>
              <a:defRPr sz="1900">
                <a:solidFill>
                  <a:schemeClr val="dk2"/>
                </a:solidFill>
                <a:latin typeface="Figtree"/>
                <a:ea typeface="Figtree"/>
                <a:cs typeface="Figtree"/>
                <a:sym typeface="Figtree"/>
              </a:defRPr>
            </a:lvl7pPr>
            <a:lvl8pPr marL="3657600" lvl="7" indent="-349250" rtl="0">
              <a:lnSpc>
                <a:spcPct val="115000"/>
              </a:lnSpc>
              <a:spcBef>
                <a:spcPts val="0"/>
              </a:spcBef>
              <a:spcAft>
                <a:spcPts val="0"/>
              </a:spcAft>
              <a:buClr>
                <a:schemeClr val="dk2"/>
              </a:buClr>
              <a:buSzPts val="1900"/>
              <a:buFont typeface="Figtree"/>
              <a:buChar char="○"/>
              <a:defRPr sz="1900">
                <a:solidFill>
                  <a:schemeClr val="dk2"/>
                </a:solidFill>
                <a:latin typeface="Figtree"/>
                <a:ea typeface="Figtree"/>
                <a:cs typeface="Figtree"/>
                <a:sym typeface="Figtree"/>
              </a:defRPr>
            </a:lvl8pPr>
            <a:lvl9pPr marL="4114800" lvl="8" indent="-349250" rtl="0">
              <a:lnSpc>
                <a:spcPct val="115000"/>
              </a:lnSpc>
              <a:spcBef>
                <a:spcPts val="0"/>
              </a:spcBef>
              <a:spcAft>
                <a:spcPts val="0"/>
              </a:spcAft>
              <a:buClr>
                <a:schemeClr val="dk2"/>
              </a:buClr>
              <a:buSzPts val="1900"/>
              <a:buFont typeface="Figtree"/>
              <a:buChar char="■"/>
              <a:defRPr sz="1900">
                <a:solidFill>
                  <a:schemeClr val="dk2"/>
                </a:solidFill>
                <a:latin typeface="Figtree"/>
                <a:ea typeface="Figtree"/>
                <a:cs typeface="Figtree"/>
                <a:sym typeface="Figtree"/>
              </a:defRPr>
            </a:lvl9pPr>
          </a:lstStyle>
          <a:p>
            <a:endParaRPr/>
          </a:p>
        </p:txBody>
      </p:sp>
      <p:sp>
        <p:nvSpPr>
          <p:cNvPr id="124" name="Google Shape;124;g2a5af0a7ca8_1_46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rtl="0">
              <a:buNone/>
              <a:defRPr sz="1300">
                <a:solidFill>
                  <a:schemeClr val="dk2"/>
                </a:solidFill>
                <a:latin typeface="Helvetica Neue"/>
                <a:ea typeface="Helvetica Neue"/>
                <a:cs typeface="Helvetica Neue"/>
                <a:sym typeface="Helvetica Neue"/>
              </a:defRPr>
            </a:lvl1pPr>
            <a:lvl2pPr lvl="1" algn="r" rtl="0">
              <a:buNone/>
              <a:defRPr sz="1300">
                <a:solidFill>
                  <a:schemeClr val="dk2"/>
                </a:solidFill>
                <a:latin typeface="Helvetica Neue"/>
                <a:ea typeface="Helvetica Neue"/>
                <a:cs typeface="Helvetica Neue"/>
                <a:sym typeface="Helvetica Neue"/>
              </a:defRPr>
            </a:lvl2pPr>
            <a:lvl3pPr lvl="2" algn="r" rtl="0">
              <a:buNone/>
              <a:defRPr sz="1300">
                <a:solidFill>
                  <a:schemeClr val="dk2"/>
                </a:solidFill>
                <a:latin typeface="Helvetica Neue"/>
                <a:ea typeface="Helvetica Neue"/>
                <a:cs typeface="Helvetica Neue"/>
                <a:sym typeface="Helvetica Neue"/>
              </a:defRPr>
            </a:lvl3pPr>
            <a:lvl4pPr lvl="3" algn="r" rtl="0">
              <a:buNone/>
              <a:defRPr sz="1300">
                <a:solidFill>
                  <a:schemeClr val="dk2"/>
                </a:solidFill>
                <a:latin typeface="Helvetica Neue"/>
                <a:ea typeface="Helvetica Neue"/>
                <a:cs typeface="Helvetica Neue"/>
                <a:sym typeface="Helvetica Neue"/>
              </a:defRPr>
            </a:lvl4pPr>
            <a:lvl5pPr lvl="4" algn="r" rtl="0">
              <a:buNone/>
              <a:defRPr sz="1300">
                <a:solidFill>
                  <a:schemeClr val="dk2"/>
                </a:solidFill>
                <a:latin typeface="Helvetica Neue"/>
                <a:ea typeface="Helvetica Neue"/>
                <a:cs typeface="Helvetica Neue"/>
                <a:sym typeface="Helvetica Neue"/>
              </a:defRPr>
            </a:lvl5pPr>
            <a:lvl6pPr lvl="5" algn="r" rtl="0">
              <a:buNone/>
              <a:defRPr sz="1300">
                <a:solidFill>
                  <a:schemeClr val="dk2"/>
                </a:solidFill>
                <a:latin typeface="Helvetica Neue"/>
                <a:ea typeface="Helvetica Neue"/>
                <a:cs typeface="Helvetica Neue"/>
                <a:sym typeface="Helvetica Neue"/>
              </a:defRPr>
            </a:lvl6pPr>
            <a:lvl7pPr lvl="6" algn="r" rtl="0">
              <a:buNone/>
              <a:defRPr sz="1300">
                <a:solidFill>
                  <a:schemeClr val="dk2"/>
                </a:solidFill>
                <a:latin typeface="Helvetica Neue"/>
                <a:ea typeface="Helvetica Neue"/>
                <a:cs typeface="Helvetica Neue"/>
                <a:sym typeface="Helvetica Neue"/>
              </a:defRPr>
            </a:lvl7pPr>
            <a:lvl8pPr lvl="7" algn="r" rtl="0">
              <a:buNone/>
              <a:defRPr sz="1300">
                <a:solidFill>
                  <a:schemeClr val="dk2"/>
                </a:solidFill>
                <a:latin typeface="Helvetica Neue"/>
                <a:ea typeface="Helvetica Neue"/>
                <a:cs typeface="Helvetica Neue"/>
                <a:sym typeface="Helvetica Neue"/>
              </a:defRPr>
            </a:lvl8pPr>
            <a:lvl9pPr lvl="8" algn="r" rtl="0">
              <a:buNone/>
              <a:defRPr sz="1300">
                <a:solidFill>
                  <a:schemeClr val="dk2"/>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pic>
        <p:nvPicPr>
          <p:cNvPr id="125" name="Google Shape;125;g2a5af0a7ca8_1_463"/>
          <p:cNvPicPr preferRelativeResize="0"/>
          <p:nvPr/>
        </p:nvPicPr>
        <p:blipFill>
          <a:blip r:embed="rId16">
            <a:alphaModFix/>
          </a:blip>
          <a:stretch>
            <a:fillRect/>
          </a:stretch>
        </p:blipFill>
        <p:spPr>
          <a:xfrm>
            <a:off x="9689049" y="6112866"/>
            <a:ext cx="2339153" cy="524800"/>
          </a:xfrm>
          <a:prstGeom prst="rect">
            <a:avLst/>
          </a:prstGeom>
          <a:noFill/>
          <a:ln>
            <a:noFill/>
          </a:ln>
        </p:spPr>
      </p:pic>
      <p:pic>
        <p:nvPicPr>
          <p:cNvPr id="126" name="Google Shape;126;g2a5af0a7ca8_1_463"/>
          <p:cNvPicPr preferRelativeResize="0"/>
          <p:nvPr/>
        </p:nvPicPr>
        <p:blipFill>
          <a:blip r:embed="rId17">
            <a:alphaModFix/>
          </a:blip>
          <a:stretch>
            <a:fillRect/>
          </a:stretch>
        </p:blipFill>
        <p:spPr>
          <a:xfrm>
            <a:off x="7501567" y="6113138"/>
            <a:ext cx="2254300" cy="52425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rgbClr val="1BAFD0"/>
        </a:solidFill>
        <a:effectLst/>
      </p:bgPr>
    </p:bg>
    <p:spTree>
      <p:nvGrpSpPr>
        <p:cNvPr id="1" name="Shape 174"/>
        <p:cNvGrpSpPr/>
        <p:nvPr/>
      </p:nvGrpSpPr>
      <p:grpSpPr>
        <a:xfrm>
          <a:off x="0" y="0"/>
          <a:ext cx="0" cy="0"/>
          <a:chOff x="0" y="0"/>
          <a:chExt cx="0" cy="0"/>
        </a:xfrm>
      </p:grpSpPr>
      <p:sp>
        <p:nvSpPr>
          <p:cNvPr id="175" name="Google Shape;175;g2a5af0a7ca8_1_622"/>
          <p:cNvSpPr txBox="1">
            <a:spLocks noGrp="1"/>
          </p:cNvSpPr>
          <p:nvPr>
            <p:ph type="title"/>
          </p:nvPr>
        </p:nvSpPr>
        <p:spPr>
          <a:xfrm>
            <a:off x="415600" y="360267"/>
            <a:ext cx="11360700" cy="7452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rgbClr val="000000"/>
              </a:buClr>
              <a:buSzPts val="3200"/>
              <a:buFont typeface="Helvetica Neue"/>
              <a:buNone/>
              <a:defRPr sz="3200" b="1"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FF"/>
              </a:buClr>
              <a:buSzPts val="3200"/>
              <a:buFont typeface="Helvetica Neue"/>
              <a:buNone/>
              <a:defRPr sz="3200" b="1" i="0" u="none" strike="noStrike" cap="none">
                <a:solidFill>
                  <a:srgbClr val="0000FF"/>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FF"/>
              </a:buClr>
              <a:buSzPts val="3200"/>
              <a:buFont typeface="Helvetica Neue"/>
              <a:buNone/>
              <a:defRPr sz="3200" b="1" i="0" u="none" strike="noStrike" cap="none">
                <a:solidFill>
                  <a:srgbClr val="0000FF"/>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FF"/>
              </a:buClr>
              <a:buSzPts val="3200"/>
              <a:buFont typeface="Helvetica Neue"/>
              <a:buNone/>
              <a:defRPr sz="3200" b="1" i="0" u="none" strike="noStrike" cap="none">
                <a:solidFill>
                  <a:srgbClr val="0000FF"/>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FF"/>
              </a:buClr>
              <a:buSzPts val="3200"/>
              <a:buFont typeface="Helvetica Neue"/>
              <a:buNone/>
              <a:defRPr sz="3200" b="1" i="0" u="none" strike="noStrike" cap="none">
                <a:solidFill>
                  <a:srgbClr val="0000FF"/>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FF"/>
              </a:buClr>
              <a:buSzPts val="3200"/>
              <a:buFont typeface="Helvetica Neue"/>
              <a:buNone/>
              <a:defRPr sz="3200" b="1" i="0" u="none" strike="noStrike" cap="none">
                <a:solidFill>
                  <a:srgbClr val="0000FF"/>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FF"/>
              </a:buClr>
              <a:buSzPts val="3200"/>
              <a:buFont typeface="Helvetica Neue"/>
              <a:buNone/>
              <a:defRPr sz="3200" b="1" i="0" u="none" strike="noStrike" cap="none">
                <a:solidFill>
                  <a:srgbClr val="0000FF"/>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FF"/>
              </a:buClr>
              <a:buSzPts val="3200"/>
              <a:buFont typeface="Helvetica Neue"/>
              <a:buNone/>
              <a:defRPr sz="3200" b="1" i="0" u="none" strike="noStrike" cap="none">
                <a:solidFill>
                  <a:srgbClr val="0000FF"/>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FF"/>
              </a:buClr>
              <a:buSzPts val="3200"/>
              <a:buFont typeface="Helvetica Neue"/>
              <a:buNone/>
              <a:defRPr sz="3200" b="1" i="0" u="none" strike="noStrike" cap="none">
                <a:solidFill>
                  <a:srgbClr val="0000FF"/>
                </a:solidFill>
                <a:latin typeface="Helvetica Neue"/>
                <a:ea typeface="Helvetica Neue"/>
                <a:cs typeface="Helvetica Neue"/>
                <a:sym typeface="Helvetica Neue"/>
              </a:defRPr>
            </a:lvl9pPr>
          </a:lstStyle>
          <a:p>
            <a:endParaRPr/>
          </a:p>
        </p:txBody>
      </p:sp>
      <p:sp>
        <p:nvSpPr>
          <p:cNvPr id="176" name="Google Shape;176;g2a5af0a7ca8_1_622"/>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87350" algn="l" rtl="0">
              <a:lnSpc>
                <a:spcPct val="115000"/>
              </a:lnSpc>
              <a:spcBef>
                <a:spcPts val="0"/>
              </a:spcBef>
              <a:spcAft>
                <a:spcPts val="0"/>
              </a:spcAft>
              <a:buClr>
                <a:srgbClr val="FFFFFF"/>
              </a:buClr>
              <a:buSzPts val="2500"/>
              <a:buFont typeface="Helvetica Neue"/>
              <a:buChar char="●"/>
              <a:defRPr sz="2500" b="0" i="0" u="none" strike="noStrike" cap="none">
                <a:solidFill>
                  <a:srgbClr val="FFFFFF"/>
                </a:solidFill>
                <a:latin typeface="Helvetica Neue"/>
                <a:ea typeface="Helvetica Neue"/>
                <a:cs typeface="Helvetica Neue"/>
                <a:sym typeface="Helvetica Neue"/>
              </a:defRPr>
            </a:lvl1pPr>
            <a:lvl2pPr marL="914400" marR="0" lvl="1" indent="-355600" algn="l" rtl="0">
              <a:lnSpc>
                <a:spcPct val="115000"/>
              </a:lnSpc>
              <a:spcBef>
                <a:spcPts val="2100"/>
              </a:spcBef>
              <a:spcAft>
                <a:spcPts val="0"/>
              </a:spcAft>
              <a:buClr>
                <a:srgbClr val="FFFFFF"/>
              </a:buClr>
              <a:buSzPts val="2000"/>
              <a:buFont typeface="Helvetica Neue"/>
              <a:buChar char="○"/>
              <a:defRPr sz="2000" b="0" i="0" u="none" strike="noStrike" cap="none">
                <a:solidFill>
                  <a:srgbClr val="FFFFFF"/>
                </a:solidFill>
                <a:latin typeface="Helvetica Neue"/>
                <a:ea typeface="Helvetica Neue"/>
                <a:cs typeface="Helvetica Neue"/>
                <a:sym typeface="Helvetica Neue"/>
              </a:defRPr>
            </a:lvl2pPr>
            <a:lvl3pPr marL="1371600" marR="0" lvl="2" indent="-355600" algn="l" rtl="0">
              <a:lnSpc>
                <a:spcPct val="115000"/>
              </a:lnSpc>
              <a:spcBef>
                <a:spcPts val="2100"/>
              </a:spcBef>
              <a:spcAft>
                <a:spcPts val="0"/>
              </a:spcAft>
              <a:buClr>
                <a:srgbClr val="FFFFFF"/>
              </a:buClr>
              <a:buSzPts val="2000"/>
              <a:buFont typeface="Helvetica Neue"/>
              <a:buChar char="■"/>
              <a:defRPr sz="2000" b="0" i="0" u="none" strike="noStrike" cap="none">
                <a:solidFill>
                  <a:srgbClr val="FFFFFF"/>
                </a:solidFill>
                <a:latin typeface="Helvetica Neue"/>
                <a:ea typeface="Helvetica Neue"/>
                <a:cs typeface="Helvetica Neue"/>
                <a:sym typeface="Helvetica Neue"/>
              </a:defRPr>
            </a:lvl3pPr>
            <a:lvl4pPr marL="1828800" marR="0" lvl="3" indent="-355600" algn="l" rtl="0">
              <a:lnSpc>
                <a:spcPct val="115000"/>
              </a:lnSpc>
              <a:spcBef>
                <a:spcPts val="2100"/>
              </a:spcBef>
              <a:spcAft>
                <a:spcPts val="0"/>
              </a:spcAft>
              <a:buClr>
                <a:srgbClr val="FFFFFF"/>
              </a:buClr>
              <a:buSzPts val="2000"/>
              <a:buFont typeface="Helvetica Neue"/>
              <a:buChar char="●"/>
              <a:defRPr sz="2000" b="0" i="0" u="none" strike="noStrike" cap="none">
                <a:solidFill>
                  <a:srgbClr val="FFFFFF"/>
                </a:solidFill>
                <a:latin typeface="Helvetica Neue"/>
                <a:ea typeface="Helvetica Neue"/>
                <a:cs typeface="Helvetica Neue"/>
                <a:sym typeface="Helvetica Neue"/>
              </a:defRPr>
            </a:lvl4pPr>
            <a:lvl5pPr marL="2286000" marR="0" lvl="4" indent="-355600" algn="l" rtl="0">
              <a:lnSpc>
                <a:spcPct val="115000"/>
              </a:lnSpc>
              <a:spcBef>
                <a:spcPts val="2100"/>
              </a:spcBef>
              <a:spcAft>
                <a:spcPts val="0"/>
              </a:spcAft>
              <a:buClr>
                <a:srgbClr val="FFFFFF"/>
              </a:buClr>
              <a:buSzPts val="2000"/>
              <a:buFont typeface="Helvetica Neue"/>
              <a:buChar char="○"/>
              <a:defRPr sz="2000" b="0" i="0" u="none" strike="noStrike" cap="none">
                <a:solidFill>
                  <a:srgbClr val="FFFFFF"/>
                </a:solidFill>
                <a:latin typeface="Helvetica Neue"/>
                <a:ea typeface="Helvetica Neue"/>
                <a:cs typeface="Helvetica Neue"/>
                <a:sym typeface="Helvetica Neue"/>
              </a:defRPr>
            </a:lvl5pPr>
            <a:lvl6pPr marL="2743200" marR="0" lvl="5" indent="-355600" algn="l" rtl="0">
              <a:lnSpc>
                <a:spcPct val="115000"/>
              </a:lnSpc>
              <a:spcBef>
                <a:spcPts val="2100"/>
              </a:spcBef>
              <a:spcAft>
                <a:spcPts val="0"/>
              </a:spcAft>
              <a:buClr>
                <a:srgbClr val="FFFFFF"/>
              </a:buClr>
              <a:buSzPts val="2000"/>
              <a:buFont typeface="Helvetica Neue"/>
              <a:buChar char="■"/>
              <a:defRPr sz="2000" b="0" i="0" u="none" strike="noStrike" cap="none">
                <a:solidFill>
                  <a:srgbClr val="FFFFFF"/>
                </a:solidFill>
                <a:latin typeface="Helvetica Neue"/>
                <a:ea typeface="Helvetica Neue"/>
                <a:cs typeface="Helvetica Neue"/>
                <a:sym typeface="Helvetica Neue"/>
              </a:defRPr>
            </a:lvl6pPr>
            <a:lvl7pPr marL="3200400" marR="0" lvl="6" indent="-355600" algn="l" rtl="0">
              <a:lnSpc>
                <a:spcPct val="115000"/>
              </a:lnSpc>
              <a:spcBef>
                <a:spcPts val="2100"/>
              </a:spcBef>
              <a:spcAft>
                <a:spcPts val="0"/>
              </a:spcAft>
              <a:buClr>
                <a:srgbClr val="FFFFFF"/>
              </a:buClr>
              <a:buSzPts val="2000"/>
              <a:buFont typeface="Helvetica Neue"/>
              <a:buChar char="●"/>
              <a:defRPr sz="2000" b="0" i="0" u="none" strike="noStrike" cap="none">
                <a:solidFill>
                  <a:srgbClr val="FFFFFF"/>
                </a:solidFill>
                <a:latin typeface="Helvetica Neue"/>
                <a:ea typeface="Helvetica Neue"/>
                <a:cs typeface="Helvetica Neue"/>
                <a:sym typeface="Helvetica Neue"/>
              </a:defRPr>
            </a:lvl7pPr>
            <a:lvl8pPr marL="3657600" marR="0" lvl="7" indent="-355600" algn="l" rtl="0">
              <a:lnSpc>
                <a:spcPct val="115000"/>
              </a:lnSpc>
              <a:spcBef>
                <a:spcPts val="2100"/>
              </a:spcBef>
              <a:spcAft>
                <a:spcPts val="0"/>
              </a:spcAft>
              <a:buClr>
                <a:srgbClr val="FFFFFF"/>
              </a:buClr>
              <a:buSzPts val="2000"/>
              <a:buFont typeface="Helvetica Neue"/>
              <a:buChar char="○"/>
              <a:defRPr sz="2000" b="0" i="0" u="none" strike="noStrike" cap="none">
                <a:solidFill>
                  <a:srgbClr val="FFFFFF"/>
                </a:solidFill>
                <a:latin typeface="Helvetica Neue"/>
                <a:ea typeface="Helvetica Neue"/>
                <a:cs typeface="Helvetica Neue"/>
                <a:sym typeface="Helvetica Neue"/>
              </a:defRPr>
            </a:lvl8pPr>
            <a:lvl9pPr marL="4114800" marR="0" lvl="8" indent="-355600" algn="l" rtl="0">
              <a:lnSpc>
                <a:spcPct val="115000"/>
              </a:lnSpc>
              <a:spcBef>
                <a:spcPts val="2100"/>
              </a:spcBef>
              <a:spcAft>
                <a:spcPts val="2100"/>
              </a:spcAft>
              <a:buClr>
                <a:srgbClr val="FFFFFF"/>
              </a:buClr>
              <a:buSzPts val="2000"/>
              <a:buFont typeface="Helvetica Neue"/>
              <a:buChar char="■"/>
              <a:defRPr sz="2000" b="0" i="0" u="none" strike="noStrike" cap="none">
                <a:solidFill>
                  <a:srgbClr val="FFFFFF"/>
                </a:solidFill>
                <a:latin typeface="Helvetica Neue"/>
                <a:ea typeface="Helvetica Neue"/>
                <a:cs typeface="Helvetica Neue"/>
                <a:sym typeface="Helvetica Neue"/>
              </a:defRPr>
            </a:lvl9pPr>
          </a:lstStyle>
          <a:p>
            <a:endParaRPr/>
          </a:p>
        </p:txBody>
      </p:sp>
      <p:sp>
        <p:nvSpPr>
          <p:cNvPr id="177" name="Google Shape;177;g2a5af0a7ca8_1_622"/>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chart" Target="../charts/char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hyperlink" Target="https://www.enwawa.com/" TargetMode="External"/><Relationship Id="rId5" Type="http://schemas.openxmlformats.org/officeDocument/2006/relationships/image" Target="../media/image61.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66.jpg"/><Relationship Id="rId4" Type="http://schemas.openxmlformats.org/officeDocument/2006/relationships/image" Target="../media/image65.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jpg"/><Relationship Id="rId3" Type="http://schemas.openxmlformats.org/officeDocument/2006/relationships/image" Target="../media/image68.jpg"/><Relationship Id="rId7" Type="http://schemas.openxmlformats.org/officeDocument/2006/relationships/image" Target="../media/image72.png"/><Relationship Id="rId12" Type="http://schemas.openxmlformats.org/officeDocument/2006/relationships/image" Target="../media/image77.jp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71.jpg"/><Relationship Id="rId11" Type="http://schemas.openxmlformats.org/officeDocument/2006/relationships/image" Target="../media/image76.jpg"/><Relationship Id="rId5" Type="http://schemas.openxmlformats.org/officeDocument/2006/relationships/image" Target="../media/image70.png"/><Relationship Id="rId10" Type="http://schemas.openxmlformats.org/officeDocument/2006/relationships/image" Target="../media/image75.jpg"/><Relationship Id="rId4" Type="http://schemas.openxmlformats.org/officeDocument/2006/relationships/image" Target="../media/image69.png"/><Relationship Id="rId9"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81.jpg"/><Relationship Id="rId4" Type="http://schemas.openxmlformats.org/officeDocument/2006/relationships/image" Target="../media/image80.jpg"/></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91.jpg"/><Relationship Id="rId3" Type="http://schemas.openxmlformats.org/officeDocument/2006/relationships/image" Target="../media/image86.jpg"/><Relationship Id="rId7" Type="http://schemas.openxmlformats.org/officeDocument/2006/relationships/image" Target="../media/image90.png"/><Relationship Id="rId12" Type="http://schemas.openxmlformats.org/officeDocument/2006/relationships/image" Target="../media/image95.jp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9.jpg"/><Relationship Id="rId11" Type="http://schemas.openxmlformats.org/officeDocument/2006/relationships/image" Target="../media/image94.png"/><Relationship Id="rId5" Type="http://schemas.openxmlformats.org/officeDocument/2006/relationships/image" Target="../media/image88.jpg"/><Relationship Id="rId10" Type="http://schemas.openxmlformats.org/officeDocument/2006/relationships/image" Target="../media/image93.png"/><Relationship Id="rId4" Type="http://schemas.openxmlformats.org/officeDocument/2006/relationships/image" Target="../media/image87.jpg"/><Relationship Id="rId9" Type="http://schemas.openxmlformats.org/officeDocument/2006/relationships/image" Target="../media/image92.png"/></Relationships>
</file>

<file path=ppt/slides/_rels/slide3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7.jpg"/><Relationship Id="rId7" Type="http://schemas.openxmlformats.org/officeDocument/2006/relationships/image" Target="../media/image9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4.png"/><Relationship Id="rId4" Type="http://schemas.openxmlformats.org/officeDocument/2006/relationships/image" Target="../media/image9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00.jpg"/></Relationships>
</file>

<file path=ppt/slides/_rels/slide39.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 Id="rId9" Type="http://schemas.openxmlformats.org/officeDocument/2006/relationships/image" Target="../media/image10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4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3.xml"/><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6.xml"/><Relationship Id="rId1" Type="http://schemas.openxmlformats.org/officeDocument/2006/relationships/slideLayout" Target="../slideLayouts/slideLayout35.xml"/><Relationship Id="rId4" Type="http://schemas.openxmlformats.org/officeDocument/2006/relationships/image" Target="../media/image114.png"/></Relationships>
</file>

<file path=ppt/slides/_rels/slide4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däck, hjul, fordon, Landfordon&#10;&#10;Automatiskt genererad beskrivning">
            <a:extLst>
              <a:ext uri="{FF2B5EF4-FFF2-40B4-BE49-F238E27FC236}">
                <a16:creationId xmlns:a16="http://schemas.microsoft.com/office/drawing/2014/main" id="{57F82A46-5274-8648-D226-28464424528E}"/>
              </a:ext>
            </a:extLst>
          </p:cNvPr>
          <p:cNvPicPr>
            <a:picLocks noChangeAspect="1"/>
          </p:cNvPicPr>
          <p:nvPr/>
        </p:nvPicPr>
        <p:blipFill>
          <a:blip r:embed="rId2"/>
          <a:stretch>
            <a:fillRect/>
          </a:stretch>
        </p:blipFill>
        <p:spPr>
          <a:xfrm>
            <a:off x="-1524000" y="0"/>
            <a:ext cx="13716000" cy="6858000"/>
          </a:xfrm>
          <a:prstGeom prst="rect">
            <a:avLst/>
          </a:prstGeom>
        </p:spPr>
      </p:pic>
      <p:sp>
        <p:nvSpPr>
          <p:cNvPr id="4" name="textruta 3">
            <a:extLst>
              <a:ext uri="{FF2B5EF4-FFF2-40B4-BE49-F238E27FC236}">
                <a16:creationId xmlns:a16="http://schemas.microsoft.com/office/drawing/2014/main" id="{9A823ACC-AFB9-421A-A7CD-9372CDDB6F50}"/>
              </a:ext>
            </a:extLst>
          </p:cNvPr>
          <p:cNvSpPr txBox="1"/>
          <p:nvPr/>
        </p:nvSpPr>
        <p:spPr>
          <a:xfrm>
            <a:off x="1122219" y="3879270"/>
            <a:ext cx="7813964" cy="1384995"/>
          </a:xfrm>
          <a:prstGeom prst="rect">
            <a:avLst/>
          </a:prstGeom>
          <a:noFill/>
        </p:spPr>
        <p:txBody>
          <a:bodyPr wrap="square" rtlCol="0">
            <a:spAutoFit/>
          </a:bodyPr>
          <a:lstStyle/>
          <a:p>
            <a:r>
              <a:rPr lang="sv-SE" sz="2800" b="1" dirty="0">
                <a:solidFill>
                  <a:schemeClr val="bg1"/>
                </a:solidFill>
                <a:latin typeface="Poppins" pitchFamily="2" charset="77"/>
                <a:cs typeface="Poppins" pitchFamily="2" charset="77"/>
              </a:rPr>
              <a:t>Global </a:t>
            </a:r>
            <a:r>
              <a:rPr lang="sv-SE" sz="2800" b="1" dirty="0" err="1">
                <a:solidFill>
                  <a:schemeClr val="bg1"/>
                </a:solidFill>
                <a:latin typeface="Poppins" pitchFamily="2" charset="77"/>
                <a:cs typeface="Poppins" pitchFamily="2" charset="77"/>
              </a:rPr>
              <a:t>Launch</a:t>
            </a:r>
            <a:r>
              <a:rPr lang="sv-SE" sz="2800" b="1" dirty="0">
                <a:solidFill>
                  <a:schemeClr val="bg1"/>
                </a:solidFill>
                <a:latin typeface="Poppins" pitchFamily="2" charset="77"/>
                <a:cs typeface="Poppins" pitchFamily="2" charset="77"/>
              </a:rPr>
              <a:t> </a:t>
            </a:r>
            <a:r>
              <a:rPr lang="sv-SE" sz="2800" b="1" dirty="0" err="1">
                <a:solidFill>
                  <a:schemeClr val="bg1"/>
                </a:solidFill>
                <a:latin typeface="Poppins" pitchFamily="2" charset="77"/>
                <a:cs typeface="Poppins" pitchFamily="2" charset="77"/>
              </a:rPr>
              <a:t>of</a:t>
            </a:r>
            <a:r>
              <a:rPr lang="sv-SE" sz="2800" b="1" dirty="0">
                <a:solidFill>
                  <a:schemeClr val="bg1"/>
                </a:solidFill>
                <a:latin typeface="Poppins" pitchFamily="2" charset="77"/>
                <a:cs typeface="Poppins" pitchFamily="2" charset="77"/>
              </a:rPr>
              <a:t> New </a:t>
            </a:r>
          </a:p>
          <a:p>
            <a:r>
              <a:rPr lang="sv-SE" sz="2800" b="1" dirty="0">
                <a:solidFill>
                  <a:schemeClr val="bg1"/>
                </a:solidFill>
                <a:latin typeface="Poppins" pitchFamily="2" charset="77"/>
                <a:cs typeface="Poppins" pitchFamily="2" charset="77"/>
              </a:rPr>
              <a:t>International Research Program</a:t>
            </a:r>
          </a:p>
          <a:p>
            <a:r>
              <a:rPr lang="sv-SE" sz="2800" b="1" dirty="0">
                <a:solidFill>
                  <a:schemeClr val="bg1"/>
                </a:solidFill>
                <a:latin typeface="Poppins" pitchFamily="2" charset="77"/>
                <a:cs typeface="Poppins" pitchFamily="2" charset="77"/>
              </a:rPr>
              <a:t>on </a:t>
            </a:r>
            <a:r>
              <a:rPr lang="sv-SE" sz="2800" b="1" dirty="0" err="1">
                <a:solidFill>
                  <a:schemeClr val="bg1"/>
                </a:solidFill>
                <a:latin typeface="Poppins" pitchFamily="2" charset="77"/>
                <a:cs typeface="Poppins" pitchFamily="2" charset="77"/>
              </a:rPr>
              <a:t>Informal</a:t>
            </a:r>
            <a:r>
              <a:rPr lang="sv-SE" sz="2800" b="1" dirty="0">
                <a:solidFill>
                  <a:schemeClr val="bg1"/>
                </a:solidFill>
                <a:latin typeface="Poppins" pitchFamily="2" charset="77"/>
                <a:cs typeface="Poppins" pitchFamily="2" charset="77"/>
              </a:rPr>
              <a:t> and </a:t>
            </a:r>
            <a:r>
              <a:rPr lang="sv-SE" sz="2800" b="1" dirty="0" err="1">
                <a:solidFill>
                  <a:schemeClr val="bg1"/>
                </a:solidFill>
                <a:latin typeface="Poppins" pitchFamily="2" charset="77"/>
                <a:cs typeface="Poppins" pitchFamily="2" charset="77"/>
              </a:rPr>
              <a:t>Shared</a:t>
            </a:r>
            <a:r>
              <a:rPr lang="sv-SE" sz="2800" b="1" dirty="0">
                <a:solidFill>
                  <a:schemeClr val="bg1"/>
                </a:solidFill>
                <a:latin typeface="Poppins" pitchFamily="2" charset="77"/>
                <a:cs typeface="Poppins" pitchFamily="2" charset="77"/>
              </a:rPr>
              <a:t> </a:t>
            </a:r>
            <a:r>
              <a:rPr lang="sv-SE" sz="2800" b="1" dirty="0" err="1">
                <a:solidFill>
                  <a:schemeClr val="bg1"/>
                </a:solidFill>
                <a:latin typeface="Poppins" pitchFamily="2" charset="77"/>
                <a:cs typeface="Poppins" pitchFamily="2" charset="77"/>
              </a:rPr>
              <a:t>Mobility</a:t>
            </a:r>
            <a:r>
              <a:rPr lang="sv-SE" sz="2800" b="1" dirty="0">
                <a:solidFill>
                  <a:schemeClr val="bg1"/>
                </a:solidFill>
                <a:latin typeface="Poppins" pitchFamily="2" charset="77"/>
                <a:cs typeface="Poppins" pitchFamily="2" charset="77"/>
              </a:rPr>
              <a:t> </a:t>
            </a:r>
          </a:p>
        </p:txBody>
      </p:sp>
      <p:sp>
        <p:nvSpPr>
          <p:cNvPr id="7" name="textruta 6">
            <a:extLst>
              <a:ext uri="{FF2B5EF4-FFF2-40B4-BE49-F238E27FC236}">
                <a16:creationId xmlns:a16="http://schemas.microsoft.com/office/drawing/2014/main" id="{703C43E2-A1AA-EB42-8A17-9705012A7AE2}"/>
              </a:ext>
            </a:extLst>
          </p:cNvPr>
          <p:cNvSpPr txBox="1"/>
          <p:nvPr/>
        </p:nvSpPr>
        <p:spPr>
          <a:xfrm>
            <a:off x="1246908" y="5541362"/>
            <a:ext cx="6428510" cy="615553"/>
          </a:xfrm>
          <a:prstGeom prst="rect">
            <a:avLst/>
          </a:prstGeom>
          <a:noFill/>
        </p:spPr>
        <p:txBody>
          <a:bodyPr wrap="square" rtlCol="0">
            <a:spAutoFit/>
          </a:bodyPr>
          <a:lstStyle/>
          <a:p>
            <a:r>
              <a:rPr lang="sv-SE" sz="3400" dirty="0">
                <a:solidFill>
                  <a:schemeClr val="bg1"/>
                </a:solidFill>
                <a:latin typeface="Barlow" pitchFamily="2" charset="77"/>
              </a:rPr>
              <a:t>12 December 2023 – </a:t>
            </a:r>
            <a:r>
              <a:rPr lang="sv-SE" sz="3400" dirty="0" err="1">
                <a:solidFill>
                  <a:schemeClr val="bg1"/>
                </a:solidFill>
                <a:latin typeface="Barlow" pitchFamily="2" charset="77"/>
              </a:rPr>
              <a:t>Welcome</a:t>
            </a:r>
            <a:r>
              <a:rPr lang="sv-SE" sz="3400" dirty="0">
                <a:solidFill>
                  <a:schemeClr val="bg1"/>
                </a:solidFill>
                <a:latin typeface="Barlow" pitchFamily="2" charset="77"/>
              </a:rPr>
              <a:t>!</a:t>
            </a:r>
          </a:p>
        </p:txBody>
      </p:sp>
    </p:spTree>
    <p:extLst>
      <p:ext uri="{BB962C8B-B14F-4D97-AF65-F5344CB8AC3E}">
        <p14:creationId xmlns:p14="http://schemas.microsoft.com/office/powerpoint/2010/main" val="1397560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7"/>
          <p:cNvSpPr txBox="1">
            <a:spLocks noGrp="1"/>
          </p:cNvSpPr>
          <p:nvPr>
            <p:ph type="title"/>
          </p:nvPr>
        </p:nvSpPr>
        <p:spPr>
          <a:xfrm>
            <a:off x="85367" y="282400"/>
            <a:ext cx="11360800" cy="7636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b="1">
                <a:latin typeface="Arial"/>
                <a:ea typeface="Arial"/>
                <a:cs typeface="Arial"/>
                <a:sym typeface="Arial"/>
              </a:rPr>
              <a:t>Bangkok Living Lab Team </a:t>
            </a:r>
            <a:endParaRPr b="1">
              <a:latin typeface="Arial"/>
              <a:ea typeface="Arial"/>
              <a:cs typeface="Arial"/>
              <a:sym typeface="Arial"/>
            </a:endParaRPr>
          </a:p>
        </p:txBody>
      </p:sp>
      <p:pic>
        <p:nvPicPr>
          <p:cNvPr id="290" name="Google Shape;290;p7"/>
          <p:cNvPicPr preferRelativeResize="0"/>
          <p:nvPr/>
        </p:nvPicPr>
        <p:blipFill rotWithShape="1">
          <a:blip r:embed="rId3">
            <a:alphaModFix/>
          </a:blip>
          <a:srcRect t="14769" b="14832"/>
          <a:stretch/>
        </p:blipFill>
        <p:spPr>
          <a:xfrm>
            <a:off x="948233" y="1742669"/>
            <a:ext cx="1524000" cy="1608499"/>
          </a:xfrm>
          <a:prstGeom prst="rect">
            <a:avLst/>
          </a:prstGeom>
          <a:noFill/>
          <a:ln>
            <a:noFill/>
          </a:ln>
        </p:spPr>
      </p:pic>
      <p:pic>
        <p:nvPicPr>
          <p:cNvPr id="291" name="Google Shape;291;p7"/>
          <p:cNvPicPr preferRelativeResize="0"/>
          <p:nvPr/>
        </p:nvPicPr>
        <p:blipFill rotWithShape="1">
          <a:blip r:embed="rId4">
            <a:alphaModFix/>
          </a:blip>
          <a:srcRect/>
          <a:stretch/>
        </p:blipFill>
        <p:spPr>
          <a:xfrm>
            <a:off x="5965817" y="1755900"/>
            <a:ext cx="1524000" cy="1524000"/>
          </a:xfrm>
          <a:prstGeom prst="rect">
            <a:avLst/>
          </a:prstGeom>
          <a:noFill/>
          <a:ln>
            <a:noFill/>
          </a:ln>
        </p:spPr>
      </p:pic>
      <p:pic>
        <p:nvPicPr>
          <p:cNvPr id="292" name="Google Shape;292;p7"/>
          <p:cNvPicPr preferRelativeResize="0"/>
          <p:nvPr/>
        </p:nvPicPr>
        <p:blipFill rotWithShape="1">
          <a:blip r:embed="rId5">
            <a:alphaModFix/>
          </a:blip>
          <a:srcRect/>
          <a:stretch/>
        </p:blipFill>
        <p:spPr>
          <a:xfrm>
            <a:off x="3355804" y="1742685"/>
            <a:ext cx="1550433" cy="1550433"/>
          </a:xfrm>
          <a:prstGeom prst="rect">
            <a:avLst/>
          </a:prstGeom>
          <a:noFill/>
          <a:ln>
            <a:noFill/>
          </a:ln>
        </p:spPr>
      </p:pic>
      <p:pic>
        <p:nvPicPr>
          <p:cNvPr id="293" name="Google Shape;293;p7"/>
          <p:cNvPicPr preferRelativeResize="0"/>
          <p:nvPr/>
        </p:nvPicPr>
        <p:blipFill rotWithShape="1">
          <a:blip r:embed="rId6">
            <a:alphaModFix/>
          </a:blip>
          <a:srcRect/>
          <a:stretch/>
        </p:blipFill>
        <p:spPr>
          <a:xfrm>
            <a:off x="8549437" y="1722684"/>
            <a:ext cx="1239297" cy="1590435"/>
          </a:xfrm>
          <a:prstGeom prst="rect">
            <a:avLst/>
          </a:prstGeom>
          <a:noFill/>
          <a:ln>
            <a:noFill/>
          </a:ln>
        </p:spPr>
      </p:pic>
      <p:sp>
        <p:nvSpPr>
          <p:cNvPr id="294" name="Google Shape;294;p7"/>
          <p:cNvSpPr txBox="1"/>
          <p:nvPr/>
        </p:nvSpPr>
        <p:spPr>
          <a:xfrm>
            <a:off x="8166467" y="3374501"/>
            <a:ext cx="3999900" cy="985200"/>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1200" b="1">
                <a:solidFill>
                  <a:schemeClr val="dk1"/>
                </a:solidFill>
                <a:highlight>
                  <a:srgbClr val="FFFFFF"/>
                </a:highlight>
              </a:rPr>
              <a:t>Apiwat “Ton” Ratanawaraha</a:t>
            </a:r>
            <a:endParaRPr sz="1200" b="1">
              <a:solidFill>
                <a:schemeClr val="dk1"/>
              </a:solidFill>
              <a:highlight>
                <a:srgbClr val="FFFFFF"/>
              </a:highlight>
            </a:endParaRPr>
          </a:p>
          <a:p>
            <a:pPr marL="0" marR="0" lvl="0" indent="0" algn="l" rtl="0">
              <a:spcBef>
                <a:spcPts val="0"/>
              </a:spcBef>
              <a:spcAft>
                <a:spcPts val="0"/>
              </a:spcAft>
              <a:buNone/>
            </a:pPr>
            <a:r>
              <a:rPr lang="en-US" sz="1200">
                <a:solidFill>
                  <a:schemeClr val="dk1"/>
                </a:solidFill>
                <a:highlight>
                  <a:srgbClr val="FFFFFF"/>
                </a:highlight>
              </a:rPr>
              <a:t>Dept. of Urban and Regional Planning</a:t>
            </a:r>
            <a:endParaRPr sz="1200">
              <a:solidFill>
                <a:schemeClr val="dk1"/>
              </a:solidFill>
              <a:highlight>
                <a:srgbClr val="FFFFFF"/>
              </a:highlight>
            </a:endParaRPr>
          </a:p>
          <a:p>
            <a:pPr marL="0" marR="0" lvl="0" indent="0" algn="l" rtl="0">
              <a:spcBef>
                <a:spcPts val="0"/>
              </a:spcBef>
              <a:spcAft>
                <a:spcPts val="0"/>
              </a:spcAft>
              <a:buNone/>
            </a:pPr>
            <a:r>
              <a:rPr lang="en-US" sz="1200">
                <a:solidFill>
                  <a:schemeClr val="dk1"/>
                </a:solidFill>
                <a:highlight>
                  <a:srgbClr val="FFFFFF"/>
                </a:highlight>
              </a:rPr>
              <a:t>Center for Science, Technology, and Society</a:t>
            </a:r>
            <a:endParaRPr sz="1200">
              <a:solidFill>
                <a:schemeClr val="dk1"/>
              </a:solidFill>
              <a:highlight>
                <a:srgbClr val="FFFFFF"/>
              </a:highlight>
            </a:endParaRPr>
          </a:p>
          <a:p>
            <a:pPr marL="0" marR="0" lvl="0" indent="0" algn="l" rtl="0">
              <a:spcBef>
                <a:spcPts val="0"/>
              </a:spcBef>
              <a:spcAft>
                <a:spcPts val="0"/>
              </a:spcAft>
              <a:buNone/>
            </a:pPr>
            <a:r>
              <a:rPr lang="en-US" sz="1200">
                <a:solidFill>
                  <a:srgbClr val="202124"/>
                </a:solidFill>
                <a:highlight>
                  <a:schemeClr val="lt1"/>
                </a:highlight>
              </a:rPr>
              <a:t>Chulalongkorn University </a:t>
            </a:r>
            <a:endParaRPr sz="1200">
              <a:solidFill>
                <a:schemeClr val="dk1"/>
              </a:solidFill>
              <a:highlight>
                <a:srgbClr val="FFFFFF"/>
              </a:highlight>
            </a:endParaRPr>
          </a:p>
        </p:txBody>
      </p:sp>
      <p:sp>
        <p:nvSpPr>
          <p:cNvPr id="295" name="Google Shape;295;p7"/>
          <p:cNvSpPr txBox="1"/>
          <p:nvPr/>
        </p:nvSpPr>
        <p:spPr>
          <a:xfrm>
            <a:off x="265833" y="3429001"/>
            <a:ext cx="2888700" cy="985200"/>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1200" b="1">
                <a:solidFill>
                  <a:srgbClr val="202124"/>
                </a:solidFill>
                <a:highlight>
                  <a:srgbClr val="FFFFFF"/>
                </a:highlight>
              </a:rPr>
              <a:t>Saksith “Tan” Chalermpong</a:t>
            </a:r>
            <a:endParaRPr sz="1200" b="1">
              <a:solidFill>
                <a:srgbClr val="202124"/>
              </a:solidFill>
              <a:highlight>
                <a:srgbClr val="FFFFFF"/>
              </a:highlight>
            </a:endParaRPr>
          </a:p>
          <a:p>
            <a:pPr marL="0" marR="0" lvl="0" indent="0" algn="l" rtl="0">
              <a:spcBef>
                <a:spcPts val="0"/>
              </a:spcBef>
              <a:spcAft>
                <a:spcPts val="0"/>
              </a:spcAft>
              <a:buNone/>
            </a:pPr>
            <a:r>
              <a:rPr lang="en-US" sz="1200">
                <a:solidFill>
                  <a:srgbClr val="202124"/>
                </a:solidFill>
                <a:highlight>
                  <a:srgbClr val="FFFFFF"/>
                </a:highlight>
              </a:rPr>
              <a:t>Deputy Director </a:t>
            </a:r>
            <a:endParaRPr sz="1200">
              <a:solidFill>
                <a:srgbClr val="202124"/>
              </a:solidFill>
              <a:highlight>
                <a:srgbClr val="FFFFFF"/>
              </a:highlight>
            </a:endParaRPr>
          </a:p>
          <a:p>
            <a:pPr marL="0" marR="0" lvl="0" indent="0" algn="l" rtl="0">
              <a:spcBef>
                <a:spcPts val="0"/>
              </a:spcBef>
              <a:spcAft>
                <a:spcPts val="0"/>
              </a:spcAft>
              <a:buNone/>
            </a:pPr>
            <a:r>
              <a:rPr lang="en-US" sz="1200">
                <a:solidFill>
                  <a:srgbClr val="202124"/>
                </a:solidFill>
                <a:highlight>
                  <a:srgbClr val="FFFFFF"/>
                </a:highlight>
              </a:rPr>
              <a:t>Chulalongkorn University Transportation Institute </a:t>
            </a:r>
            <a:endParaRPr sz="1200">
              <a:solidFill>
                <a:srgbClr val="202124"/>
              </a:solidFill>
              <a:highlight>
                <a:srgbClr val="FFFFFF"/>
              </a:highlight>
            </a:endParaRPr>
          </a:p>
        </p:txBody>
      </p:sp>
      <p:sp>
        <p:nvSpPr>
          <p:cNvPr id="296" name="Google Shape;296;p7"/>
          <p:cNvSpPr txBox="1"/>
          <p:nvPr/>
        </p:nvSpPr>
        <p:spPr>
          <a:xfrm>
            <a:off x="3061964" y="3374501"/>
            <a:ext cx="2502300" cy="985200"/>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1200" b="1">
                <a:solidFill>
                  <a:srgbClr val="202124"/>
                </a:solidFill>
                <a:highlight>
                  <a:srgbClr val="FFFFFF"/>
                </a:highlight>
              </a:rPr>
              <a:t>Lisa Kenney</a:t>
            </a:r>
            <a:endParaRPr sz="1200" b="1">
              <a:solidFill>
                <a:srgbClr val="202124"/>
              </a:solidFill>
              <a:highlight>
                <a:srgbClr val="FFFFFF"/>
              </a:highlight>
            </a:endParaRPr>
          </a:p>
          <a:p>
            <a:pPr marL="0" marR="0" lvl="0" indent="0" algn="l" rtl="0">
              <a:spcBef>
                <a:spcPts val="0"/>
              </a:spcBef>
              <a:spcAft>
                <a:spcPts val="0"/>
              </a:spcAft>
              <a:buNone/>
            </a:pPr>
            <a:r>
              <a:rPr lang="en-US" sz="1200">
                <a:solidFill>
                  <a:srgbClr val="202124"/>
                </a:solidFill>
                <a:highlight>
                  <a:srgbClr val="FFFFFF"/>
                </a:highlight>
              </a:rPr>
              <a:t>Researcher </a:t>
            </a:r>
            <a:endParaRPr sz="1200">
              <a:solidFill>
                <a:srgbClr val="202124"/>
              </a:solidFill>
              <a:highlight>
                <a:srgbClr val="FFFFFF"/>
              </a:highlight>
            </a:endParaRPr>
          </a:p>
          <a:p>
            <a:pPr marL="0" marR="0" lvl="0" indent="0" algn="l" rtl="0">
              <a:spcBef>
                <a:spcPts val="0"/>
              </a:spcBef>
              <a:spcAft>
                <a:spcPts val="0"/>
              </a:spcAft>
              <a:buNone/>
            </a:pPr>
            <a:r>
              <a:rPr lang="en-US" sz="1200">
                <a:solidFill>
                  <a:srgbClr val="202124"/>
                </a:solidFill>
                <a:highlight>
                  <a:srgbClr val="FFFFFF"/>
                </a:highlight>
              </a:rPr>
              <a:t>Chulalongkorn University </a:t>
            </a:r>
            <a:endParaRPr sz="1200">
              <a:solidFill>
                <a:srgbClr val="202124"/>
              </a:solidFill>
              <a:highlight>
                <a:srgbClr val="FFFFFF"/>
              </a:highlight>
            </a:endParaRPr>
          </a:p>
          <a:p>
            <a:pPr marL="0" marR="0" lvl="0" indent="0" algn="l" rtl="0">
              <a:spcBef>
                <a:spcPts val="0"/>
              </a:spcBef>
              <a:spcAft>
                <a:spcPts val="0"/>
              </a:spcAft>
              <a:buNone/>
            </a:pPr>
            <a:r>
              <a:rPr lang="en-US" sz="1200">
                <a:solidFill>
                  <a:srgbClr val="202124"/>
                </a:solidFill>
                <a:highlight>
                  <a:srgbClr val="FFFFFF"/>
                </a:highlight>
              </a:rPr>
              <a:t>Transportation </a:t>
            </a:r>
            <a:r>
              <a:rPr lang="en-US" sz="1200">
                <a:solidFill>
                  <a:srgbClr val="202124"/>
                </a:solidFill>
                <a:highlight>
                  <a:schemeClr val="lt1"/>
                </a:highlight>
              </a:rPr>
              <a:t>Institute </a:t>
            </a:r>
            <a:endParaRPr sz="1200">
              <a:solidFill>
                <a:srgbClr val="202124"/>
              </a:solidFill>
              <a:highlight>
                <a:srgbClr val="FFFFFF"/>
              </a:highlight>
            </a:endParaRPr>
          </a:p>
        </p:txBody>
      </p:sp>
      <p:sp>
        <p:nvSpPr>
          <p:cNvPr id="297" name="Google Shape;297;p7"/>
          <p:cNvSpPr txBox="1"/>
          <p:nvPr/>
        </p:nvSpPr>
        <p:spPr>
          <a:xfrm>
            <a:off x="5345267" y="3374501"/>
            <a:ext cx="2821200" cy="985200"/>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1200" b="1">
                <a:solidFill>
                  <a:srgbClr val="202124"/>
                </a:solidFill>
                <a:highlight>
                  <a:srgbClr val="FFFFFF"/>
                </a:highlight>
              </a:rPr>
              <a:t>Ornicha “Nui” Anuchitchanchai</a:t>
            </a:r>
            <a:endParaRPr sz="1200" b="1">
              <a:solidFill>
                <a:srgbClr val="202124"/>
              </a:solidFill>
              <a:highlight>
                <a:srgbClr val="FFFFFF"/>
              </a:highlight>
            </a:endParaRPr>
          </a:p>
          <a:p>
            <a:pPr marL="0" marR="0" lvl="0" indent="0" algn="l" rtl="0">
              <a:spcBef>
                <a:spcPts val="0"/>
              </a:spcBef>
              <a:spcAft>
                <a:spcPts val="0"/>
              </a:spcAft>
              <a:buNone/>
            </a:pPr>
            <a:r>
              <a:rPr lang="en-US" sz="1200">
                <a:solidFill>
                  <a:srgbClr val="202124"/>
                </a:solidFill>
                <a:highlight>
                  <a:srgbClr val="FFFFFF"/>
                </a:highlight>
              </a:rPr>
              <a:t>Researcher </a:t>
            </a:r>
            <a:endParaRPr sz="1200">
              <a:solidFill>
                <a:srgbClr val="202124"/>
              </a:solidFill>
              <a:highlight>
                <a:srgbClr val="FFFFFF"/>
              </a:highlight>
            </a:endParaRPr>
          </a:p>
          <a:p>
            <a:pPr marL="0" marR="0" lvl="0" indent="0" algn="l" rtl="0">
              <a:spcBef>
                <a:spcPts val="0"/>
              </a:spcBef>
              <a:spcAft>
                <a:spcPts val="0"/>
              </a:spcAft>
              <a:buNone/>
            </a:pPr>
            <a:r>
              <a:rPr lang="en-US" sz="1200">
                <a:solidFill>
                  <a:srgbClr val="202124"/>
                </a:solidFill>
                <a:highlight>
                  <a:srgbClr val="FFFFFF"/>
                </a:highlight>
              </a:rPr>
              <a:t>Chulalongkorn University Transportation </a:t>
            </a:r>
            <a:r>
              <a:rPr lang="en-US" sz="1200">
                <a:solidFill>
                  <a:srgbClr val="202124"/>
                </a:solidFill>
                <a:highlight>
                  <a:schemeClr val="lt1"/>
                </a:highlight>
              </a:rPr>
              <a:t>Institute </a:t>
            </a:r>
            <a:r>
              <a:rPr lang="en-US" sz="1200">
                <a:solidFill>
                  <a:srgbClr val="202124"/>
                </a:solidFill>
                <a:highlight>
                  <a:srgbClr val="FFFFFF"/>
                </a:highlight>
              </a:rPr>
              <a:t> </a:t>
            </a:r>
            <a:endParaRPr sz="1200">
              <a:solidFill>
                <a:srgbClr val="202124"/>
              </a:solidFill>
              <a:highlight>
                <a:srgbClr val="FFFFFF"/>
              </a:highlight>
            </a:endParaRPr>
          </a:p>
        </p:txBody>
      </p:sp>
      <p:pic>
        <p:nvPicPr>
          <p:cNvPr id="298" name="Google Shape;298;p7"/>
          <p:cNvPicPr preferRelativeResize="0"/>
          <p:nvPr/>
        </p:nvPicPr>
        <p:blipFill rotWithShape="1">
          <a:blip r:embed="rId7">
            <a:alphaModFix/>
          </a:blip>
          <a:srcRect/>
          <a:stretch/>
        </p:blipFill>
        <p:spPr>
          <a:xfrm>
            <a:off x="847767" y="5054668"/>
            <a:ext cx="2306867" cy="876025"/>
          </a:xfrm>
          <a:prstGeom prst="rect">
            <a:avLst/>
          </a:prstGeom>
          <a:noFill/>
          <a:ln>
            <a:noFill/>
          </a:ln>
        </p:spPr>
      </p:pic>
      <p:pic>
        <p:nvPicPr>
          <p:cNvPr id="299" name="Google Shape;299;p7"/>
          <p:cNvPicPr preferRelativeResize="0"/>
          <p:nvPr/>
        </p:nvPicPr>
        <p:blipFill rotWithShape="1">
          <a:blip r:embed="rId8">
            <a:alphaModFix/>
          </a:blip>
          <a:srcRect/>
          <a:stretch/>
        </p:blipFill>
        <p:spPr>
          <a:xfrm>
            <a:off x="2050003" y="5864719"/>
            <a:ext cx="1822643" cy="763600"/>
          </a:xfrm>
          <a:prstGeom prst="rect">
            <a:avLst/>
          </a:prstGeom>
          <a:noFill/>
          <a:ln>
            <a:noFill/>
          </a:ln>
        </p:spPr>
      </p:pic>
      <p:pic>
        <p:nvPicPr>
          <p:cNvPr id="300" name="Google Shape;300;p7"/>
          <p:cNvPicPr preferRelativeResize="0"/>
          <p:nvPr/>
        </p:nvPicPr>
        <p:blipFill rotWithShape="1">
          <a:blip r:embed="rId9">
            <a:alphaModFix/>
          </a:blip>
          <a:srcRect r="16058"/>
          <a:stretch/>
        </p:blipFill>
        <p:spPr>
          <a:xfrm>
            <a:off x="3644433" y="5455967"/>
            <a:ext cx="2107232" cy="1313700"/>
          </a:xfrm>
          <a:prstGeom prst="rect">
            <a:avLst/>
          </a:prstGeom>
          <a:noFill/>
          <a:ln>
            <a:noFill/>
          </a:ln>
        </p:spPr>
      </p:pic>
      <p:pic>
        <p:nvPicPr>
          <p:cNvPr id="301" name="Google Shape;301;p7"/>
          <p:cNvPicPr preferRelativeResize="0"/>
          <p:nvPr/>
        </p:nvPicPr>
        <p:blipFill rotWithShape="1">
          <a:blip r:embed="rId10">
            <a:alphaModFix/>
          </a:blip>
          <a:srcRect/>
          <a:stretch/>
        </p:blipFill>
        <p:spPr>
          <a:xfrm>
            <a:off x="7346100" y="5808516"/>
            <a:ext cx="1794099" cy="1196067"/>
          </a:xfrm>
          <a:prstGeom prst="rect">
            <a:avLst/>
          </a:prstGeom>
          <a:noFill/>
          <a:ln>
            <a:noFill/>
          </a:ln>
        </p:spPr>
      </p:pic>
      <p:pic>
        <p:nvPicPr>
          <p:cNvPr id="302" name="Google Shape;302;p7"/>
          <p:cNvPicPr preferRelativeResize="0"/>
          <p:nvPr/>
        </p:nvPicPr>
        <p:blipFill rotWithShape="1">
          <a:blip r:embed="rId11">
            <a:alphaModFix/>
          </a:blip>
          <a:srcRect/>
          <a:stretch/>
        </p:blipFill>
        <p:spPr>
          <a:xfrm>
            <a:off x="255897" y="5808501"/>
            <a:ext cx="1794096" cy="876033"/>
          </a:xfrm>
          <a:prstGeom prst="rect">
            <a:avLst/>
          </a:prstGeom>
          <a:noFill/>
          <a:ln>
            <a:noFill/>
          </a:ln>
        </p:spPr>
      </p:pic>
      <p:pic>
        <p:nvPicPr>
          <p:cNvPr id="303" name="Google Shape;303;p7"/>
          <p:cNvPicPr preferRelativeResize="0"/>
          <p:nvPr/>
        </p:nvPicPr>
        <p:blipFill rotWithShape="1">
          <a:blip r:embed="rId12">
            <a:alphaModFix/>
          </a:blip>
          <a:srcRect r="-4798"/>
          <a:stretch/>
        </p:blipFill>
        <p:spPr>
          <a:xfrm>
            <a:off x="9435968" y="-40966"/>
            <a:ext cx="2306865" cy="1702301"/>
          </a:xfrm>
          <a:prstGeom prst="rect">
            <a:avLst/>
          </a:prstGeom>
          <a:noFill/>
          <a:ln>
            <a:noFill/>
          </a:ln>
        </p:spPr>
      </p:pic>
      <p:sp>
        <p:nvSpPr>
          <p:cNvPr id="304" name="Google Shape;304;p7"/>
          <p:cNvSpPr txBox="1"/>
          <p:nvPr/>
        </p:nvSpPr>
        <p:spPr>
          <a:xfrm>
            <a:off x="6282667" y="754833"/>
            <a:ext cx="5937600" cy="615513"/>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endParaRPr sz="2400">
              <a:solidFill>
                <a:schemeClr val="dk2"/>
              </a:solidFill>
              <a:latin typeface="Calibri"/>
              <a:ea typeface="Calibri"/>
              <a:cs typeface="Calibri"/>
              <a:sym typeface="Calibri"/>
            </a:endParaRPr>
          </a:p>
        </p:txBody>
      </p:sp>
      <p:sp>
        <p:nvSpPr>
          <p:cNvPr id="305" name="Google Shape;305;p7"/>
          <p:cNvSpPr txBox="1"/>
          <p:nvPr/>
        </p:nvSpPr>
        <p:spPr>
          <a:xfrm>
            <a:off x="85367" y="4541467"/>
            <a:ext cx="11982400" cy="615513"/>
          </a:xfrm>
          <a:prstGeom prst="rect">
            <a:avLst/>
          </a:prstGeom>
          <a:solidFill>
            <a:schemeClr val="lt2"/>
          </a:solid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2400" b="1">
                <a:solidFill>
                  <a:schemeClr val="dk1"/>
                </a:solidFill>
              </a:rPr>
              <a:t>Engaged Stakeholders</a:t>
            </a:r>
            <a:endParaRPr sz="2400" b="1">
              <a:solidFill>
                <a:schemeClr val="dk1"/>
              </a:solidFill>
            </a:endParaRPr>
          </a:p>
        </p:txBody>
      </p:sp>
      <p:pic>
        <p:nvPicPr>
          <p:cNvPr id="306" name="Google Shape;306;p7"/>
          <p:cNvPicPr preferRelativeResize="0"/>
          <p:nvPr/>
        </p:nvPicPr>
        <p:blipFill rotWithShape="1">
          <a:blip r:embed="rId13">
            <a:alphaModFix/>
          </a:blip>
          <a:srcRect/>
          <a:stretch/>
        </p:blipFill>
        <p:spPr>
          <a:xfrm>
            <a:off x="5751667" y="5054667"/>
            <a:ext cx="1979332" cy="1085013"/>
          </a:xfrm>
          <a:prstGeom prst="rect">
            <a:avLst/>
          </a:prstGeom>
          <a:noFill/>
          <a:ln>
            <a:noFill/>
          </a:ln>
        </p:spPr>
      </p:pic>
      <p:pic>
        <p:nvPicPr>
          <p:cNvPr id="307" name="Google Shape;307;p7"/>
          <p:cNvPicPr preferRelativeResize="0"/>
          <p:nvPr/>
        </p:nvPicPr>
        <p:blipFill rotWithShape="1">
          <a:blip r:embed="rId14">
            <a:alphaModFix/>
          </a:blip>
          <a:srcRect/>
          <a:stretch/>
        </p:blipFill>
        <p:spPr>
          <a:xfrm>
            <a:off x="9983400" y="5661167"/>
            <a:ext cx="1886539" cy="1257167"/>
          </a:xfrm>
          <a:prstGeom prst="rect">
            <a:avLst/>
          </a:prstGeom>
          <a:noFill/>
          <a:ln>
            <a:noFill/>
          </a:ln>
        </p:spPr>
      </p:pic>
      <p:pic>
        <p:nvPicPr>
          <p:cNvPr id="308" name="Google Shape;308;p7"/>
          <p:cNvPicPr preferRelativeResize="0"/>
          <p:nvPr/>
        </p:nvPicPr>
        <p:blipFill rotWithShape="1">
          <a:blip r:embed="rId15">
            <a:alphaModFix/>
          </a:blip>
          <a:srcRect/>
          <a:stretch/>
        </p:blipFill>
        <p:spPr>
          <a:xfrm>
            <a:off x="8902931" y="4864101"/>
            <a:ext cx="1257167" cy="125716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8"/>
          <p:cNvSpPr txBox="1">
            <a:spLocks noGrp="1"/>
          </p:cNvSpPr>
          <p:nvPr>
            <p:ph type="title"/>
          </p:nvPr>
        </p:nvSpPr>
        <p:spPr>
          <a:xfrm>
            <a:off x="415600" y="494867"/>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Clr>
                <a:schemeClr val="dk1"/>
              </a:buClr>
              <a:buSzPts val="1100"/>
              <a:buFont typeface="Roboto"/>
              <a:buNone/>
            </a:pPr>
            <a:r>
              <a:rPr lang="en-US" sz="2733" b="1">
                <a:highlight>
                  <a:srgbClr val="FFFFFF"/>
                </a:highlight>
                <a:latin typeface="Arial"/>
                <a:ea typeface="Arial"/>
                <a:cs typeface="Arial"/>
                <a:sym typeface="Arial"/>
              </a:rPr>
              <a:t>Bangkok Living Lab: Electric motorbike taxis as part of </a:t>
            </a:r>
            <a:endParaRPr sz="2733" b="1">
              <a:highlight>
                <a:srgbClr val="FFFFFF"/>
              </a:highlight>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Roboto"/>
              <a:buNone/>
            </a:pPr>
            <a:r>
              <a:rPr lang="en-US" sz="2733" b="1">
                <a:highlight>
                  <a:srgbClr val="FFFFFF"/>
                </a:highlight>
                <a:latin typeface="Arial"/>
                <a:ea typeface="Arial"/>
                <a:cs typeface="Arial"/>
                <a:sym typeface="Arial"/>
              </a:rPr>
              <a:t>low-carbon popular transport  </a:t>
            </a:r>
            <a:endParaRPr sz="2733" b="1">
              <a:highlight>
                <a:srgbClr val="FFFFFF"/>
              </a:highlight>
              <a:latin typeface="Arial"/>
              <a:ea typeface="Arial"/>
              <a:cs typeface="Arial"/>
              <a:sym typeface="Arial"/>
            </a:endParaRPr>
          </a:p>
        </p:txBody>
      </p:sp>
      <p:sp>
        <p:nvSpPr>
          <p:cNvPr id="314" name="Google Shape;314;p8"/>
          <p:cNvSpPr txBox="1">
            <a:spLocks noGrp="1"/>
          </p:cNvSpPr>
          <p:nvPr>
            <p:ph type="body" idx="1"/>
          </p:nvPr>
        </p:nvSpPr>
        <p:spPr>
          <a:xfrm>
            <a:off x="355600" y="1751233"/>
            <a:ext cx="11360800" cy="5377600"/>
          </a:xfrm>
          <a:prstGeom prst="rect">
            <a:avLst/>
          </a:prstGeom>
          <a:noFill/>
          <a:ln>
            <a:noFill/>
          </a:ln>
        </p:spPr>
        <p:txBody>
          <a:bodyPr spcFirstLastPara="1" wrap="square" lIns="121900" tIns="121900" rIns="121900" bIns="121900" anchor="t" anchorCtr="0">
            <a:noAutofit/>
          </a:bodyPr>
          <a:lstStyle/>
          <a:p>
            <a:pPr marL="0" lvl="0" indent="0" algn="l" rtl="0">
              <a:lnSpc>
                <a:spcPct val="95000"/>
              </a:lnSpc>
              <a:spcBef>
                <a:spcPts val="0"/>
              </a:spcBef>
              <a:spcAft>
                <a:spcPts val="0"/>
              </a:spcAft>
              <a:buClr>
                <a:schemeClr val="dk1"/>
              </a:buClr>
              <a:buSzPts val="852"/>
              <a:buNone/>
            </a:pPr>
            <a:r>
              <a:rPr lang="en-US" sz="2133">
                <a:latin typeface="Arial"/>
                <a:ea typeface="Arial"/>
                <a:cs typeface="Arial"/>
                <a:sym typeface="Arial"/>
              </a:rPr>
              <a:t>Bangkok residents rely on nearly 90,000 motorbike taxis as part of the popular, informal transport system. While personal electric vehicle infrastructure, incentives and policies are largely in place, there remains a need to better support the conversion of motorbike taxis to electric motorbikes (EMs) in terms of infrastructure, regulations, and overall governance. </a:t>
            </a:r>
            <a:endParaRPr sz="2133">
              <a:latin typeface="Arial"/>
              <a:ea typeface="Arial"/>
              <a:cs typeface="Arial"/>
              <a:sym typeface="Arial"/>
            </a:endParaRPr>
          </a:p>
          <a:p>
            <a:pPr marL="0" lvl="0" indent="0" algn="l" rtl="0">
              <a:lnSpc>
                <a:spcPct val="95000"/>
              </a:lnSpc>
              <a:spcBef>
                <a:spcPts val="1600"/>
              </a:spcBef>
              <a:spcAft>
                <a:spcPts val="0"/>
              </a:spcAft>
              <a:buClr>
                <a:schemeClr val="dk1"/>
              </a:buClr>
              <a:buSzPts val="852"/>
              <a:buNone/>
            </a:pPr>
            <a:r>
              <a:rPr lang="en-US" sz="2133" b="1">
                <a:latin typeface="Arial"/>
                <a:ea typeface="Arial"/>
                <a:cs typeface="Arial"/>
                <a:sym typeface="Arial"/>
              </a:rPr>
              <a:t>Obstacles to electric motorbike taxi conversion</a:t>
            </a:r>
            <a:r>
              <a:rPr lang="en-US" sz="2133">
                <a:latin typeface="Arial"/>
                <a:ea typeface="Arial"/>
                <a:cs typeface="Arial"/>
                <a:sym typeface="Arial"/>
              </a:rPr>
              <a:t>:  </a:t>
            </a:r>
            <a:endParaRPr sz="2133">
              <a:latin typeface="Arial"/>
              <a:ea typeface="Arial"/>
              <a:cs typeface="Arial"/>
              <a:sym typeface="Arial"/>
            </a:endParaRPr>
          </a:p>
          <a:p>
            <a:pPr marL="609585" lvl="0" indent="-440255" algn="l" rtl="0">
              <a:lnSpc>
                <a:spcPct val="95000"/>
              </a:lnSpc>
              <a:spcBef>
                <a:spcPts val="1600"/>
              </a:spcBef>
              <a:spcAft>
                <a:spcPts val="0"/>
              </a:spcAft>
              <a:buClr>
                <a:schemeClr val="dk1"/>
              </a:buClr>
              <a:buSzPts val="1600"/>
              <a:buAutoNum type="arabicPeriod"/>
            </a:pPr>
            <a:r>
              <a:rPr lang="en-US" sz="2133">
                <a:latin typeface="Arial"/>
                <a:ea typeface="Arial"/>
                <a:cs typeface="Arial"/>
                <a:sym typeface="Arial"/>
              </a:rPr>
              <a:t>Current vehicle registration regulations prohibit shared/rental taxis, or bikes without a permanent battery</a:t>
            </a:r>
            <a:endParaRPr sz="2133">
              <a:solidFill>
                <a:schemeClr val="dk1"/>
              </a:solidFill>
              <a:latin typeface="Arial"/>
              <a:ea typeface="Arial"/>
              <a:cs typeface="Arial"/>
              <a:sym typeface="Arial"/>
            </a:endParaRPr>
          </a:p>
          <a:p>
            <a:pPr marL="609585" lvl="0" indent="-440255" algn="l" rtl="0">
              <a:lnSpc>
                <a:spcPct val="95000"/>
              </a:lnSpc>
              <a:spcBef>
                <a:spcPts val="0"/>
              </a:spcBef>
              <a:spcAft>
                <a:spcPts val="0"/>
              </a:spcAft>
              <a:buClr>
                <a:schemeClr val="dk1"/>
              </a:buClr>
              <a:buSzPts val="1600"/>
              <a:buAutoNum type="arabicPeriod"/>
            </a:pPr>
            <a:r>
              <a:rPr lang="en-US" sz="2133">
                <a:latin typeface="Arial"/>
                <a:ea typeface="Arial"/>
                <a:cs typeface="Arial"/>
                <a:sym typeface="Arial"/>
              </a:rPr>
              <a:t>Redundancy of tax charges on imported batteries </a:t>
            </a:r>
            <a:endParaRPr sz="2133">
              <a:latin typeface="Arial"/>
              <a:ea typeface="Arial"/>
              <a:cs typeface="Arial"/>
              <a:sym typeface="Arial"/>
            </a:endParaRPr>
          </a:p>
          <a:p>
            <a:pPr marL="609585" lvl="0" indent="-440255" algn="l" rtl="0">
              <a:lnSpc>
                <a:spcPct val="95000"/>
              </a:lnSpc>
              <a:spcBef>
                <a:spcPts val="0"/>
              </a:spcBef>
              <a:spcAft>
                <a:spcPts val="0"/>
              </a:spcAft>
              <a:buClr>
                <a:schemeClr val="dk1"/>
              </a:buClr>
              <a:buSzPts val="1600"/>
              <a:buAutoNum type="arabicPeriod"/>
            </a:pPr>
            <a:r>
              <a:rPr lang="en-US" sz="2133">
                <a:latin typeface="Arial"/>
                <a:ea typeface="Arial"/>
                <a:cs typeface="Arial"/>
                <a:sym typeface="Arial"/>
              </a:rPr>
              <a:t>Insufficient battery swapping or charging infrastructure  </a:t>
            </a:r>
            <a:endParaRPr sz="2133">
              <a:latin typeface="Arial"/>
              <a:ea typeface="Arial"/>
              <a:cs typeface="Arial"/>
              <a:sym typeface="Arial"/>
            </a:endParaRPr>
          </a:p>
          <a:p>
            <a:pPr marL="609585" lvl="0" indent="-440255" algn="l" rtl="0">
              <a:lnSpc>
                <a:spcPct val="95000"/>
              </a:lnSpc>
              <a:spcBef>
                <a:spcPts val="0"/>
              </a:spcBef>
              <a:spcAft>
                <a:spcPts val="0"/>
              </a:spcAft>
              <a:buClr>
                <a:schemeClr val="dk1"/>
              </a:buClr>
              <a:buSzPts val="1600"/>
              <a:buAutoNum type="arabicPeriod"/>
            </a:pPr>
            <a:r>
              <a:rPr lang="en-US" sz="2133">
                <a:latin typeface="Arial"/>
                <a:ea typeface="Arial"/>
                <a:cs typeface="Arial"/>
                <a:sym typeface="Arial"/>
              </a:rPr>
              <a:t>Drivers’ lack of knowledge about EMs, especially maintenance </a:t>
            </a:r>
            <a:endParaRPr sz="2133">
              <a:latin typeface="Arial"/>
              <a:ea typeface="Arial"/>
              <a:cs typeface="Arial"/>
              <a:sym typeface="Arial"/>
            </a:endParaRPr>
          </a:p>
          <a:p>
            <a:pPr marL="609585" lvl="0" indent="-440255" algn="l" rtl="0">
              <a:lnSpc>
                <a:spcPct val="95000"/>
              </a:lnSpc>
              <a:spcBef>
                <a:spcPts val="0"/>
              </a:spcBef>
              <a:spcAft>
                <a:spcPts val="0"/>
              </a:spcAft>
              <a:buClr>
                <a:schemeClr val="dk1"/>
              </a:buClr>
              <a:buSzPts val="1600"/>
              <a:buAutoNum type="arabicPeriod"/>
            </a:pPr>
            <a:r>
              <a:rPr lang="en-US" sz="2133">
                <a:latin typeface="Arial"/>
                <a:ea typeface="Arial"/>
                <a:cs typeface="Arial"/>
                <a:sym typeface="Arial"/>
              </a:rPr>
              <a:t>Finance, refinancing, reselling, and insurance is difficult to attain  </a:t>
            </a:r>
            <a:endParaRPr sz="2133">
              <a:latin typeface="Arial"/>
              <a:ea typeface="Arial"/>
              <a:cs typeface="Arial"/>
              <a:sym typeface="Arial"/>
            </a:endParaRPr>
          </a:p>
          <a:p>
            <a:pPr marL="0" lvl="0" indent="0" algn="l" rtl="0">
              <a:lnSpc>
                <a:spcPct val="90000"/>
              </a:lnSpc>
              <a:spcBef>
                <a:spcPts val="1600"/>
              </a:spcBef>
              <a:spcAft>
                <a:spcPts val="1600"/>
              </a:spcAft>
              <a:buClr>
                <a:schemeClr val="dk1"/>
              </a:buClr>
              <a:buSzPts val="1800"/>
              <a:buNone/>
            </a:pPr>
            <a:endParaRPr sz="2133">
              <a:latin typeface="Arial"/>
              <a:ea typeface="Arial"/>
              <a:cs typeface="Arial"/>
              <a:sym typeface="Arial"/>
            </a:endParaRPr>
          </a:p>
        </p:txBody>
      </p:sp>
      <p:pic>
        <p:nvPicPr>
          <p:cNvPr id="315" name="Google Shape;315;p8"/>
          <p:cNvPicPr preferRelativeResize="0"/>
          <p:nvPr/>
        </p:nvPicPr>
        <p:blipFill rotWithShape="1">
          <a:blip r:embed="rId3">
            <a:alphaModFix/>
          </a:blip>
          <a:srcRect l="8398" t="18775" r="7106" b="4400"/>
          <a:stretch/>
        </p:blipFill>
        <p:spPr>
          <a:xfrm>
            <a:off x="9167900" y="4769867"/>
            <a:ext cx="3024099" cy="1870301"/>
          </a:xfrm>
          <a:prstGeom prst="rect">
            <a:avLst/>
          </a:prstGeom>
          <a:noFill/>
          <a:ln>
            <a:noFill/>
          </a:ln>
        </p:spPr>
      </p:pic>
      <p:sp>
        <p:nvSpPr>
          <p:cNvPr id="316" name="Google Shape;316;p8"/>
          <p:cNvSpPr txBox="1"/>
          <p:nvPr/>
        </p:nvSpPr>
        <p:spPr>
          <a:xfrm>
            <a:off x="9314733" y="6307834"/>
            <a:ext cx="2730400" cy="410393"/>
          </a:xfrm>
          <a:prstGeom prst="rect">
            <a:avLst/>
          </a:prstGeom>
          <a:solidFill>
            <a:srgbClr val="CFE2F3"/>
          </a:solidFill>
          <a:ln>
            <a:noFill/>
          </a:ln>
        </p:spPr>
        <p:txBody>
          <a:bodyPr spcFirstLastPara="1" wrap="square" lIns="121900" tIns="121900" rIns="121900" bIns="121900" anchor="t" anchorCtr="0">
            <a:spAutoFit/>
          </a:bodyPr>
          <a:lstStyle/>
          <a:p>
            <a:pPr marL="0" marR="0" lvl="0" indent="0" algn="ctr" rtl="0">
              <a:spcBef>
                <a:spcPts val="0"/>
              </a:spcBef>
              <a:spcAft>
                <a:spcPts val="0"/>
              </a:spcAft>
              <a:buNone/>
            </a:pPr>
            <a:r>
              <a:rPr lang="en-US" sz="1067" b="1">
                <a:solidFill>
                  <a:schemeClr val="dk2"/>
                </a:solidFill>
              </a:rPr>
              <a:t>Stakeholder Workshop March 2023</a:t>
            </a:r>
            <a:endParaRPr sz="1067" b="1">
              <a:solidFill>
                <a:schemeClr val="dk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9"/>
          <p:cNvSpPr txBox="1">
            <a:spLocks noGrp="1"/>
          </p:cNvSpPr>
          <p:nvPr>
            <p:ph type="title"/>
          </p:nvPr>
        </p:nvSpPr>
        <p:spPr>
          <a:xfrm>
            <a:off x="304767" y="236233"/>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Clr>
                <a:schemeClr val="dk1"/>
              </a:buClr>
              <a:buSzPts val="1100"/>
              <a:buFont typeface="Calibri"/>
              <a:buNone/>
            </a:pPr>
            <a:r>
              <a:rPr lang="en-US" sz="3333" b="1">
                <a:highlight>
                  <a:srgbClr val="FFFFFF"/>
                </a:highlight>
                <a:latin typeface="Arial"/>
                <a:ea typeface="Arial"/>
                <a:cs typeface="Arial"/>
                <a:sym typeface="Arial"/>
              </a:rPr>
              <a:t>Bangkok Living Lab Approach  </a:t>
            </a:r>
            <a:endParaRPr sz="3333" b="1">
              <a:highlight>
                <a:srgbClr val="FFFFFF"/>
              </a:highlight>
              <a:latin typeface="Arial"/>
              <a:ea typeface="Arial"/>
              <a:cs typeface="Arial"/>
              <a:sym typeface="Arial"/>
            </a:endParaRPr>
          </a:p>
          <a:p>
            <a:pPr marL="0" lvl="0" indent="0" algn="l" rtl="0">
              <a:lnSpc>
                <a:spcPct val="90000"/>
              </a:lnSpc>
              <a:spcBef>
                <a:spcPts val="0"/>
              </a:spcBef>
              <a:spcAft>
                <a:spcPts val="0"/>
              </a:spcAft>
              <a:buClr>
                <a:schemeClr val="dk1"/>
              </a:buClr>
              <a:buSzPts val="2800"/>
              <a:buFont typeface="Calibri"/>
              <a:buNone/>
            </a:pPr>
            <a:endParaRPr sz="3333">
              <a:latin typeface="Arial"/>
              <a:ea typeface="Arial"/>
              <a:cs typeface="Arial"/>
              <a:sym typeface="Arial"/>
            </a:endParaRPr>
          </a:p>
        </p:txBody>
      </p:sp>
      <p:sp>
        <p:nvSpPr>
          <p:cNvPr id="322" name="Google Shape;322;p9"/>
          <p:cNvSpPr txBox="1">
            <a:spLocks noGrp="1"/>
          </p:cNvSpPr>
          <p:nvPr>
            <p:ph type="body" idx="1"/>
          </p:nvPr>
        </p:nvSpPr>
        <p:spPr>
          <a:xfrm>
            <a:off x="107733" y="1172400"/>
            <a:ext cx="9935200" cy="5332400"/>
          </a:xfrm>
          <a:prstGeom prst="rect">
            <a:avLst/>
          </a:prstGeom>
          <a:noFill/>
          <a:ln>
            <a:noFill/>
          </a:ln>
        </p:spPr>
        <p:txBody>
          <a:bodyPr spcFirstLastPara="1" wrap="square" lIns="121900" tIns="121900" rIns="121900" bIns="121900" anchor="t" anchorCtr="0">
            <a:noAutofit/>
          </a:bodyPr>
          <a:lstStyle/>
          <a:p>
            <a:pPr marL="0" lvl="0" indent="0" algn="l" rtl="0">
              <a:lnSpc>
                <a:spcPct val="105000"/>
              </a:lnSpc>
              <a:spcBef>
                <a:spcPts val="0"/>
              </a:spcBef>
              <a:spcAft>
                <a:spcPts val="0"/>
              </a:spcAft>
              <a:buClr>
                <a:schemeClr val="dk1"/>
              </a:buClr>
              <a:buSzPts val="1800"/>
              <a:buNone/>
            </a:pPr>
            <a:r>
              <a:rPr lang="en-US" sz="1946" b="1">
                <a:latin typeface="Arial"/>
                <a:ea typeface="Arial"/>
                <a:cs typeface="Arial"/>
                <a:sym typeface="Arial"/>
              </a:rPr>
              <a:t>“Governance as an Endogenous Factor” </a:t>
            </a:r>
            <a:endParaRPr sz="1946" b="1">
              <a:latin typeface="Arial"/>
              <a:ea typeface="Arial"/>
              <a:cs typeface="Arial"/>
              <a:sym typeface="Arial"/>
            </a:endParaRPr>
          </a:p>
          <a:p>
            <a:pPr marL="0" lvl="0" indent="0" algn="l" rtl="0">
              <a:lnSpc>
                <a:spcPct val="105000"/>
              </a:lnSpc>
              <a:spcBef>
                <a:spcPts val="1600"/>
              </a:spcBef>
              <a:spcAft>
                <a:spcPts val="0"/>
              </a:spcAft>
              <a:buClr>
                <a:schemeClr val="dk1"/>
              </a:buClr>
              <a:buSzPts val="1800"/>
              <a:buNone/>
            </a:pPr>
            <a:r>
              <a:rPr lang="en-US" sz="1946">
                <a:latin typeface="Arial"/>
                <a:ea typeface="Arial"/>
                <a:cs typeface="Arial"/>
                <a:sym typeface="Arial"/>
              </a:rPr>
              <a:t>The Bangkok Living Lab will act as </a:t>
            </a:r>
            <a:r>
              <a:rPr lang="en-US" sz="1946" b="1">
                <a:latin typeface="Arial"/>
                <a:ea typeface="Arial"/>
                <a:cs typeface="Arial"/>
                <a:sym typeface="Arial"/>
              </a:rPr>
              <a:t>a space to engage and coordinate stakeholders</a:t>
            </a:r>
            <a:r>
              <a:rPr lang="en-US" sz="1946">
                <a:latin typeface="Arial"/>
                <a:ea typeface="Arial"/>
                <a:cs typeface="Arial"/>
                <a:sym typeface="Arial"/>
              </a:rPr>
              <a:t> involved in ongoing EM pilots and research to help </a:t>
            </a:r>
            <a:r>
              <a:rPr lang="en-US" sz="1946" b="1">
                <a:latin typeface="Arial"/>
                <a:ea typeface="Arial"/>
                <a:cs typeface="Arial"/>
                <a:sym typeface="Arial"/>
              </a:rPr>
              <a:t>inform governance and institutional frameworks</a:t>
            </a:r>
            <a:r>
              <a:rPr lang="en-US" sz="1946">
                <a:latin typeface="Arial"/>
                <a:ea typeface="Arial"/>
                <a:cs typeface="Arial"/>
                <a:sym typeface="Arial"/>
              </a:rPr>
              <a:t> for the successful transition to a sustainable, low-carbon electrified motorbike taxi system. We will take into account </a:t>
            </a:r>
            <a:r>
              <a:rPr lang="en-US" sz="1946" b="1">
                <a:latin typeface="Arial"/>
                <a:ea typeface="Arial"/>
                <a:cs typeface="Arial"/>
                <a:sym typeface="Arial"/>
              </a:rPr>
              <a:t>social implications</a:t>
            </a:r>
            <a:r>
              <a:rPr lang="en-US" sz="1946">
                <a:latin typeface="Arial"/>
                <a:ea typeface="Arial"/>
                <a:cs typeface="Arial"/>
                <a:sym typeface="Arial"/>
              </a:rPr>
              <a:t> (driver income, cost of operation, passenger), </a:t>
            </a:r>
            <a:r>
              <a:rPr lang="en-US" sz="1946" b="1">
                <a:latin typeface="Arial"/>
                <a:ea typeface="Arial"/>
                <a:cs typeface="Arial"/>
                <a:sym typeface="Arial"/>
              </a:rPr>
              <a:t>equity issues</a:t>
            </a:r>
            <a:r>
              <a:rPr lang="en-US" sz="1946">
                <a:latin typeface="Arial"/>
                <a:ea typeface="Arial"/>
                <a:cs typeface="Arial"/>
                <a:sym typeface="Arial"/>
              </a:rPr>
              <a:t> (older drivers and passengers, and female drivers), and </a:t>
            </a:r>
            <a:r>
              <a:rPr lang="en-US" sz="1946" b="1">
                <a:latin typeface="Arial"/>
                <a:ea typeface="Arial"/>
                <a:cs typeface="Arial"/>
                <a:sym typeface="Arial"/>
              </a:rPr>
              <a:t>environmental implications</a:t>
            </a:r>
            <a:r>
              <a:rPr lang="en-US" sz="1946">
                <a:latin typeface="Arial"/>
                <a:ea typeface="Arial"/>
                <a:cs typeface="Arial"/>
                <a:sym typeface="Arial"/>
              </a:rPr>
              <a:t> (air quality, battery disposal, resilience to climate issues like flooding and heat). </a:t>
            </a:r>
            <a:r>
              <a:rPr lang="en-US" sz="1946" b="1">
                <a:latin typeface="Arial"/>
                <a:ea typeface="Arial"/>
                <a:cs typeface="Arial"/>
                <a:sym typeface="Arial"/>
              </a:rPr>
              <a:t> </a:t>
            </a:r>
            <a:r>
              <a:rPr lang="en-US" sz="1946">
                <a:latin typeface="Arial"/>
                <a:ea typeface="Arial"/>
                <a:cs typeface="Arial"/>
                <a:sym typeface="Arial"/>
              </a:rPr>
              <a:t> </a:t>
            </a:r>
            <a:endParaRPr sz="1946">
              <a:latin typeface="Arial"/>
              <a:ea typeface="Arial"/>
              <a:cs typeface="Arial"/>
              <a:sym typeface="Arial"/>
            </a:endParaRPr>
          </a:p>
          <a:p>
            <a:pPr marL="0" lvl="0" indent="0" algn="l" rtl="0">
              <a:lnSpc>
                <a:spcPct val="105000"/>
              </a:lnSpc>
              <a:spcBef>
                <a:spcPts val="1600"/>
              </a:spcBef>
              <a:spcAft>
                <a:spcPts val="0"/>
              </a:spcAft>
              <a:buClr>
                <a:schemeClr val="dk1"/>
              </a:buClr>
              <a:buSzPts val="1800"/>
              <a:buNone/>
            </a:pPr>
            <a:r>
              <a:rPr lang="en-US" sz="1946" b="1">
                <a:latin typeface="Arial"/>
                <a:ea typeface="Arial"/>
                <a:cs typeface="Arial"/>
                <a:sym typeface="Arial"/>
              </a:rPr>
              <a:t>Research Steps + Methods</a:t>
            </a:r>
            <a:endParaRPr sz="1946" b="1">
              <a:latin typeface="Arial"/>
              <a:ea typeface="Arial"/>
              <a:cs typeface="Arial"/>
              <a:sym typeface="Arial"/>
            </a:endParaRPr>
          </a:p>
          <a:p>
            <a:pPr marL="609585" lvl="0" indent="-428402" algn="l" rtl="0">
              <a:lnSpc>
                <a:spcPct val="105000"/>
              </a:lnSpc>
              <a:spcBef>
                <a:spcPts val="1600"/>
              </a:spcBef>
              <a:spcAft>
                <a:spcPts val="0"/>
              </a:spcAft>
              <a:buClr>
                <a:schemeClr val="dk1"/>
              </a:buClr>
              <a:buSzPts val="1460"/>
              <a:buChar char="●"/>
            </a:pPr>
            <a:r>
              <a:rPr lang="en-US" sz="1946">
                <a:latin typeface="Arial"/>
                <a:ea typeface="Arial"/>
                <a:cs typeface="Arial"/>
                <a:sym typeface="Arial"/>
              </a:rPr>
              <a:t>Assess the current governance ecosystem frameworks for EMs </a:t>
            </a:r>
            <a:endParaRPr sz="1946">
              <a:latin typeface="Arial"/>
              <a:ea typeface="Arial"/>
              <a:cs typeface="Arial"/>
              <a:sym typeface="Arial"/>
            </a:endParaRPr>
          </a:p>
          <a:p>
            <a:pPr marL="609585" lvl="0" indent="-428402" algn="l" rtl="0">
              <a:lnSpc>
                <a:spcPct val="105000"/>
              </a:lnSpc>
              <a:spcBef>
                <a:spcPts val="0"/>
              </a:spcBef>
              <a:spcAft>
                <a:spcPts val="0"/>
              </a:spcAft>
              <a:buClr>
                <a:schemeClr val="dk1"/>
              </a:buClr>
              <a:buSzPts val="1460"/>
              <a:buChar char="●"/>
            </a:pPr>
            <a:r>
              <a:rPr lang="en-US" sz="1946">
                <a:latin typeface="Arial"/>
                <a:ea typeface="Arial"/>
                <a:cs typeface="Arial"/>
                <a:sym typeface="Arial"/>
              </a:rPr>
              <a:t>Bring together stakeholders in focus groups and workshops to map ongoing EM initiatives  </a:t>
            </a:r>
            <a:endParaRPr sz="1946">
              <a:latin typeface="Arial"/>
              <a:ea typeface="Arial"/>
              <a:cs typeface="Arial"/>
              <a:sym typeface="Arial"/>
            </a:endParaRPr>
          </a:p>
          <a:p>
            <a:pPr marL="609585" lvl="0" indent="-428402" algn="l" rtl="0">
              <a:lnSpc>
                <a:spcPct val="105000"/>
              </a:lnSpc>
              <a:spcBef>
                <a:spcPts val="0"/>
              </a:spcBef>
              <a:spcAft>
                <a:spcPts val="0"/>
              </a:spcAft>
              <a:buClr>
                <a:schemeClr val="dk1"/>
              </a:buClr>
              <a:buSzPts val="1460"/>
              <a:buChar char="●"/>
            </a:pPr>
            <a:r>
              <a:rPr lang="en-US" sz="1946">
                <a:latin typeface="Arial"/>
                <a:ea typeface="Arial"/>
                <a:cs typeface="Arial"/>
                <a:sym typeface="Arial"/>
              </a:rPr>
              <a:t>Utilize participatory research and design to identify governance needs and create new institutional frameworks</a:t>
            </a:r>
            <a:endParaRPr sz="1946">
              <a:latin typeface="Arial"/>
              <a:ea typeface="Arial"/>
              <a:cs typeface="Arial"/>
              <a:sym typeface="Arial"/>
            </a:endParaRPr>
          </a:p>
          <a:p>
            <a:pPr marL="0" lvl="0" indent="0" algn="l" rtl="0">
              <a:lnSpc>
                <a:spcPct val="105000"/>
              </a:lnSpc>
              <a:spcBef>
                <a:spcPts val="1600"/>
              </a:spcBef>
              <a:spcAft>
                <a:spcPts val="0"/>
              </a:spcAft>
              <a:buClr>
                <a:schemeClr val="dk1"/>
              </a:buClr>
              <a:buSzPts val="770"/>
              <a:buNone/>
            </a:pPr>
            <a:endParaRPr sz="1946">
              <a:latin typeface="Arial"/>
              <a:ea typeface="Arial"/>
              <a:cs typeface="Arial"/>
              <a:sym typeface="Arial"/>
            </a:endParaRPr>
          </a:p>
          <a:p>
            <a:pPr marL="0" lvl="0" indent="0" algn="l" rtl="0">
              <a:lnSpc>
                <a:spcPct val="105000"/>
              </a:lnSpc>
              <a:spcBef>
                <a:spcPts val="1600"/>
              </a:spcBef>
              <a:spcAft>
                <a:spcPts val="1600"/>
              </a:spcAft>
              <a:buClr>
                <a:schemeClr val="dk1"/>
              </a:buClr>
              <a:buSzPts val="770"/>
              <a:buNone/>
            </a:pPr>
            <a:r>
              <a:rPr lang="en-US" sz="1946">
                <a:latin typeface="Arial"/>
                <a:ea typeface="Arial"/>
                <a:cs typeface="Arial"/>
                <a:sym typeface="Arial"/>
              </a:rPr>
              <a:t> </a:t>
            </a:r>
            <a:endParaRPr sz="1946">
              <a:latin typeface="Arial"/>
              <a:ea typeface="Arial"/>
              <a:cs typeface="Arial"/>
              <a:sym typeface="Arial"/>
            </a:endParaRPr>
          </a:p>
        </p:txBody>
      </p:sp>
      <p:pic>
        <p:nvPicPr>
          <p:cNvPr id="323" name="Google Shape;323;p9"/>
          <p:cNvPicPr preferRelativeResize="0"/>
          <p:nvPr/>
        </p:nvPicPr>
        <p:blipFill rotWithShape="1">
          <a:blip r:embed="rId3">
            <a:alphaModFix/>
          </a:blip>
          <a:srcRect l="4922" r="16055"/>
          <a:stretch/>
        </p:blipFill>
        <p:spPr>
          <a:xfrm>
            <a:off x="10042833" y="1697601"/>
            <a:ext cx="1945435" cy="1469767"/>
          </a:xfrm>
          <a:prstGeom prst="rect">
            <a:avLst/>
          </a:prstGeom>
          <a:noFill/>
          <a:ln>
            <a:noFill/>
          </a:ln>
        </p:spPr>
      </p:pic>
      <p:pic>
        <p:nvPicPr>
          <p:cNvPr id="324" name="Google Shape;324;p9"/>
          <p:cNvPicPr preferRelativeResize="0"/>
          <p:nvPr/>
        </p:nvPicPr>
        <p:blipFill rotWithShape="1">
          <a:blip r:embed="rId4">
            <a:alphaModFix/>
          </a:blip>
          <a:srcRect l="5489" t="8615" b="10939"/>
          <a:stretch/>
        </p:blipFill>
        <p:spPr>
          <a:xfrm>
            <a:off x="9793469" y="236233"/>
            <a:ext cx="2290633" cy="1399800"/>
          </a:xfrm>
          <a:prstGeom prst="rect">
            <a:avLst/>
          </a:prstGeom>
          <a:noFill/>
          <a:ln>
            <a:noFill/>
          </a:ln>
        </p:spPr>
      </p:pic>
      <p:pic>
        <p:nvPicPr>
          <p:cNvPr id="325" name="Google Shape;325;p9"/>
          <p:cNvPicPr preferRelativeResize="0"/>
          <p:nvPr/>
        </p:nvPicPr>
        <p:blipFill rotWithShape="1">
          <a:blip r:embed="rId5">
            <a:alphaModFix/>
          </a:blip>
          <a:srcRect/>
          <a:stretch/>
        </p:blipFill>
        <p:spPr>
          <a:xfrm>
            <a:off x="9793482" y="3429002"/>
            <a:ext cx="2099001" cy="1399799"/>
          </a:xfrm>
          <a:prstGeom prst="rect">
            <a:avLst/>
          </a:prstGeom>
          <a:noFill/>
          <a:ln>
            <a:noFill/>
          </a:ln>
        </p:spPr>
      </p:pic>
      <p:pic>
        <p:nvPicPr>
          <p:cNvPr id="326" name="Google Shape;326;p9"/>
          <p:cNvPicPr preferRelativeResize="0"/>
          <p:nvPr/>
        </p:nvPicPr>
        <p:blipFill rotWithShape="1">
          <a:blip r:embed="rId6">
            <a:alphaModFix/>
          </a:blip>
          <a:srcRect/>
          <a:stretch/>
        </p:blipFill>
        <p:spPr>
          <a:xfrm>
            <a:off x="9870250" y="5090445"/>
            <a:ext cx="1945433" cy="129695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10"/>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15000"/>
              </a:lnSpc>
              <a:spcBef>
                <a:spcPts val="0"/>
              </a:spcBef>
              <a:spcAft>
                <a:spcPts val="0"/>
              </a:spcAft>
              <a:buClr>
                <a:schemeClr val="dk1"/>
              </a:buClr>
              <a:buSzPct val="93342"/>
              <a:buFont typeface="Calibri"/>
              <a:buNone/>
            </a:pPr>
            <a:r>
              <a:rPr lang="en-US" sz="3333" b="1">
                <a:highlight>
                  <a:srgbClr val="FFFFFF"/>
                </a:highlight>
                <a:latin typeface="Arial"/>
                <a:ea typeface="Arial"/>
                <a:cs typeface="Arial"/>
                <a:sym typeface="Arial"/>
              </a:rPr>
              <a:t>Bangkok Living Lab: Why is this important? </a:t>
            </a:r>
            <a:endParaRPr sz="3333" b="1">
              <a:latin typeface="Arial"/>
              <a:ea typeface="Arial"/>
              <a:cs typeface="Arial"/>
              <a:sym typeface="Arial"/>
            </a:endParaRPr>
          </a:p>
        </p:txBody>
      </p:sp>
      <p:sp>
        <p:nvSpPr>
          <p:cNvPr id="332" name="Google Shape;332;p10"/>
          <p:cNvSpPr txBox="1">
            <a:spLocks noGrp="1"/>
          </p:cNvSpPr>
          <p:nvPr>
            <p:ph type="body" idx="1"/>
          </p:nvPr>
        </p:nvSpPr>
        <p:spPr>
          <a:xfrm>
            <a:off x="98067" y="1561300"/>
            <a:ext cx="9029200" cy="4555200"/>
          </a:xfrm>
          <a:prstGeom prst="rect">
            <a:avLst/>
          </a:prstGeom>
          <a:noFill/>
          <a:ln>
            <a:noFill/>
          </a:ln>
        </p:spPr>
        <p:txBody>
          <a:bodyPr spcFirstLastPara="1" wrap="square" lIns="121900" tIns="121900" rIns="121900" bIns="121900" anchor="t" anchorCtr="0">
            <a:normAutofit/>
          </a:bodyPr>
          <a:lstStyle/>
          <a:p>
            <a:pPr marL="609585" lvl="0" indent="-457188" algn="l" rtl="0">
              <a:lnSpc>
                <a:spcPct val="90000"/>
              </a:lnSpc>
              <a:spcBef>
                <a:spcPts val="0"/>
              </a:spcBef>
              <a:spcAft>
                <a:spcPts val="0"/>
              </a:spcAft>
              <a:buClr>
                <a:schemeClr val="dk1"/>
              </a:buClr>
              <a:buSzPts val="1800"/>
              <a:buChar char="●"/>
            </a:pPr>
            <a:r>
              <a:rPr lang="en-US">
                <a:latin typeface="Arial"/>
                <a:ea typeface="Arial"/>
                <a:cs typeface="Arial"/>
                <a:sym typeface="Arial"/>
              </a:rPr>
              <a:t>Without adequate governance in place, a sustainable, low-carbon transition cannot succeed for other popular informal transport modes like tuk-tuks, minivan taxis, and delivery motorbikes in Thailand </a:t>
            </a:r>
            <a:endParaRPr>
              <a:latin typeface="Arial"/>
              <a:ea typeface="Arial"/>
              <a:cs typeface="Arial"/>
              <a:sym typeface="Arial"/>
            </a:endParaRPr>
          </a:p>
          <a:p>
            <a:pPr marL="609585" lvl="0" indent="-457188" algn="l" rtl="0">
              <a:lnSpc>
                <a:spcPct val="90000"/>
              </a:lnSpc>
              <a:spcBef>
                <a:spcPts val="0"/>
              </a:spcBef>
              <a:spcAft>
                <a:spcPts val="0"/>
              </a:spcAft>
              <a:buClr>
                <a:schemeClr val="dk1"/>
              </a:buClr>
              <a:buSzPts val="1800"/>
              <a:buChar char="●"/>
            </a:pPr>
            <a:r>
              <a:rPr lang="en-US">
                <a:latin typeface="Arial"/>
                <a:ea typeface="Arial"/>
                <a:cs typeface="Arial"/>
                <a:sym typeface="Arial"/>
              </a:rPr>
              <a:t>Lessons learned from the Bangkok Living Lab can be applied to these other modes of transport</a:t>
            </a:r>
            <a:endParaRPr>
              <a:latin typeface="Arial"/>
              <a:ea typeface="Arial"/>
              <a:cs typeface="Arial"/>
              <a:sym typeface="Arial"/>
            </a:endParaRPr>
          </a:p>
          <a:p>
            <a:pPr marL="609585" lvl="0" indent="-457188" algn="l" rtl="0">
              <a:lnSpc>
                <a:spcPct val="90000"/>
              </a:lnSpc>
              <a:spcBef>
                <a:spcPts val="0"/>
              </a:spcBef>
              <a:spcAft>
                <a:spcPts val="0"/>
              </a:spcAft>
              <a:buClr>
                <a:schemeClr val="dk1"/>
              </a:buClr>
              <a:buSzPts val="1800"/>
              <a:buChar char="●"/>
            </a:pPr>
            <a:r>
              <a:rPr lang="en-US">
                <a:latin typeface="Arial"/>
                <a:ea typeface="Arial"/>
                <a:cs typeface="Arial"/>
                <a:sym typeface="Arial"/>
              </a:rPr>
              <a:t>The Bangkok Living Lab approach can be applied in other SE Asian countries, and parts of the Global South with similar transport systems </a:t>
            </a:r>
            <a:endParaRPr>
              <a:latin typeface="Arial"/>
              <a:ea typeface="Arial"/>
              <a:cs typeface="Arial"/>
              <a:sym typeface="Arial"/>
            </a:endParaRPr>
          </a:p>
        </p:txBody>
      </p:sp>
      <p:pic>
        <p:nvPicPr>
          <p:cNvPr id="333" name="Google Shape;333;p10"/>
          <p:cNvPicPr preferRelativeResize="0"/>
          <p:nvPr/>
        </p:nvPicPr>
        <p:blipFill rotWithShape="1">
          <a:blip r:embed="rId3">
            <a:alphaModFix/>
          </a:blip>
          <a:srcRect/>
          <a:stretch/>
        </p:blipFill>
        <p:spPr>
          <a:xfrm>
            <a:off x="8967717" y="2598183"/>
            <a:ext cx="2855132" cy="1927200"/>
          </a:xfrm>
          <a:prstGeom prst="rect">
            <a:avLst/>
          </a:prstGeom>
          <a:noFill/>
          <a:ln>
            <a:noFill/>
          </a:ln>
        </p:spPr>
      </p:pic>
      <p:pic>
        <p:nvPicPr>
          <p:cNvPr id="334" name="Google Shape;334;p10"/>
          <p:cNvPicPr preferRelativeResize="0"/>
          <p:nvPr/>
        </p:nvPicPr>
        <p:blipFill rotWithShape="1">
          <a:blip r:embed="rId4">
            <a:alphaModFix/>
          </a:blip>
          <a:srcRect/>
          <a:stretch/>
        </p:blipFill>
        <p:spPr>
          <a:xfrm>
            <a:off x="8967702" y="270668"/>
            <a:ext cx="2762233" cy="2071665"/>
          </a:xfrm>
          <a:prstGeom prst="rect">
            <a:avLst/>
          </a:prstGeom>
          <a:noFill/>
          <a:ln>
            <a:noFill/>
          </a:ln>
        </p:spPr>
      </p:pic>
      <p:pic>
        <p:nvPicPr>
          <p:cNvPr id="335" name="Google Shape;335;p10"/>
          <p:cNvPicPr preferRelativeResize="0"/>
          <p:nvPr/>
        </p:nvPicPr>
        <p:blipFill rotWithShape="1">
          <a:blip r:embed="rId5">
            <a:alphaModFix/>
          </a:blip>
          <a:srcRect/>
          <a:stretch/>
        </p:blipFill>
        <p:spPr>
          <a:xfrm>
            <a:off x="8967700" y="4781237"/>
            <a:ext cx="2855133" cy="190436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11"/>
          <p:cNvPicPr preferRelativeResize="0"/>
          <p:nvPr/>
        </p:nvPicPr>
        <p:blipFill rotWithShape="1">
          <a:blip r:embed="rId3">
            <a:alphaModFix amt="41000"/>
          </a:blip>
          <a:srcRect b="39929"/>
          <a:stretch/>
        </p:blipFill>
        <p:spPr>
          <a:xfrm>
            <a:off x="750" y="0"/>
            <a:ext cx="12190500" cy="6857999"/>
          </a:xfrm>
          <a:prstGeom prst="rect">
            <a:avLst/>
          </a:prstGeom>
          <a:noFill/>
          <a:ln>
            <a:noFill/>
          </a:ln>
        </p:spPr>
      </p:pic>
      <p:sp>
        <p:nvSpPr>
          <p:cNvPr id="341" name="Google Shape;341;p11"/>
          <p:cNvSpPr txBox="1"/>
          <p:nvPr/>
        </p:nvSpPr>
        <p:spPr>
          <a:xfrm>
            <a:off x="750" y="0"/>
            <a:ext cx="12190500"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70C0"/>
              </a:buClr>
              <a:buSzPts val="6000"/>
              <a:buFont typeface="Arial"/>
              <a:buNone/>
            </a:pPr>
            <a:r>
              <a:rPr lang="en-US" sz="6000" b="1">
                <a:solidFill>
                  <a:srgbClr val="0070C0"/>
                </a:solidFill>
                <a:latin typeface="Arial"/>
                <a:ea typeface="Arial"/>
                <a:cs typeface="Arial"/>
                <a:sym typeface="Arial"/>
              </a:rPr>
              <a:t>BEIJING, CHINA</a:t>
            </a:r>
            <a:endParaRPr/>
          </a:p>
        </p:txBody>
      </p:sp>
      <p:sp>
        <p:nvSpPr>
          <p:cNvPr id="342" name="Google Shape;342;p11"/>
          <p:cNvSpPr txBox="1"/>
          <p:nvPr/>
        </p:nvSpPr>
        <p:spPr>
          <a:xfrm>
            <a:off x="9986213" y="6446293"/>
            <a:ext cx="2190959" cy="259523"/>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7F7F7F"/>
              </a:buClr>
              <a:buSzPts val="800"/>
              <a:buFont typeface="Work Sans"/>
              <a:buNone/>
            </a:pPr>
            <a:r>
              <a:rPr lang="en-US" sz="800" b="0" i="0">
                <a:solidFill>
                  <a:srgbClr val="7F7F7F"/>
                </a:solidFill>
                <a:latin typeface="Work Sans"/>
                <a:ea typeface="Work Sans"/>
                <a:cs typeface="Work Sans"/>
                <a:sym typeface="Work Sans"/>
              </a:rPr>
              <a:t>(Image: Alamy)</a:t>
            </a:r>
            <a:endParaRPr sz="10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12"/>
          <p:cNvSpPr txBox="1">
            <a:spLocks noGrp="1"/>
          </p:cNvSpPr>
          <p:nvPr>
            <p:ph type="ctrTitle"/>
          </p:nvPr>
        </p:nvSpPr>
        <p:spPr>
          <a:xfrm>
            <a:off x="5141375" y="96300"/>
            <a:ext cx="6776400" cy="8946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Calibri"/>
              <a:buNone/>
            </a:pPr>
            <a:r>
              <a:rPr lang="en-US" sz="3200" b="1">
                <a:latin typeface="Arial"/>
                <a:ea typeface="Arial"/>
                <a:cs typeface="Arial"/>
                <a:sym typeface="Arial"/>
              </a:rPr>
              <a:t>Living Lab Beijing: </a:t>
            </a:r>
            <a:br>
              <a:rPr lang="en-US" sz="3200" b="1">
                <a:latin typeface="Arial"/>
                <a:ea typeface="Arial"/>
                <a:cs typeface="Arial"/>
                <a:sym typeface="Arial"/>
              </a:rPr>
            </a:br>
            <a:r>
              <a:rPr lang="en-US" sz="2480">
                <a:latin typeface="Arial"/>
                <a:ea typeface="Arial"/>
                <a:cs typeface="Arial"/>
                <a:sym typeface="Arial"/>
              </a:rPr>
              <a:t>- Green MaaS and Shared Mobility in Beijing – </a:t>
            </a:r>
            <a:endParaRPr sz="3200">
              <a:latin typeface="Arial"/>
              <a:ea typeface="Arial"/>
              <a:cs typeface="Arial"/>
              <a:sym typeface="Arial"/>
            </a:endParaRPr>
          </a:p>
        </p:txBody>
      </p:sp>
      <p:pic>
        <p:nvPicPr>
          <p:cNvPr id="348" name="Google Shape;348;p12"/>
          <p:cNvPicPr preferRelativeResize="0"/>
          <p:nvPr/>
        </p:nvPicPr>
        <p:blipFill rotWithShape="1">
          <a:blip r:embed="rId3">
            <a:alphaModFix/>
          </a:blip>
          <a:srcRect/>
          <a:stretch/>
        </p:blipFill>
        <p:spPr>
          <a:xfrm>
            <a:off x="804484" y="0"/>
            <a:ext cx="4141760" cy="1087211"/>
          </a:xfrm>
          <a:prstGeom prst="rect">
            <a:avLst/>
          </a:prstGeom>
          <a:noFill/>
          <a:ln>
            <a:noFill/>
          </a:ln>
        </p:spPr>
      </p:pic>
      <p:pic>
        <p:nvPicPr>
          <p:cNvPr id="349" name="Google Shape;349;p12"/>
          <p:cNvPicPr preferRelativeResize="0"/>
          <p:nvPr/>
        </p:nvPicPr>
        <p:blipFill>
          <a:blip r:embed="rId4">
            <a:alphaModFix/>
          </a:blip>
          <a:stretch>
            <a:fillRect/>
          </a:stretch>
        </p:blipFill>
        <p:spPr>
          <a:xfrm>
            <a:off x="4629000" y="1941116"/>
            <a:ext cx="2637945" cy="1932500"/>
          </a:xfrm>
          <a:prstGeom prst="rect">
            <a:avLst/>
          </a:prstGeom>
          <a:noFill/>
          <a:ln>
            <a:noFill/>
          </a:ln>
        </p:spPr>
      </p:pic>
      <p:pic>
        <p:nvPicPr>
          <p:cNvPr id="350" name="Google Shape;350;p12"/>
          <p:cNvPicPr preferRelativeResize="0"/>
          <p:nvPr/>
        </p:nvPicPr>
        <p:blipFill>
          <a:blip r:embed="rId5">
            <a:alphaModFix/>
          </a:blip>
          <a:stretch>
            <a:fillRect/>
          </a:stretch>
        </p:blipFill>
        <p:spPr>
          <a:xfrm>
            <a:off x="696700" y="1547600"/>
            <a:ext cx="2902651" cy="2243220"/>
          </a:xfrm>
          <a:prstGeom prst="rect">
            <a:avLst/>
          </a:prstGeom>
          <a:noFill/>
          <a:ln>
            <a:noFill/>
          </a:ln>
        </p:spPr>
      </p:pic>
      <p:pic>
        <p:nvPicPr>
          <p:cNvPr id="351" name="Google Shape;351;p12"/>
          <p:cNvPicPr preferRelativeResize="0"/>
          <p:nvPr/>
        </p:nvPicPr>
        <p:blipFill>
          <a:blip r:embed="rId6">
            <a:alphaModFix/>
          </a:blip>
          <a:stretch>
            <a:fillRect/>
          </a:stretch>
        </p:blipFill>
        <p:spPr>
          <a:xfrm>
            <a:off x="8187425" y="1722975"/>
            <a:ext cx="3235151" cy="2089275"/>
          </a:xfrm>
          <a:prstGeom prst="rect">
            <a:avLst/>
          </a:prstGeom>
          <a:noFill/>
          <a:ln>
            <a:noFill/>
          </a:ln>
        </p:spPr>
      </p:pic>
      <p:pic>
        <p:nvPicPr>
          <p:cNvPr id="352" name="Google Shape;352;p12"/>
          <p:cNvPicPr preferRelativeResize="0"/>
          <p:nvPr/>
        </p:nvPicPr>
        <p:blipFill>
          <a:blip r:embed="rId7">
            <a:alphaModFix/>
          </a:blip>
          <a:stretch>
            <a:fillRect/>
          </a:stretch>
        </p:blipFill>
        <p:spPr>
          <a:xfrm>
            <a:off x="772675" y="4286000"/>
            <a:ext cx="2902651" cy="2041100"/>
          </a:xfrm>
          <a:prstGeom prst="rect">
            <a:avLst/>
          </a:prstGeom>
          <a:noFill/>
          <a:ln>
            <a:noFill/>
          </a:ln>
        </p:spPr>
      </p:pic>
      <p:pic>
        <p:nvPicPr>
          <p:cNvPr id="353" name="Google Shape;353;p12"/>
          <p:cNvPicPr preferRelativeResize="0"/>
          <p:nvPr/>
        </p:nvPicPr>
        <p:blipFill>
          <a:blip r:embed="rId8">
            <a:alphaModFix/>
          </a:blip>
          <a:stretch>
            <a:fillRect/>
          </a:stretch>
        </p:blipFill>
        <p:spPr>
          <a:xfrm>
            <a:off x="8353675" y="4443149"/>
            <a:ext cx="2902643" cy="1932500"/>
          </a:xfrm>
          <a:prstGeom prst="rect">
            <a:avLst/>
          </a:prstGeom>
          <a:noFill/>
          <a:ln>
            <a:noFill/>
          </a:ln>
        </p:spPr>
      </p:pic>
      <p:pic>
        <p:nvPicPr>
          <p:cNvPr id="354" name="Google Shape;354;p12"/>
          <p:cNvPicPr preferRelativeResize="0"/>
          <p:nvPr/>
        </p:nvPicPr>
        <p:blipFill>
          <a:blip r:embed="rId9">
            <a:alphaModFix/>
          </a:blip>
          <a:stretch>
            <a:fillRect/>
          </a:stretch>
        </p:blipFill>
        <p:spPr>
          <a:xfrm>
            <a:off x="4542175" y="4477100"/>
            <a:ext cx="2811589" cy="1932500"/>
          </a:xfrm>
          <a:prstGeom prst="rect">
            <a:avLst/>
          </a:prstGeom>
          <a:noFill/>
          <a:ln>
            <a:noFill/>
          </a:ln>
        </p:spPr>
      </p:pic>
      <p:cxnSp>
        <p:nvCxnSpPr>
          <p:cNvPr id="355" name="Google Shape;355;p12"/>
          <p:cNvCxnSpPr>
            <a:endCxn id="349" idx="1"/>
          </p:cNvCxnSpPr>
          <p:nvPr/>
        </p:nvCxnSpPr>
        <p:spPr>
          <a:xfrm>
            <a:off x="3606300" y="2519766"/>
            <a:ext cx="1022700" cy="387600"/>
          </a:xfrm>
          <a:prstGeom prst="curvedConnector3">
            <a:avLst>
              <a:gd name="adj1" fmla="val 50000"/>
            </a:avLst>
          </a:prstGeom>
          <a:noFill/>
          <a:ln w="9525" cap="flat" cmpd="sng">
            <a:solidFill>
              <a:schemeClr val="dk2"/>
            </a:solidFill>
            <a:prstDash val="solid"/>
            <a:round/>
            <a:headEnd type="none" w="med" len="med"/>
            <a:tailEnd type="none" w="med" len="med"/>
          </a:ln>
        </p:spPr>
      </p:cxnSp>
      <p:cxnSp>
        <p:nvCxnSpPr>
          <p:cNvPr id="356" name="Google Shape;356;p12"/>
          <p:cNvCxnSpPr>
            <a:endCxn id="349" idx="1"/>
          </p:cNvCxnSpPr>
          <p:nvPr/>
        </p:nvCxnSpPr>
        <p:spPr>
          <a:xfrm rot="-5400000">
            <a:off x="3020850" y="3552816"/>
            <a:ext cx="2253600" cy="962700"/>
          </a:xfrm>
          <a:prstGeom prst="curvedConnector2">
            <a:avLst/>
          </a:prstGeom>
          <a:noFill/>
          <a:ln w="9525" cap="flat" cmpd="sng">
            <a:solidFill>
              <a:schemeClr val="dk2"/>
            </a:solidFill>
            <a:prstDash val="solid"/>
            <a:round/>
            <a:headEnd type="none" w="med" len="med"/>
            <a:tailEnd type="none" w="med" len="med"/>
          </a:ln>
        </p:spPr>
      </p:cxnSp>
      <p:cxnSp>
        <p:nvCxnSpPr>
          <p:cNvPr id="357" name="Google Shape;357;p12"/>
          <p:cNvCxnSpPr>
            <a:stCxn id="354" idx="0"/>
          </p:cNvCxnSpPr>
          <p:nvPr/>
        </p:nvCxnSpPr>
        <p:spPr>
          <a:xfrm rot="-5400000">
            <a:off x="5458970" y="3960800"/>
            <a:ext cx="1005300" cy="27300"/>
          </a:xfrm>
          <a:prstGeom prst="curvedConnector3">
            <a:avLst>
              <a:gd name="adj1" fmla="val 50000"/>
            </a:avLst>
          </a:prstGeom>
          <a:noFill/>
          <a:ln w="9525" cap="flat" cmpd="sng">
            <a:solidFill>
              <a:schemeClr val="dk2"/>
            </a:solidFill>
            <a:prstDash val="solid"/>
            <a:round/>
            <a:headEnd type="none" w="med" len="med"/>
            <a:tailEnd type="none" w="med" len="med"/>
          </a:ln>
        </p:spPr>
      </p:cxnSp>
      <p:cxnSp>
        <p:nvCxnSpPr>
          <p:cNvPr id="358" name="Google Shape;358;p12"/>
          <p:cNvCxnSpPr>
            <a:stCxn id="353" idx="1"/>
            <a:endCxn id="349" idx="3"/>
          </p:cNvCxnSpPr>
          <p:nvPr/>
        </p:nvCxnSpPr>
        <p:spPr>
          <a:xfrm rot="10800000">
            <a:off x="7267075" y="2907399"/>
            <a:ext cx="1086600" cy="2502000"/>
          </a:xfrm>
          <a:prstGeom prst="curvedConnector3">
            <a:avLst>
              <a:gd name="adj1" fmla="val 50006"/>
            </a:avLst>
          </a:prstGeom>
          <a:noFill/>
          <a:ln w="9525" cap="flat" cmpd="sng">
            <a:solidFill>
              <a:schemeClr val="dk2"/>
            </a:solidFill>
            <a:prstDash val="solid"/>
            <a:round/>
            <a:headEnd type="none" w="med" len="med"/>
            <a:tailEnd type="none" w="med" len="med"/>
          </a:ln>
        </p:spPr>
      </p:cxnSp>
      <p:cxnSp>
        <p:nvCxnSpPr>
          <p:cNvPr id="359" name="Google Shape;359;p12"/>
          <p:cNvCxnSpPr>
            <a:stCxn id="351" idx="1"/>
            <a:endCxn id="349" idx="3"/>
          </p:cNvCxnSpPr>
          <p:nvPr/>
        </p:nvCxnSpPr>
        <p:spPr>
          <a:xfrm flipH="1">
            <a:off x="7267025" y="2767612"/>
            <a:ext cx="920400" cy="139800"/>
          </a:xfrm>
          <a:prstGeom prst="curvedConnector3">
            <a:avLst>
              <a:gd name="adj1" fmla="val 50004"/>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16"/>
          <p:cNvSpPr txBox="1">
            <a:spLocks noGrp="1"/>
          </p:cNvSpPr>
          <p:nvPr>
            <p:ph type="title"/>
          </p:nvPr>
        </p:nvSpPr>
        <p:spPr>
          <a:xfrm>
            <a:off x="609600" y="274637"/>
            <a:ext cx="10972800" cy="79391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0AB00"/>
              </a:buClr>
              <a:buSzPts val="3700"/>
              <a:buFont typeface="Arial"/>
              <a:buNone/>
            </a:pPr>
            <a:r>
              <a:rPr lang="en-US"/>
              <a:t>Living Lab Beijing: Members and Partners</a:t>
            </a:r>
            <a:endParaRPr/>
          </a:p>
        </p:txBody>
      </p:sp>
      <p:sp>
        <p:nvSpPr>
          <p:cNvPr id="366" name="Google Shape;366;p16"/>
          <p:cNvSpPr txBox="1">
            <a:spLocks noGrp="1"/>
          </p:cNvSpPr>
          <p:nvPr>
            <p:ph type="body" idx="1"/>
          </p:nvPr>
        </p:nvSpPr>
        <p:spPr>
          <a:xfrm>
            <a:off x="838200" y="1410346"/>
            <a:ext cx="10515600" cy="4658129"/>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dk1"/>
              </a:buClr>
              <a:buSzPct val="100000"/>
              <a:buChar char="•"/>
            </a:pPr>
            <a:r>
              <a:rPr lang="en-US"/>
              <a:t>Su Song, WRI China</a:t>
            </a:r>
            <a:endParaRPr/>
          </a:p>
          <a:p>
            <a:pPr marL="228600" lvl="0" indent="-228600" algn="l" rtl="0">
              <a:lnSpc>
                <a:spcPct val="90000"/>
              </a:lnSpc>
              <a:spcBef>
                <a:spcPts val="1000"/>
              </a:spcBef>
              <a:spcAft>
                <a:spcPts val="0"/>
              </a:spcAft>
              <a:buClr>
                <a:schemeClr val="dk1"/>
              </a:buClr>
              <a:buSzPct val="100000"/>
              <a:buChar char="•"/>
            </a:pPr>
            <a:r>
              <a:rPr lang="en-US"/>
              <a:t>Xuehong Ji, North China University of Technology</a:t>
            </a:r>
            <a:endParaRPr/>
          </a:p>
          <a:p>
            <a:pPr marL="228600" lvl="0" indent="-228600" algn="l" rtl="0">
              <a:lnSpc>
                <a:spcPct val="90000"/>
              </a:lnSpc>
              <a:spcBef>
                <a:spcPts val="1000"/>
              </a:spcBef>
              <a:spcAft>
                <a:spcPts val="0"/>
              </a:spcAft>
              <a:buClr>
                <a:schemeClr val="dk1"/>
              </a:buClr>
              <a:buSzPct val="100000"/>
              <a:buChar char="•"/>
            </a:pPr>
            <a:r>
              <a:rPr lang="en-US"/>
              <a:t>Yilin Ma, Beijing Transport Institute</a:t>
            </a:r>
            <a:endParaRPr/>
          </a:p>
          <a:p>
            <a:pPr marL="228600" lvl="0" indent="-228600" algn="l" rtl="0">
              <a:lnSpc>
                <a:spcPct val="90000"/>
              </a:lnSpc>
              <a:spcBef>
                <a:spcPts val="1000"/>
              </a:spcBef>
              <a:spcAft>
                <a:spcPts val="0"/>
              </a:spcAft>
              <a:buClr>
                <a:schemeClr val="dk1"/>
              </a:buClr>
              <a:buSzPct val="100000"/>
              <a:buChar char="•"/>
            </a:pPr>
            <a:r>
              <a:rPr lang="en-US"/>
              <a:t>Benjamin Welle, WRI</a:t>
            </a:r>
            <a:endParaRPr/>
          </a:p>
          <a:p>
            <a:pPr marL="228600" lvl="0" indent="-228600" algn="l" rtl="0">
              <a:lnSpc>
                <a:spcPct val="90000"/>
              </a:lnSpc>
              <a:spcBef>
                <a:spcPts val="1000"/>
              </a:spcBef>
              <a:spcAft>
                <a:spcPts val="0"/>
              </a:spcAft>
              <a:buClr>
                <a:schemeClr val="dk1"/>
              </a:buClr>
              <a:buSzPct val="100000"/>
              <a:buChar char="•"/>
            </a:pPr>
            <a:r>
              <a:rPr lang="en-US"/>
              <a:t>Thet Hein Tun, WRI</a:t>
            </a:r>
            <a:endParaRPr/>
          </a:p>
          <a:p>
            <a:pPr marL="228600" lvl="0" indent="-64135" algn="l" rtl="0">
              <a:lnSpc>
                <a:spcPct val="90000"/>
              </a:lnSpc>
              <a:spcBef>
                <a:spcPts val="1000"/>
              </a:spcBef>
              <a:spcAft>
                <a:spcPts val="0"/>
              </a:spcAft>
              <a:buClr>
                <a:schemeClr val="dk1"/>
              </a:buClr>
              <a:buSzPct val="100000"/>
              <a:buNone/>
            </a:pPr>
            <a:endParaRPr/>
          </a:p>
          <a:p>
            <a:pPr marL="228600" lvl="0" indent="-228600" algn="l" rtl="0">
              <a:lnSpc>
                <a:spcPct val="90000"/>
              </a:lnSpc>
              <a:spcBef>
                <a:spcPts val="1000"/>
              </a:spcBef>
              <a:spcAft>
                <a:spcPts val="0"/>
              </a:spcAft>
              <a:buClr>
                <a:schemeClr val="dk1"/>
              </a:buClr>
              <a:buSzPct val="100000"/>
              <a:buChar char="•"/>
            </a:pPr>
            <a:r>
              <a:rPr lang="en-US"/>
              <a:t>Next generation scholars: PhD/Master candidates from NCUT and other research institutes (to be identified)</a:t>
            </a:r>
            <a:endParaRPr/>
          </a:p>
          <a:p>
            <a:pPr marL="228600" lvl="0" indent="-64135" algn="l" rtl="0">
              <a:lnSpc>
                <a:spcPct val="90000"/>
              </a:lnSpc>
              <a:spcBef>
                <a:spcPts val="1000"/>
              </a:spcBef>
              <a:spcAft>
                <a:spcPts val="0"/>
              </a:spcAft>
              <a:buClr>
                <a:schemeClr val="dk1"/>
              </a:buClr>
              <a:buSzPct val="100000"/>
              <a:buNone/>
            </a:pPr>
            <a:endParaRPr/>
          </a:p>
          <a:p>
            <a:pPr marL="228600" lvl="0" indent="-228600" algn="l" rtl="0">
              <a:lnSpc>
                <a:spcPct val="90000"/>
              </a:lnSpc>
              <a:spcBef>
                <a:spcPts val="1000"/>
              </a:spcBef>
              <a:spcAft>
                <a:spcPts val="0"/>
              </a:spcAft>
              <a:buClr>
                <a:schemeClr val="dk1"/>
              </a:buClr>
              <a:buSzPct val="100000"/>
              <a:buChar char="•"/>
            </a:pPr>
            <a:r>
              <a:rPr lang="en-US"/>
              <a:t>Other partners from Gaode Map, HelloBike, Didi, Meituan, CATS, RIOH, etc.</a:t>
            </a:r>
            <a:endParaRPr/>
          </a:p>
          <a:p>
            <a:pPr marL="228600" lvl="0" indent="-64135" algn="l" rtl="0">
              <a:lnSpc>
                <a:spcPct val="90000"/>
              </a:lnSpc>
              <a:spcBef>
                <a:spcPts val="1000"/>
              </a:spcBef>
              <a:spcAft>
                <a:spcPts val="0"/>
              </a:spcAft>
              <a:buClr>
                <a:schemeClr val="dk1"/>
              </a:buClr>
              <a:buSzPct val="100000"/>
              <a:buNone/>
            </a:pPr>
            <a:endParaRPr/>
          </a:p>
          <a:p>
            <a:pPr marL="228600" lvl="0" indent="-64135" algn="l" rtl="0">
              <a:lnSpc>
                <a:spcPct val="90000"/>
              </a:lnSpc>
              <a:spcBef>
                <a:spcPts val="1000"/>
              </a:spcBef>
              <a:spcAft>
                <a:spcPts val="0"/>
              </a:spcAft>
              <a:buClr>
                <a:schemeClr val="dk1"/>
              </a:buClr>
              <a:buSzPct val="100000"/>
              <a:buNone/>
            </a:pPr>
            <a:endParaRPr/>
          </a:p>
        </p:txBody>
      </p:sp>
      <p:sp>
        <p:nvSpPr>
          <p:cNvPr id="367" name="Google Shape;367;p16"/>
          <p:cNvSpPr/>
          <p:nvPr/>
        </p:nvSpPr>
        <p:spPr>
          <a:xfrm>
            <a:off x="8689125" y="6443950"/>
            <a:ext cx="3294900" cy="330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highlight>
                <a:schemeClr val="lt1"/>
              </a:highlight>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17"/>
          <p:cNvSpPr txBox="1">
            <a:spLocks noGrp="1"/>
          </p:cNvSpPr>
          <p:nvPr>
            <p:ph type="title"/>
          </p:nvPr>
        </p:nvSpPr>
        <p:spPr>
          <a:xfrm>
            <a:off x="305938" y="3732315"/>
            <a:ext cx="2952751" cy="1808678"/>
          </a:xfrm>
          <a:prstGeom prst="rect">
            <a:avLst/>
          </a:prstGeom>
          <a:solidFill>
            <a:srgbClr val="F0AB00"/>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Font typeface="Calibri"/>
              <a:buNone/>
            </a:pPr>
            <a:r>
              <a:rPr lang="en-US" sz="2800">
                <a:solidFill>
                  <a:schemeClr val="dk1"/>
                </a:solidFill>
                <a:latin typeface="Arial"/>
                <a:ea typeface="Arial"/>
                <a:cs typeface="Arial"/>
                <a:sym typeface="Arial"/>
              </a:rPr>
              <a:t>Gaps and potentials in China’s shared mobility services</a:t>
            </a:r>
            <a:endParaRPr>
              <a:latin typeface="Arial"/>
              <a:ea typeface="Arial"/>
              <a:cs typeface="Arial"/>
              <a:sym typeface="Arial"/>
            </a:endParaRPr>
          </a:p>
        </p:txBody>
      </p:sp>
      <p:pic>
        <p:nvPicPr>
          <p:cNvPr id="374" name="Google Shape;374;p17" descr="A group of bikes parked in a parking lot&#10;&#10;Description automatically generated"/>
          <p:cNvPicPr preferRelativeResize="0">
            <a:picLocks noGrp="1"/>
          </p:cNvPicPr>
          <p:nvPr>
            <p:ph type="body" idx="2"/>
          </p:nvPr>
        </p:nvPicPr>
        <p:blipFill rotWithShape="1">
          <a:blip r:embed="rId3">
            <a:alphaModFix/>
          </a:blip>
          <a:srcRect l="22857" r="18681" b="-1"/>
          <a:stretch/>
        </p:blipFill>
        <p:spPr>
          <a:xfrm>
            <a:off x="-4" y="10"/>
            <a:ext cx="2952750" cy="3371445"/>
          </a:xfrm>
          <a:prstGeom prst="rect">
            <a:avLst/>
          </a:prstGeom>
          <a:noFill/>
          <a:ln>
            <a:noFill/>
          </a:ln>
        </p:spPr>
      </p:pic>
      <p:pic>
        <p:nvPicPr>
          <p:cNvPr id="375" name="Google Shape;375;p17" descr="A group of people on scooters and a bus&#10;&#10;Description automatically generated"/>
          <p:cNvPicPr preferRelativeResize="0"/>
          <p:nvPr/>
        </p:nvPicPr>
        <p:blipFill rotWithShape="1">
          <a:blip r:embed="rId4">
            <a:alphaModFix/>
          </a:blip>
          <a:srcRect l="28937" r="12785" b="2"/>
          <a:stretch/>
        </p:blipFill>
        <p:spPr>
          <a:xfrm>
            <a:off x="3143253" y="10"/>
            <a:ext cx="2857499" cy="3272834"/>
          </a:xfrm>
          <a:custGeom>
            <a:avLst/>
            <a:gdLst/>
            <a:ahLst/>
            <a:cxnLst/>
            <a:rect l="l" t="t" r="r" b="b"/>
            <a:pathLst>
              <a:path w="2857499" h="3272844" extrusionOk="0">
                <a:moveTo>
                  <a:pt x="0" y="0"/>
                </a:moveTo>
                <a:lnTo>
                  <a:pt x="2857499" y="0"/>
                </a:lnTo>
                <a:lnTo>
                  <a:pt x="2857499" y="3230641"/>
                </a:lnTo>
                <a:lnTo>
                  <a:pt x="2408465" y="3197284"/>
                </a:lnTo>
                <a:lnTo>
                  <a:pt x="0" y="3272844"/>
                </a:lnTo>
                <a:close/>
              </a:path>
            </a:pathLst>
          </a:custGeom>
          <a:noFill/>
          <a:ln>
            <a:noFill/>
          </a:ln>
        </p:spPr>
      </p:pic>
      <p:sp>
        <p:nvSpPr>
          <p:cNvPr id="376" name="Google Shape;376;p17"/>
          <p:cNvSpPr txBox="1">
            <a:spLocks noGrp="1"/>
          </p:cNvSpPr>
          <p:nvPr>
            <p:ph type="body" idx="1"/>
          </p:nvPr>
        </p:nvSpPr>
        <p:spPr>
          <a:xfrm>
            <a:off x="5453350" y="222175"/>
            <a:ext cx="3624600" cy="2552400"/>
          </a:xfrm>
          <a:prstGeom prst="rect">
            <a:avLst/>
          </a:prstGeom>
          <a:noFill/>
          <a:ln>
            <a:noFill/>
          </a:ln>
        </p:spPr>
        <p:txBody>
          <a:bodyPr spcFirstLastPara="1" wrap="square" lIns="91425" tIns="45700" rIns="91425" bIns="45700" anchor="ctr" anchorCtr="0">
            <a:noAutofit/>
          </a:bodyPr>
          <a:lstStyle/>
          <a:p>
            <a:pPr marL="781035" lvl="1" indent="-171450" algn="l" rtl="0">
              <a:lnSpc>
                <a:spcPct val="90000"/>
              </a:lnSpc>
              <a:spcBef>
                <a:spcPts val="0"/>
              </a:spcBef>
              <a:spcAft>
                <a:spcPts val="0"/>
              </a:spcAft>
              <a:buClr>
                <a:schemeClr val="dk1"/>
              </a:buClr>
              <a:buSzPts val="1200"/>
              <a:buChar char="•"/>
            </a:pPr>
            <a:r>
              <a:rPr lang="en-US" sz="1200">
                <a:solidFill>
                  <a:schemeClr val="dk1"/>
                </a:solidFill>
                <a:latin typeface="Arial"/>
                <a:ea typeface="Arial"/>
                <a:cs typeface="Arial"/>
                <a:sym typeface="Arial"/>
              </a:rPr>
              <a:t>Equity (esp., disabled, lower-incomes, elderly, children, etc.)</a:t>
            </a:r>
            <a:endParaRPr>
              <a:latin typeface="Arial"/>
              <a:ea typeface="Arial"/>
              <a:cs typeface="Arial"/>
              <a:sym typeface="Arial"/>
            </a:endParaRPr>
          </a:p>
          <a:p>
            <a:pPr marL="781035" lvl="1" indent="-171450" algn="l" rtl="0">
              <a:lnSpc>
                <a:spcPct val="90000"/>
              </a:lnSpc>
              <a:spcBef>
                <a:spcPts val="500"/>
              </a:spcBef>
              <a:spcAft>
                <a:spcPts val="0"/>
              </a:spcAft>
              <a:buClr>
                <a:schemeClr val="dk1"/>
              </a:buClr>
              <a:buSzPts val="1200"/>
              <a:buChar char="•"/>
            </a:pPr>
            <a:r>
              <a:rPr lang="en-US" sz="1200">
                <a:solidFill>
                  <a:schemeClr val="dk1"/>
                </a:solidFill>
                <a:latin typeface="Arial"/>
                <a:ea typeface="Arial"/>
                <a:cs typeface="Arial"/>
                <a:sym typeface="Arial"/>
              </a:rPr>
              <a:t>Climate resilience</a:t>
            </a:r>
            <a:endParaRPr>
              <a:latin typeface="Arial"/>
              <a:ea typeface="Arial"/>
              <a:cs typeface="Arial"/>
              <a:sym typeface="Arial"/>
            </a:endParaRPr>
          </a:p>
          <a:p>
            <a:pPr marL="781035" lvl="1" indent="-171450" algn="l" rtl="0">
              <a:lnSpc>
                <a:spcPct val="90000"/>
              </a:lnSpc>
              <a:spcBef>
                <a:spcPts val="500"/>
              </a:spcBef>
              <a:spcAft>
                <a:spcPts val="0"/>
              </a:spcAft>
              <a:buClr>
                <a:schemeClr val="dk1"/>
              </a:buClr>
              <a:buSzPts val="1200"/>
              <a:buChar char="•"/>
            </a:pPr>
            <a:r>
              <a:rPr lang="en-US" sz="1200">
                <a:solidFill>
                  <a:schemeClr val="dk1"/>
                </a:solidFill>
                <a:latin typeface="Arial"/>
                <a:ea typeface="Arial"/>
                <a:cs typeface="Arial"/>
                <a:sym typeface="Arial"/>
              </a:rPr>
              <a:t>Health impact assessments</a:t>
            </a:r>
            <a:endParaRPr>
              <a:latin typeface="Arial"/>
              <a:ea typeface="Arial"/>
              <a:cs typeface="Arial"/>
              <a:sym typeface="Arial"/>
            </a:endParaRPr>
          </a:p>
          <a:p>
            <a:pPr marL="781035" lvl="1" indent="-171450" algn="l" rtl="0">
              <a:lnSpc>
                <a:spcPct val="90000"/>
              </a:lnSpc>
              <a:spcBef>
                <a:spcPts val="500"/>
              </a:spcBef>
              <a:spcAft>
                <a:spcPts val="0"/>
              </a:spcAft>
              <a:buClr>
                <a:schemeClr val="dk1"/>
              </a:buClr>
              <a:buSzPts val="1200"/>
              <a:buChar char="•"/>
            </a:pPr>
            <a:r>
              <a:rPr lang="en-US" sz="1200">
                <a:solidFill>
                  <a:schemeClr val="dk1"/>
                </a:solidFill>
                <a:latin typeface="Arial"/>
                <a:ea typeface="Arial"/>
                <a:cs typeface="Arial"/>
                <a:sym typeface="Arial"/>
              </a:rPr>
              <a:t>Life-cycle environmental assessment</a:t>
            </a:r>
            <a:endParaRPr>
              <a:latin typeface="Arial"/>
              <a:ea typeface="Arial"/>
              <a:cs typeface="Arial"/>
              <a:sym typeface="Arial"/>
            </a:endParaRPr>
          </a:p>
          <a:p>
            <a:pPr marL="781035" lvl="1" indent="-171450" algn="l" rtl="0">
              <a:lnSpc>
                <a:spcPct val="90000"/>
              </a:lnSpc>
              <a:spcBef>
                <a:spcPts val="500"/>
              </a:spcBef>
              <a:spcAft>
                <a:spcPts val="0"/>
              </a:spcAft>
              <a:buClr>
                <a:schemeClr val="dk1"/>
              </a:buClr>
              <a:buSzPts val="1200"/>
              <a:buChar char="•"/>
            </a:pPr>
            <a:r>
              <a:rPr lang="en-US" sz="1200">
                <a:solidFill>
                  <a:schemeClr val="dk1"/>
                </a:solidFill>
                <a:latin typeface="Arial"/>
                <a:ea typeface="Arial"/>
                <a:cs typeface="Arial"/>
                <a:sym typeface="Arial"/>
              </a:rPr>
              <a:t>Road safety</a:t>
            </a:r>
            <a:endParaRPr>
              <a:latin typeface="Arial"/>
              <a:ea typeface="Arial"/>
              <a:cs typeface="Arial"/>
              <a:sym typeface="Arial"/>
            </a:endParaRPr>
          </a:p>
          <a:p>
            <a:pPr marL="781035" lvl="1" indent="-171450" algn="l" rtl="0">
              <a:lnSpc>
                <a:spcPct val="90000"/>
              </a:lnSpc>
              <a:spcBef>
                <a:spcPts val="500"/>
              </a:spcBef>
              <a:spcAft>
                <a:spcPts val="0"/>
              </a:spcAft>
              <a:buClr>
                <a:schemeClr val="dk1"/>
              </a:buClr>
              <a:buSzPts val="1200"/>
              <a:buChar char="•"/>
            </a:pPr>
            <a:r>
              <a:rPr lang="en-US" sz="1200">
                <a:solidFill>
                  <a:schemeClr val="dk1"/>
                </a:solidFill>
                <a:latin typeface="Arial"/>
                <a:ea typeface="Arial"/>
                <a:cs typeface="Arial"/>
                <a:sym typeface="Arial"/>
              </a:rPr>
              <a:t>Legislations, regulations and policies</a:t>
            </a:r>
            <a:endParaRPr>
              <a:latin typeface="Arial"/>
              <a:ea typeface="Arial"/>
              <a:cs typeface="Arial"/>
              <a:sym typeface="Arial"/>
            </a:endParaRPr>
          </a:p>
          <a:p>
            <a:pPr marL="781035" lvl="1" indent="-171450" algn="l" rtl="0">
              <a:lnSpc>
                <a:spcPct val="90000"/>
              </a:lnSpc>
              <a:spcBef>
                <a:spcPts val="500"/>
              </a:spcBef>
              <a:spcAft>
                <a:spcPts val="0"/>
              </a:spcAft>
              <a:buClr>
                <a:schemeClr val="dk1"/>
              </a:buClr>
              <a:buSzPts val="1200"/>
              <a:buChar char="•"/>
            </a:pPr>
            <a:r>
              <a:rPr lang="en-US" sz="1200">
                <a:solidFill>
                  <a:schemeClr val="dk1"/>
                </a:solidFill>
                <a:latin typeface="Arial"/>
                <a:ea typeface="Arial"/>
                <a:cs typeface="Arial"/>
                <a:sym typeface="Arial"/>
              </a:rPr>
              <a:t>Economic and social impacts, e.g., access to job, educational, economic opportunities, users welfare.</a:t>
            </a:r>
            <a:endParaRPr sz="1200">
              <a:solidFill>
                <a:schemeClr val="dk1"/>
              </a:solidFill>
              <a:latin typeface="Arial"/>
              <a:ea typeface="Arial"/>
              <a:cs typeface="Arial"/>
              <a:sym typeface="Arial"/>
            </a:endParaRPr>
          </a:p>
          <a:p>
            <a:pPr marL="0" lvl="0" indent="0" algn="l" rtl="0">
              <a:lnSpc>
                <a:spcPct val="90000"/>
              </a:lnSpc>
              <a:spcBef>
                <a:spcPts val="1000"/>
              </a:spcBef>
              <a:spcAft>
                <a:spcPts val="0"/>
              </a:spcAft>
              <a:buClr>
                <a:schemeClr val="dk1"/>
              </a:buClr>
              <a:buSzPts val="1200"/>
              <a:buNone/>
            </a:pPr>
            <a:endParaRPr>
              <a:latin typeface="Arial"/>
              <a:ea typeface="Arial"/>
              <a:cs typeface="Arial"/>
              <a:sym typeface="Arial"/>
            </a:endParaRPr>
          </a:p>
        </p:txBody>
      </p:sp>
      <p:pic>
        <p:nvPicPr>
          <p:cNvPr id="377" name="Google Shape;377;p17" descr="A graph with numbers and text&#10;&#10;Description automatically generated"/>
          <p:cNvPicPr preferRelativeResize="0"/>
          <p:nvPr/>
        </p:nvPicPr>
        <p:blipFill rotWithShape="1">
          <a:blip r:embed="rId5">
            <a:alphaModFix/>
          </a:blip>
          <a:srcRect/>
          <a:stretch/>
        </p:blipFill>
        <p:spPr>
          <a:xfrm>
            <a:off x="3613266" y="4138069"/>
            <a:ext cx="3696736" cy="2082338"/>
          </a:xfrm>
          <a:prstGeom prst="rect">
            <a:avLst/>
          </a:prstGeom>
          <a:noFill/>
          <a:ln>
            <a:noFill/>
          </a:ln>
        </p:spPr>
      </p:pic>
      <p:pic>
        <p:nvPicPr>
          <p:cNvPr id="378" name="Google Shape;378;p17" descr="A graph of a number of people&#10;&#10;Description automatically generated with medium confidence"/>
          <p:cNvPicPr preferRelativeResize="0"/>
          <p:nvPr/>
        </p:nvPicPr>
        <p:blipFill rotWithShape="1">
          <a:blip r:embed="rId6">
            <a:alphaModFix/>
          </a:blip>
          <a:srcRect/>
          <a:stretch/>
        </p:blipFill>
        <p:spPr>
          <a:xfrm>
            <a:off x="7664579" y="4217783"/>
            <a:ext cx="3947199" cy="2002624"/>
          </a:xfrm>
          <a:prstGeom prst="rect">
            <a:avLst/>
          </a:prstGeom>
          <a:noFill/>
          <a:ln>
            <a:noFill/>
          </a:ln>
        </p:spPr>
      </p:pic>
      <p:pic>
        <p:nvPicPr>
          <p:cNvPr id="379" name="Google Shape;379;p17" descr="Chart&#10;&#10;Description automatically generated with medium confidence"/>
          <p:cNvPicPr preferRelativeResize="0"/>
          <p:nvPr/>
        </p:nvPicPr>
        <p:blipFill rotWithShape="1">
          <a:blip r:embed="rId7">
            <a:alphaModFix/>
          </a:blip>
          <a:srcRect/>
          <a:stretch/>
        </p:blipFill>
        <p:spPr>
          <a:xfrm>
            <a:off x="9174582" y="353892"/>
            <a:ext cx="2809446" cy="2663673"/>
          </a:xfrm>
          <a:prstGeom prst="rect">
            <a:avLst/>
          </a:prstGeom>
          <a:noFill/>
          <a:ln>
            <a:noFill/>
          </a:ln>
        </p:spPr>
      </p:pic>
      <p:sp>
        <p:nvSpPr>
          <p:cNvPr id="380" name="Google Shape;380;p17"/>
          <p:cNvSpPr txBox="1"/>
          <p:nvPr/>
        </p:nvSpPr>
        <p:spPr>
          <a:xfrm>
            <a:off x="588434" y="6407149"/>
            <a:ext cx="6105877" cy="383119"/>
          </a:xfrm>
          <a:prstGeom prst="rect">
            <a:avLst/>
          </a:prstGeom>
          <a:noFill/>
          <a:ln>
            <a:noFill/>
          </a:ln>
        </p:spPr>
        <p:txBody>
          <a:bodyPr spcFirstLastPara="1" wrap="square" lIns="0" tIns="45700" rIns="91425" bIns="45700" anchor="ctr" anchorCtr="0">
            <a:noAutofit/>
          </a:bodyPr>
          <a:lstStyle/>
          <a:p>
            <a:pPr marL="0" marR="0" lvl="0" indent="0" algn="l" rtl="0">
              <a:lnSpc>
                <a:spcPct val="90000"/>
              </a:lnSpc>
              <a:spcBef>
                <a:spcPts val="0"/>
              </a:spcBef>
              <a:spcAft>
                <a:spcPts val="0"/>
              </a:spcAft>
              <a:buClr>
                <a:schemeClr val="dk1"/>
              </a:buClr>
              <a:buSzPts val="1200"/>
              <a:buFont typeface="Arial"/>
              <a:buNone/>
            </a:pPr>
            <a:r>
              <a:rPr lang="en-US" sz="1200" b="0" cap="none">
                <a:solidFill>
                  <a:schemeClr val="dk1"/>
                </a:solidFill>
                <a:latin typeface="Calibri"/>
                <a:ea typeface="Calibri"/>
                <a:cs typeface="Calibri"/>
                <a:sym typeface="Calibri"/>
              </a:rPr>
              <a:t>Source: WRI (2022), *Ongoing project, not ready to quote.</a:t>
            </a:r>
            <a:endParaRPr sz="1200" b="0" cap="none">
              <a:solidFill>
                <a:schemeClr val="dk1"/>
              </a:solidFill>
              <a:latin typeface="Calibri"/>
              <a:ea typeface="Calibri"/>
              <a:cs typeface="Calibri"/>
              <a:sym typeface="Calibri"/>
            </a:endParaRPr>
          </a:p>
        </p:txBody>
      </p:sp>
      <p:sp>
        <p:nvSpPr>
          <p:cNvPr id="381" name="Google Shape;381;p17"/>
          <p:cNvSpPr/>
          <p:nvPr/>
        </p:nvSpPr>
        <p:spPr>
          <a:xfrm>
            <a:off x="8689125" y="6443950"/>
            <a:ext cx="3294900" cy="330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highlight>
                <a:schemeClr val="lt1"/>
              </a:highlight>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18"/>
          <p:cNvSpPr txBox="1">
            <a:spLocks noGrp="1"/>
          </p:cNvSpPr>
          <p:nvPr>
            <p:ph type="title"/>
          </p:nvPr>
        </p:nvSpPr>
        <p:spPr>
          <a:xfrm>
            <a:off x="609600" y="274637"/>
            <a:ext cx="10972800" cy="79391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0AB00"/>
              </a:buClr>
              <a:buSzPts val="3700"/>
              <a:buFont typeface="Arial"/>
              <a:buNone/>
            </a:pPr>
            <a:r>
              <a:rPr lang="en-US"/>
              <a:t>Living Lab Beijing: Key Areas</a:t>
            </a:r>
            <a:endParaRPr/>
          </a:p>
        </p:txBody>
      </p:sp>
      <p:grpSp>
        <p:nvGrpSpPr>
          <p:cNvPr id="388" name="Google Shape;388;p18"/>
          <p:cNvGrpSpPr/>
          <p:nvPr/>
        </p:nvGrpSpPr>
        <p:grpSpPr>
          <a:xfrm>
            <a:off x="1070036" y="1196142"/>
            <a:ext cx="4657248" cy="4882834"/>
            <a:chOff x="967025" y="0"/>
            <a:chExt cx="4657248" cy="4882834"/>
          </a:xfrm>
        </p:grpSpPr>
        <p:sp>
          <p:nvSpPr>
            <p:cNvPr id="389" name="Google Shape;389;p18"/>
            <p:cNvSpPr/>
            <p:nvPr/>
          </p:nvSpPr>
          <p:spPr>
            <a:xfrm>
              <a:off x="2294341" y="1575202"/>
              <a:ext cx="2002150" cy="1731941"/>
            </a:xfrm>
            <a:prstGeom prst="hexagon">
              <a:avLst>
                <a:gd name="adj" fmla="val 28570"/>
                <a:gd name="vf" fmla="val 11547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8"/>
            <p:cNvSpPr txBox="1"/>
            <p:nvPr/>
          </p:nvSpPr>
          <p:spPr>
            <a:xfrm>
              <a:off x="2626125" y="1862209"/>
              <a:ext cx="1338582" cy="1157927"/>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en-US" sz="1500">
                  <a:solidFill>
                    <a:schemeClr val="lt1"/>
                  </a:solidFill>
                  <a:latin typeface="Calibri"/>
                  <a:ea typeface="Calibri"/>
                  <a:cs typeface="Calibri"/>
                  <a:sym typeface="Calibri"/>
                </a:rPr>
                <a:t>Living Lab Beijing</a:t>
              </a:r>
              <a:endParaRPr sz="1500">
                <a:solidFill>
                  <a:schemeClr val="lt1"/>
                </a:solidFill>
                <a:latin typeface="Calibri"/>
                <a:ea typeface="Calibri"/>
                <a:cs typeface="Calibri"/>
                <a:sym typeface="Calibri"/>
              </a:endParaRPr>
            </a:p>
          </p:txBody>
        </p:sp>
        <p:sp>
          <p:nvSpPr>
            <p:cNvPr id="391" name="Google Shape;391;p18"/>
            <p:cNvSpPr/>
            <p:nvPr/>
          </p:nvSpPr>
          <p:spPr>
            <a:xfrm>
              <a:off x="3548072" y="746585"/>
              <a:ext cx="755405" cy="650881"/>
            </a:xfrm>
            <a:prstGeom prst="hexagon">
              <a:avLst>
                <a:gd name="adj" fmla="val 28900"/>
                <a:gd name="vf" fmla="val 115470"/>
              </a:avLst>
            </a:prstGeom>
            <a:solidFill>
              <a:srgbClr val="CC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8"/>
            <p:cNvSpPr/>
            <p:nvPr/>
          </p:nvSpPr>
          <p:spPr>
            <a:xfrm>
              <a:off x="2478768" y="0"/>
              <a:ext cx="1640748" cy="1419440"/>
            </a:xfrm>
            <a:prstGeom prst="hexagon">
              <a:avLst>
                <a:gd name="adj" fmla="val 28570"/>
                <a:gd name="vf" fmla="val 11547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8"/>
            <p:cNvSpPr txBox="1"/>
            <p:nvPr/>
          </p:nvSpPr>
          <p:spPr>
            <a:xfrm>
              <a:off x="2750675" y="235232"/>
              <a:ext cx="1096934" cy="948976"/>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en-US" sz="1500">
                  <a:solidFill>
                    <a:schemeClr val="lt1"/>
                  </a:solidFill>
                  <a:latin typeface="Calibri"/>
                  <a:ea typeface="Calibri"/>
                  <a:cs typeface="Calibri"/>
                  <a:sym typeface="Calibri"/>
                </a:rPr>
                <a:t>Impact Assessment Research</a:t>
              </a:r>
              <a:endParaRPr sz="1500">
                <a:solidFill>
                  <a:schemeClr val="lt1"/>
                </a:solidFill>
                <a:latin typeface="Calibri"/>
                <a:ea typeface="Calibri"/>
                <a:cs typeface="Calibri"/>
                <a:sym typeface="Calibri"/>
              </a:endParaRPr>
            </a:p>
          </p:txBody>
        </p:sp>
        <p:sp>
          <p:nvSpPr>
            <p:cNvPr id="394" name="Google Shape;394;p18"/>
            <p:cNvSpPr/>
            <p:nvPr/>
          </p:nvSpPr>
          <p:spPr>
            <a:xfrm>
              <a:off x="4429689" y="1963387"/>
              <a:ext cx="755405" cy="650881"/>
            </a:xfrm>
            <a:prstGeom prst="hexagon">
              <a:avLst>
                <a:gd name="adj" fmla="val 28900"/>
                <a:gd name="vf" fmla="val 115470"/>
              </a:avLst>
            </a:prstGeom>
            <a:solidFill>
              <a:srgbClr val="CC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8"/>
            <p:cNvSpPr/>
            <p:nvPr/>
          </p:nvSpPr>
          <p:spPr>
            <a:xfrm>
              <a:off x="3983525" y="873050"/>
              <a:ext cx="1640748" cy="1419440"/>
            </a:xfrm>
            <a:prstGeom prst="hexagon">
              <a:avLst>
                <a:gd name="adj" fmla="val 28570"/>
                <a:gd name="vf" fmla="val 11547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8"/>
            <p:cNvSpPr txBox="1"/>
            <p:nvPr/>
          </p:nvSpPr>
          <p:spPr>
            <a:xfrm>
              <a:off x="4255432" y="1108282"/>
              <a:ext cx="1096934" cy="948976"/>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en-US" sz="1500">
                  <a:solidFill>
                    <a:schemeClr val="lt1"/>
                  </a:solidFill>
                  <a:latin typeface="Calibri"/>
                  <a:ea typeface="Calibri"/>
                  <a:cs typeface="Calibri"/>
                  <a:sym typeface="Calibri"/>
                </a:rPr>
                <a:t>Policy Database and Comparative Studies</a:t>
              </a:r>
              <a:endParaRPr sz="1500">
                <a:solidFill>
                  <a:schemeClr val="lt1"/>
                </a:solidFill>
                <a:latin typeface="Calibri"/>
                <a:ea typeface="Calibri"/>
                <a:cs typeface="Calibri"/>
                <a:sym typeface="Calibri"/>
              </a:endParaRPr>
            </a:p>
          </p:txBody>
        </p:sp>
        <p:sp>
          <p:nvSpPr>
            <p:cNvPr id="397" name="Google Shape;397;p18"/>
            <p:cNvSpPr/>
            <p:nvPr/>
          </p:nvSpPr>
          <p:spPr>
            <a:xfrm>
              <a:off x="3817261" y="3336929"/>
              <a:ext cx="755405" cy="650881"/>
            </a:xfrm>
            <a:prstGeom prst="hexagon">
              <a:avLst>
                <a:gd name="adj" fmla="val 28900"/>
                <a:gd name="vf" fmla="val 115470"/>
              </a:avLst>
            </a:prstGeom>
            <a:solidFill>
              <a:srgbClr val="CC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8"/>
            <p:cNvSpPr/>
            <p:nvPr/>
          </p:nvSpPr>
          <p:spPr>
            <a:xfrm>
              <a:off x="3983525" y="2589367"/>
              <a:ext cx="1640748" cy="1419440"/>
            </a:xfrm>
            <a:prstGeom prst="hexagon">
              <a:avLst>
                <a:gd name="adj" fmla="val 28570"/>
                <a:gd name="vf" fmla="val 11547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8"/>
            <p:cNvSpPr txBox="1"/>
            <p:nvPr/>
          </p:nvSpPr>
          <p:spPr>
            <a:xfrm>
              <a:off x="4255432" y="2824599"/>
              <a:ext cx="1096934" cy="948976"/>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en-US" sz="1500">
                  <a:solidFill>
                    <a:schemeClr val="lt1"/>
                  </a:solidFill>
                  <a:latin typeface="Calibri"/>
                  <a:ea typeface="Calibri"/>
                  <a:cs typeface="Calibri"/>
                  <a:sym typeface="Calibri"/>
                </a:rPr>
                <a:t>Biennial China Shared Mobility Review</a:t>
              </a:r>
              <a:endParaRPr sz="1500">
                <a:solidFill>
                  <a:schemeClr val="lt1"/>
                </a:solidFill>
                <a:latin typeface="Calibri"/>
                <a:ea typeface="Calibri"/>
                <a:cs typeface="Calibri"/>
                <a:sym typeface="Calibri"/>
              </a:endParaRPr>
            </a:p>
          </p:txBody>
        </p:sp>
        <p:sp>
          <p:nvSpPr>
            <p:cNvPr id="400" name="Google Shape;400;p18"/>
            <p:cNvSpPr/>
            <p:nvPr/>
          </p:nvSpPr>
          <p:spPr>
            <a:xfrm>
              <a:off x="2298067" y="3479508"/>
              <a:ext cx="755405" cy="650881"/>
            </a:xfrm>
            <a:prstGeom prst="hexagon">
              <a:avLst>
                <a:gd name="adj" fmla="val 28900"/>
                <a:gd name="vf" fmla="val 115470"/>
              </a:avLst>
            </a:prstGeom>
            <a:solidFill>
              <a:srgbClr val="CC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8"/>
            <p:cNvSpPr/>
            <p:nvPr/>
          </p:nvSpPr>
          <p:spPr>
            <a:xfrm>
              <a:off x="2478768" y="3463394"/>
              <a:ext cx="1640748" cy="1419440"/>
            </a:xfrm>
            <a:prstGeom prst="hexagon">
              <a:avLst>
                <a:gd name="adj" fmla="val 28570"/>
                <a:gd name="vf" fmla="val 11547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8"/>
            <p:cNvSpPr txBox="1"/>
            <p:nvPr/>
          </p:nvSpPr>
          <p:spPr>
            <a:xfrm>
              <a:off x="2750675" y="3698626"/>
              <a:ext cx="1096934" cy="948976"/>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en-US" sz="1500">
                  <a:solidFill>
                    <a:schemeClr val="lt1"/>
                  </a:solidFill>
                  <a:latin typeface="Calibri"/>
                  <a:ea typeface="Calibri"/>
                  <a:cs typeface="Calibri"/>
                  <a:sym typeface="Calibri"/>
                </a:rPr>
                <a:t>Green MaaS practices in Beijing and other cities</a:t>
              </a:r>
              <a:endParaRPr sz="1500">
                <a:solidFill>
                  <a:schemeClr val="lt1"/>
                </a:solidFill>
                <a:latin typeface="Calibri"/>
                <a:ea typeface="Calibri"/>
                <a:cs typeface="Calibri"/>
                <a:sym typeface="Calibri"/>
              </a:endParaRPr>
            </a:p>
          </p:txBody>
        </p:sp>
        <p:sp>
          <p:nvSpPr>
            <p:cNvPr id="403" name="Google Shape;403;p18"/>
            <p:cNvSpPr/>
            <p:nvPr/>
          </p:nvSpPr>
          <p:spPr>
            <a:xfrm>
              <a:off x="1402012" y="2263194"/>
              <a:ext cx="755405" cy="650881"/>
            </a:xfrm>
            <a:prstGeom prst="hexagon">
              <a:avLst>
                <a:gd name="adj" fmla="val 28900"/>
                <a:gd name="vf" fmla="val 115470"/>
              </a:avLst>
            </a:prstGeom>
            <a:solidFill>
              <a:srgbClr val="CC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8"/>
            <p:cNvSpPr/>
            <p:nvPr/>
          </p:nvSpPr>
          <p:spPr>
            <a:xfrm>
              <a:off x="967025" y="2590343"/>
              <a:ext cx="1640748" cy="1419440"/>
            </a:xfrm>
            <a:prstGeom prst="hexagon">
              <a:avLst>
                <a:gd name="adj" fmla="val 28570"/>
                <a:gd name="vf" fmla="val 11547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8"/>
            <p:cNvSpPr txBox="1"/>
            <p:nvPr/>
          </p:nvSpPr>
          <p:spPr>
            <a:xfrm>
              <a:off x="1238932" y="2825575"/>
              <a:ext cx="1096934" cy="948976"/>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en-US" sz="1500">
                  <a:solidFill>
                    <a:schemeClr val="lt1"/>
                  </a:solidFill>
                  <a:latin typeface="Calibri"/>
                  <a:ea typeface="Calibri"/>
                  <a:cs typeface="Calibri"/>
                  <a:sym typeface="Calibri"/>
                </a:rPr>
                <a:t>Green MaaS Seminar</a:t>
              </a:r>
              <a:endParaRPr sz="1500">
                <a:solidFill>
                  <a:schemeClr val="lt1"/>
                </a:solidFill>
                <a:latin typeface="Calibri"/>
                <a:ea typeface="Calibri"/>
                <a:cs typeface="Calibri"/>
                <a:sym typeface="Calibri"/>
              </a:endParaRPr>
            </a:p>
          </p:txBody>
        </p:sp>
        <p:sp>
          <p:nvSpPr>
            <p:cNvPr id="406" name="Google Shape;406;p18"/>
            <p:cNvSpPr/>
            <p:nvPr/>
          </p:nvSpPr>
          <p:spPr>
            <a:xfrm>
              <a:off x="967025" y="871097"/>
              <a:ext cx="1640748" cy="1419440"/>
            </a:xfrm>
            <a:prstGeom prst="hexagon">
              <a:avLst>
                <a:gd name="adj" fmla="val 28570"/>
                <a:gd name="vf" fmla="val 11547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8"/>
            <p:cNvSpPr txBox="1"/>
            <p:nvPr/>
          </p:nvSpPr>
          <p:spPr>
            <a:xfrm>
              <a:off x="1238932" y="1106329"/>
              <a:ext cx="1096934" cy="948976"/>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en-US" sz="1500">
                  <a:solidFill>
                    <a:schemeClr val="lt1"/>
                  </a:solidFill>
                  <a:latin typeface="Calibri"/>
                  <a:ea typeface="Calibri"/>
                  <a:cs typeface="Calibri"/>
                  <a:sym typeface="Calibri"/>
                </a:rPr>
                <a:t>Next Generation</a:t>
              </a:r>
              <a:endParaRPr sz="1500">
                <a:solidFill>
                  <a:schemeClr val="lt1"/>
                </a:solidFill>
                <a:latin typeface="Calibri"/>
                <a:ea typeface="Calibri"/>
                <a:cs typeface="Calibri"/>
                <a:sym typeface="Calibri"/>
              </a:endParaRPr>
            </a:p>
          </p:txBody>
        </p:sp>
      </p:grpSp>
      <p:pic>
        <p:nvPicPr>
          <p:cNvPr id="408" name="Google Shape;408;p18"/>
          <p:cNvPicPr preferRelativeResize="0"/>
          <p:nvPr/>
        </p:nvPicPr>
        <p:blipFill rotWithShape="1">
          <a:blip r:embed="rId3">
            <a:alphaModFix/>
          </a:blip>
          <a:srcRect/>
          <a:stretch/>
        </p:blipFill>
        <p:spPr>
          <a:xfrm>
            <a:off x="6694311" y="1472298"/>
            <a:ext cx="5093460" cy="4278507"/>
          </a:xfrm>
          <a:prstGeom prst="rect">
            <a:avLst/>
          </a:prstGeom>
          <a:noFill/>
          <a:ln>
            <a:noFill/>
          </a:ln>
        </p:spPr>
      </p:pic>
      <p:sp>
        <p:nvSpPr>
          <p:cNvPr id="409" name="Google Shape;409;p18"/>
          <p:cNvSpPr txBox="1"/>
          <p:nvPr/>
        </p:nvSpPr>
        <p:spPr>
          <a:xfrm>
            <a:off x="7440926" y="5887417"/>
            <a:ext cx="6105877" cy="383119"/>
          </a:xfrm>
          <a:prstGeom prst="rect">
            <a:avLst/>
          </a:prstGeom>
          <a:noFill/>
          <a:ln>
            <a:noFill/>
          </a:ln>
        </p:spPr>
        <p:txBody>
          <a:bodyPr spcFirstLastPara="1" wrap="square" lIns="0" tIns="45700" rIns="91425" bIns="45700" anchor="ctr" anchorCtr="0">
            <a:noAutofit/>
          </a:bodyPr>
          <a:lstStyle/>
          <a:p>
            <a:pPr marL="0" marR="0" lvl="0" indent="0" algn="l" rtl="0">
              <a:lnSpc>
                <a:spcPct val="90000"/>
              </a:lnSpc>
              <a:spcBef>
                <a:spcPts val="0"/>
              </a:spcBef>
              <a:spcAft>
                <a:spcPts val="0"/>
              </a:spcAft>
              <a:buClr>
                <a:schemeClr val="dk1"/>
              </a:buClr>
              <a:buSzPts val="1200"/>
              <a:buFont typeface="Arial"/>
              <a:buNone/>
            </a:pPr>
            <a:r>
              <a:rPr lang="en-US" sz="1200" cap="none">
                <a:solidFill>
                  <a:schemeClr val="dk1"/>
                </a:solidFill>
              </a:rPr>
              <a:t>Source: WRI (2022), *Ongoing project, not ready to quote.</a:t>
            </a:r>
            <a:endParaRPr sz="1200" cap="none">
              <a:solidFill>
                <a:schemeClr val="dk1"/>
              </a:solidFill>
            </a:endParaRPr>
          </a:p>
        </p:txBody>
      </p:sp>
      <p:sp>
        <p:nvSpPr>
          <p:cNvPr id="410" name="Google Shape;410;p18"/>
          <p:cNvSpPr/>
          <p:nvPr/>
        </p:nvSpPr>
        <p:spPr>
          <a:xfrm>
            <a:off x="8689125" y="6443950"/>
            <a:ext cx="3294900" cy="330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highlight>
                <a:schemeClr val="lt1"/>
              </a:highlight>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19"/>
          <p:cNvSpPr txBox="1">
            <a:spLocks noGrp="1"/>
          </p:cNvSpPr>
          <p:nvPr>
            <p:ph type="body" idx="2"/>
          </p:nvPr>
        </p:nvSpPr>
        <p:spPr>
          <a:xfrm>
            <a:off x="588434" y="6407149"/>
            <a:ext cx="6105877" cy="383119"/>
          </a:xfrm>
          <a:prstGeom prst="rect">
            <a:avLst/>
          </a:prstGeom>
          <a:noFill/>
          <a:ln>
            <a:noFill/>
          </a:ln>
        </p:spPr>
        <p:txBody>
          <a:bodyPr spcFirstLastPara="1" wrap="square" lIns="0" tIns="45700" rIns="91425" bIns="45700" anchor="ctr" anchorCtr="0">
            <a:noAutofit/>
          </a:bodyPr>
          <a:lstStyle/>
          <a:p>
            <a:pPr marL="0" lvl="0" indent="0" algn="l" rtl="0">
              <a:lnSpc>
                <a:spcPct val="90000"/>
              </a:lnSpc>
              <a:spcBef>
                <a:spcPts val="0"/>
              </a:spcBef>
              <a:spcAft>
                <a:spcPts val="0"/>
              </a:spcAft>
              <a:buClr>
                <a:schemeClr val="dk1"/>
              </a:buClr>
              <a:buSzPts val="1200"/>
              <a:buNone/>
            </a:pPr>
            <a:r>
              <a:rPr lang="en-US">
                <a:latin typeface="Arial"/>
                <a:ea typeface="Arial"/>
                <a:cs typeface="Arial"/>
                <a:sym typeface="Arial"/>
              </a:rPr>
              <a:t>Source: WRI (2022), *Ongoing project, not ready to quote.</a:t>
            </a:r>
            <a:endParaRPr>
              <a:latin typeface="Arial"/>
              <a:ea typeface="Arial"/>
              <a:cs typeface="Arial"/>
              <a:sym typeface="Arial"/>
            </a:endParaRPr>
          </a:p>
        </p:txBody>
      </p:sp>
      <p:sp>
        <p:nvSpPr>
          <p:cNvPr id="417" name="Google Shape;417;p19"/>
          <p:cNvSpPr txBox="1"/>
          <p:nvPr/>
        </p:nvSpPr>
        <p:spPr>
          <a:xfrm>
            <a:off x="205740" y="274637"/>
            <a:ext cx="11795760" cy="793915"/>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rgbClr val="F0AB00"/>
              </a:buClr>
              <a:buSzPts val="2800"/>
              <a:buFont typeface="Teko"/>
              <a:buNone/>
            </a:pPr>
            <a:r>
              <a:rPr lang="en-US" sz="2800" b="1" i="0" u="none" strike="noStrike" cap="none">
                <a:solidFill>
                  <a:srgbClr val="F0AB00"/>
                </a:solidFill>
              </a:rPr>
              <a:t>User experience survey in 20 Chinese cities (2022)*: seeking potential needs for </a:t>
            </a:r>
            <a:r>
              <a:rPr lang="en-US" sz="2800" b="1">
                <a:solidFill>
                  <a:srgbClr val="F0AB00"/>
                </a:solidFill>
              </a:rPr>
              <a:t>Green </a:t>
            </a:r>
            <a:r>
              <a:rPr lang="en-US" sz="2800" b="1" i="0" u="none" strike="noStrike" cap="none">
                <a:solidFill>
                  <a:srgbClr val="F0AB00"/>
                </a:solidFill>
              </a:rPr>
              <a:t>MaaS</a:t>
            </a:r>
            <a:endParaRPr sz="2800" b="1" i="0" u="none" strike="noStrike" cap="none">
              <a:solidFill>
                <a:srgbClr val="F0AB00"/>
              </a:solidFill>
            </a:endParaRPr>
          </a:p>
        </p:txBody>
      </p:sp>
      <p:pic>
        <p:nvPicPr>
          <p:cNvPr id="418" name="Google Shape;418;p19"/>
          <p:cNvPicPr preferRelativeResize="0"/>
          <p:nvPr/>
        </p:nvPicPr>
        <p:blipFill rotWithShape="1">
          <a:blip r:embed="rId3">
            <a:alphaModFix/>
          </a:blip>
          <a:srcRect/>
          <a:stretch/>
        </p:blipFill>
        <p:spPr>
          <a:xfrm>
            <a:off x="352295" y="958330"/>
            <a:ext cx="6578154" cy="5163760"/>
          </a:xfrm>
          <a:prstGeom prst="rect">
            <a:avLst/>
          </a:prstGeom>
          <a:noFill/>
          <a:ln>
            <a:noFill/>
          </a:ln>
        </p:spPr>
      </p:pic>
      <p:graphicFrame>
        <p:nvGraphicFramePr>
          <p:cNvPr id="419" name="Google Shape;419;p19"/>
          <p:cNvGraphicFramePr/>
          <p:nvPr/>
        </p:nvGraphicFramePr>
        <p:xfrm>
          <a:off x="6970706" y="1162791"/>
          <a:ext cx="4743966" cy="5244358"/>
        </p:xfrm>
        <a:graphic>
          <a:graphicData uri="http://schemas.openxmlformats.org/drawingml/2006/chart">
            <c:chart xmlns:c="http://schemas.openxmlformats.org/drawingml/2006/chart" xmlns:r="http://schemas.openxmlformats.org/officeDocument/2006/relationships" r:id="rId4"/>
          </a:graphicData>
        </a:graphic>
      </p:graphicFrame>
      <p:sp>
        <p:nvSpPr>
          <p:cNvPr id="420" name="Google Shape;420;p19"/>
          <p:cNvSpPr/>
          <p:nvPr/>
        </p:nvSpPr>
        <p:spPr>
          <a:xfrm>
            <a:off x="8689125" y="6443950"/>
            <a:ext cx="3294900" cy="330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highlight>
                <a:schemeClr val="lt1"/>
              </a:highlight>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3"/>
        <p:cNvGrpSpPr/>
        <p:nvPr/>
      </p:nvGrpSpPr>
      <p:grpSpPr>
        <a:xfrm>
          <a:off x="0" y="0"/>
          <a:ext cx="0" cy="0"/>
          <a:chOff x="0" y="0"/>
          <a:chExt cx="0" cy="0"/>
        </a:xfrm>
      </p:grpSpPr>
      <p:pic>
        <p:nvPicPr>
          <p:cNvPr id="224" name="Google Shape;224;g2a5af0a7ca8_0_1"/>
          <p:cNvPicPr preferRelativeResize="0"/>
          <p:nvPr/>
        </p:nvPicPr>
        <p:blipFill rotWithShape="1">
          <a:blip r:embed="rId3">
            <a:alphaModFix/>
          </a:blip>
          <a:srcRect/>
          <a:stretch/>
        </p:blipFill>
        <p:spPr>
          <a:xfrm>
            <a:off x="805425" y="3397825"/>
            <a:ext cx="8507181" cy="3202425"/>
          </a:xfrm>
          <a:prstGeom prst="rect">
            <a:avLst/>
          </a:prstGeom>
          <a:noFill/>
          <a:ln>
            <a:noFill/>
          </a:ln>
        </p:spPr>
      </p:pic>
      <p:pic>
        <p:nvPicPr>
          <p:cNvPr id="225" name="Google Shape;225;g2a5af0a7ca8_0_1"/>
          <p:cNvPicPr preferRelativeResize="0"/>
          <p:nvPr/>
        </p:nvPicPr>
        <p:blipFill>
          <a:blip r:embed="rId4">
            <a:alphaModFix/>
          </a:blip>
          <a:stretch>
            <a:fillRect/>
          </a:stretch>
        </p:blipFill>
        <p:spPr>
          <a:xfrm>
            <a:off x="7054381" y="5763297"/>
            <a:ext cx="4332193" cy="693136"/>
          </a:xfrm>
          <a:prstGeom prst="rect">
            <a:avLst/>
          </a:prstGeom>
          <a:noFill/>
          <a:ln>
            <a:noFill/>
          </a:ln>
        </p:spPr>
      </p:pic>
      <p:sp>
        <p:nvSpPr>
          <p:cNvPr id="226" name="Google Shape;226;g2a5af0a7ca8_0_1"/>
          <p:cNvSpPr/>
          <p:nvPr/>
        </p:nvSpPr>
        <p:spPr>
          <a:xfrm>
            <a:off x="829225" y="3406600"/>
            <a:ext cx="2185200" cy="986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227" name="Google Shape;227;g2a5af0a7ca8_0_1"/>
          <p:cNvPicPr preferRelativeResize="0"/>
          <p:nvPr/>
        </p:nvPicPr>
        <p:blipFill rotWithShape="1">
          <a:blip r:embed="rId5">
            <a:alphaModFix amt="39000"/>
          </a:blip>
          <a:srcRect l="11039"/>
          <a:stretch/>
        </p:blipFill>
        <p:spPr>
          <a:xfrm>
            <a:off x="0" y="0"/>
            <a:ext cx="12191999" cy="6858001"/>
          </a:xfrm>
          <a:prstGeom prst="rect">
            <a:avLst/>
          </a:prstGeom>
          <a:noFill/>
          <a:ln>
            <a:noFill/>
          </a:ln>
          <a:effectLst>
            <a:reflection stA="0" endPos="30000" dist="38100" dir="5400000" fadeDir="5400012" sy="-100000" algn="bl" rotWithShape="0"/>
          </a:effectLst>
        </p:spPr>
      </p:pic>
      <p:sp>
        <p:nvSpPr>
          <p:cNvPr id="228" name="Google Shape;228;g2a5af0a7ca8_0_1"/>
          <p:cNvSpPr txBox="1">
            <a:spLocks noGrp="1"/>
          </p:cNvSpPr>
          <p:nvPr>
            <p:ph type="ctrTitle"/>
          </p:nvPr>
        </p:nvSpPr>
        <p:spPr>
          <a:xfrm>
            <a:off x="61250" y="0"/>
            <a:ext cx="12548400" cy="27138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5600" b="1">
                <a:solidFill>
                  <a:srgbClr val="434343"/>
                </a:solidFill>
                <a:latin typeface="Arial"/>
                <a:ea typeface="Arial"/>
                <a:cs typeface="Arial"/>
                <a:sym typeface="Arial"/>
              </a:rPr>
              <a:t>Welcome to the</a:t>
            </a:r>
            <a:r>
              <a:rPr lang="en-US" sz="5600">
                <a:solidFill>
                  <a:srgbClr val="434343"/>
                </a:solidFill>
                <a:latin typeface="Arial"/>
                <a:ea typeface="Arial"/>
                <a:cs typeface="Arial"/>
                <a:sym typeface="Arial"/>
              </a:rPr>
              <a:t> </a:t>
            </a:r>
            <a:r>
              <a:rPr lang="en-US" sz="5600" b="1">
                <a:solidFill>
                  <a:srgbClr val="434343"/>
                </a:solidFill>
                <a:latin typeface="Arial"/>
                <a:ea typeface="Arial"/>
                <a:cs typeface="Arial"/>
                <a:sym typeface="Arial"/>
              </a:rPr>
              <a:t>New International Research Program on Informal and Shared Mobility! </a:t>
            </a:r>
            <a:endParaRPr sz="5600" b="1">
              <a:solidFill>
                <a:srgbClr val="434343"/>
              </a:solidFill>
              <a:latin typeface="Arial"/>
              <a:ea typeface="Arial"/>
              <a:cs typeface="Arial"/>
              <a:sym typeface="Arial"/>
            </a:endParaRPr>
          </a:p>
        </p:txBody>
      </p:sp>
      <p:sp>
        <p:nvSpPr>
          <p:cNvPr id="229" name="Google Shape;229;g2a5af0a7ca8_0_1"/>
          <p:cNvSpPr txBox="1">
            <a:spLocks noGrp="1"/>
          </p:cNvSpPr>
          <p:nvPr>
            <p:ph type="subTitle" idx="1"/>
          </p:nvPr>
        </p:nvSpPr>
        <p:spPr>
          <a:xfrm>
            <a:off x="509400" y="2808447"/>
            <a:ext cx="11173200" cy="1241100"/>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r>
              <a:rPr lang="en-US" sz="3600" b="1">
                <a:solidFill>
                  <a:srgbClr val="434343"/>
                </a:solidFill>
              </a:rPr>
              <a:t>Equity, Ecosystems and Engagement for Transformation</a:t>
            </a:r>
            <a:endParaRPr sz="3600" b="1">
              <a:solidFill>
                <a:srgbClr val="434343"/>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pic>
        <p:nvPicPr>
          <p:cNvPr id="425" name="Google Shape;425;p21" descr="Long shot of a bus station&#10;&#10;Description automatically generated"/>
          <p:cNvPicPr preferRelativeResize="0"/>
          <p:nvPr/>
        </p:nvPicPr>
        <p:blipFill rotWithShape="1">
          <a:blip r:embed="rId3">
            <a:alphaModFix amt="35000"/>
          </a:blip>
          <a:srcRect b="15385"/>
          <a:stretch/>
        </p:blipFill>
        <p:spPr>
          <a:xfrm>
            <a:off x="0" y="0"/>
            <a:ext cx="12177172" cy="6866422"/>
          </a:xfrm>
          <a:prstGeom prst="rect">
            <a:avLst/>
          </a:prstGeom>
          <a:noFill/>
          <a:ln>
            <a:noFill/>
          </a:ln>
        </p:spPr>
      </p:pic>
      <p:sp>
        <p:nvSpPr>
          <p:cNvPr id="426" name="Google Shape;426;p21"/>
          <p:cNvSpPr txBox="1"/>
          <p:nvPr/>
        </p:nvSpPr>
        <p:spPr>
          <a:xfrm>
            <a:off x="0" y="0"/>
            <a:ext cx="1219041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70C0"/>
              </a:buClr>
              <a:buSzPts val="6000"/>
              <a:buFont typeface="Arial"/>
              <a:buNone/>
            </a:pPr>
            <a:r>
              <a:rPr lang="en-US" sz="6000" b="1">
                <a:solidFill>
                  <a:srgbClr val="0070C0"/>
                </a:solidFill>
                <a:latin typeface="Arial"/>
                <a:ea typeface="Arial"/>
                <a:cs typeface="Arial"/>
                <a:sym typeface="Arial"/>
              </a:rPr>
              <a:t>BOGOTA, COLOMBIA</a:t>
            </a:r>
            <a:endParaRPr/>
          </a:p>
        </p:txBody>
      </p:sp>
      <p:sp>
        <p:nvSpPr>
          <p:cNvPr id="427" name="Google Shape;427;p21"/>
          <p:cNvSpPr txBox="1"/>
          <p:nvPr/>
        </p:nvSpPr>
        <p:spPr>
          <a:xfrm>
            <a:off x="9986213" y="6446293"/>
            <a:ext cx="2190959" cy="259523"/>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dk1"/>
              </a:buClr>
              <a:buSzPts val="1000"/>
              <a:buFont typeface="Calibri"/>
              <a:buNone/>
            </a:pPr>
            <a:endParaRPr sz="10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2" name="Google Shape;432;p22"/>
          <p:cNvPicPr preferRelativeResize="0"/>
          <p:nvPr/>
        </p:nvPicPr>
        <p:blipFill rotWithShape="1">
          <a:blip r:embed="rId3">
            <a:alphaModFix/>
          </a:blip>
          <a:srcRect/>
          <a:stretch/>
        </p:blipFill>
        <p:spPr>
          <a:xfrm>
            <a:off x="4857946" y="0"/>
            <a:ext cx="1062086" cy="1062086"/>
          </a:xfrm>
          <a:prstGeom prst="rect">
            <a:avLst/>
          </a:prstGeom>
          <a:noFill/>
          <a:ln>
            <a:noFill/>
          </a:ln>
        </p:spPr>
      </p:pic>
      <p:pic>
        <p:nvPicPr>
          <p:cNvPr id="433" name="Google Shape;433;p22" descr="UNIANDES"/>
          <p:cNvPicPr preferRelativeResize="0"/>
          <p:nvPr/>
        </p:nvPicPr>
        <p:blipFill rotWithShape="1">
          <a:blip r:embed="rId4">
            <a:alphaModFix/>
          </a:blip>
          <a:srcRect/>
          <a:stretch/>
        </p:blipFill>
        <p:spPr>
          <a:xfrm>
            <a:off x="109226" y="33451"/>
            <a:ext cx="3386663" cy="1015999"/>
          </a:xfrm>
          <a:prstGeom prst="rect">
            <a:avLst/>
          </a:prstGeom>
          <a:noFill/>
          <a:ln>
            <a:noFill/>
          </a:ln>
        </p:spPr>
      </p:pic>
      <p:pic>
        <p:nvPicPr>
          <p:cNvPr id="434" name="Google Shape;434;p22"/>
          <p:cNvPicPr preferRelativeResize="0"/>
          <p:nvPr/>
        </p:nvPicPr>
        <p:blipFill rotWithShape="1">
          <a:blip r:embed="rId5">
            <a:alphaModFix/>
          </a:blip>
          <a:srcRect/>
          <a:stretch/>
        </p:blipFill>
        <p:spPr>
          <a:xfrm>
            <a:off x="0" y="4486271"/>
            <a:ext cx="12212680" cy="2435832"/>
          </a:xfrm>
          <a:prstGeom prst="rect">
            <a:avLst/>
          </a:prstGeom>
          <a:noFill/>
          <a:ln>
            <a:noFill/>
          </a:ln>
        </p:spPr>
      </p:pic>
      <p:sp>
        <p:nvSpPr>
          <p:cNvPr id="435" name="Google Shape;435;p22"/>
          <p:cNvSpPr txBox="1"/>
          <p:nvPr/>
        </p:nvSpPr>
        <p:spPr>
          <a:xfrm>
            <a:off x="0" y="2119254"/>
            <a:ext cx="12192000" cy="57606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800"/>
              <a:buFont typeface="Arial Black"/>
              <a:buNone/>
            </a:pPr>
            <a:r>
              <a:rPr lang="en-US" sz="5700" b="1">
                <a:solidFill>
                  <a:schemeClr val="dk1"/>
                </a:solidFill>
              </a:rPr>
              <a:t>Latin America’s living lab</a:t>
            </a:r>
            <a:endParaRPr sz="2300" b="1"/>
          </a:p>
          <a:p>
            <a:pPr marL="0" marR="0" lvl="0" indent="0" algn="ctr" rtl="0">
              <a:lnSpc>
                <a:spcPct val="90000"/>
              </a:lnSpc>
              <a:spcBef>
                <a:spcPts val="0"/>
              </a:spcBef>
              <a:spcAft>
                <a:spcPts val="0"/>
              </a:spcAft>
              <a:buClr>
                <a:schemeClr val="dk1"/>
              </a:buClr>
              <a:buSzPts val="3600"/>
              <a:buFont typeface="Arial Black"/>
              <a:buNone/>
            </a:pPr>
            <a:r>
              <a:rPr lang="en-US" sz="4500" b="1">
                <a:solidFill>
                  <a:schemeClr val="dk1"/>
                </a:solidFill>
              </a:rPr>
              <a:t>Informal and shared mobility</a:t>
            </a:r>
            <a:endParaRPr sz="4500" b="1">
              <a:solidFill>
                <a:schemeClr val="dk1"/>
              </a:solidFill>
            </a:endParaRPr>
          </a:p>
        </p:txBody>
      </p:sp>
      <p:pic>
        <p:nvPicPr>
          <p:cNvPr id="436" name="Google Shape;436;p22" descr="The Bartlett - Wikipedia"/>
          <p:cNvPicPr preferRelativeResize="0"/>
          <p:nvPr/>
        </p:nvPicPr>
        <p:blipFill rotWithShape="1">
          <a:blip r:embed="rId6">
            <a:alphaModFix/>
          </a:blip>
          <a:srcRect/>
          <a:stretch/>
        </p:blipFill>
        <p:spPr>
          <a:xfrm>
            <a:off x="10537075" y="120378"/>
            <a:ext cx="1545699" cy="700189"/>
          </a:xfrm>
          <a:prstGeom prst="rect">
            <a:avLst/>
          </a:prstGeom>
          <a:noFill/>
          <a:ln>
            <a:noFill/>
          </a:ln>
        </p:spPr>
      </p:pic>
      <p:pic>
        <p:nvPicPr>
          <p:cNvPr id="437" name="Google Shape;437;p22" descr="Demo"/>
          <p:cNvPicPr preferRelativeResize="0"/>
          <p:nvPr/>
        </p:nvPicPr>
        <p:blipFill rotWithShape="1">
          <a:blip r:embed="rId7">
            <a:alphaModFix/>
          </a:blip>
          <a:srcRect/>
          <a:stretch/>
        </p:blipFill>
        <p:spPr>
          <a:xfrm>
            <a:off x="6271970" y="173494"/>
            <a:ext cx="1722479" cy="593958"/>
          </a:xfrm>
          <a:prstGeom prst="rect">
            <a:avLst/>
          </a:prstGeom>
          <a:noFill/>
          <a:ln>
            <a:noFill/>
          </a:ln>
          <a:effectLst>
            <a:outerShdw dist="50800" dir="5400000" algn="ctr" rotWithShape="0">
              <a:srgbClr val="000000"/>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2" name="Google Shape;442;p23"/>
          <p:cNvPicPr preferRelativeResize="0"/>
          <p:nvPr/>
        </p:nvPicPr>
        <p:blipFill rotWithShape="1">
          <a:blip r:embed="rId3">
            <a:alphaModFix/>
          </a:blip>
          <a:srcRect/>
          <a:stretch/>
        </p:blipFill>
        <p:spPr>
          <a:xfrm>
            <a:off x="2304375" y="0"/>
            <a:ext cx="633144" cy="633144"/>
          </a:xfrm>
          <a:prstGeom prst="rect">
            <a:avLst/>
          </a:prstGeom>
          <a:noFill/>
          <a:ln>
            <a:noFill/>
          </a:ln>
        </p:spPr>
      </p:pic>
      <p:pic>
        <p:nvPicPr>
          <p:cNvPr id="443" name="Google Shape;443;p23" descr="UNIANDES"/>
          <p:cNvPicPr preferRelativeResize="0"/>
          <p:nvPr/>
        </p:nvPicPr>
        <p:blipFill rotWithShape="1">
          <a:blip r:embed="rId4">
            <a:alphaModFix/>
          </a:blip>
          <a:srcRect/>
          <a:stretch/>
        </p:blipFill>
        <p:spPr>
          <a:xfrm>
            <a:off x="109227" y="33452"/>
            <a:ext cx="1998973" cy="599692"/>
          </a:xfrm>
          <a:prstGeom prst="rect">
            <a:avLst/>
          </a:prstGeom>
          <a:noFill/>
          <a:ln>
            <a:noFill/>
          </a:ln>
        </p:spPr>
      </p:pic>
      <p:sp>
        <p:nvSpPr>
          <p:cNvPr id="444" name="Google Shape;444;p23"/>
          <p:cNvSpPr txBox="1"/>
          <p:nvPr/>
        </p:nvSpPr>
        <p:spPr>
          <a:xfrm>
            <a:off x="2286000" y="85410"/>
            <a:ext cx="9815804" cy="571504"/>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3200"/>
              <a:buFont typeface="Arial Black"/>
              <a:buNone/>
            </a:pPr>
            <a:r>
              <a:rPr lang="en-US" sz="3200">
                <a:solidFill>
                  <a:schemeClr val="dk1"/>
                </a:solidFill>
                <a:latin typeface="Arial Black"/>
                <a:ea typeface="Arial Black"/>
                <a:cs typeface="Arial Black"/>
                <a:sym typeface="Arial Black"/>
              </a:rPr>
              <a:t>The team</a:t>
            </a:r>
            <a:endParaRPr sz="3200">
              <a:solidFill>
                <a:schemeClr val="dk1"/>
              </a:solidFill>
              <a:latin typeface="Arial Black"/>
              <a:ea typeface="Arial Black"/>
              <a:cs typeface="Arial Black"/>
              <a:sym typeface="Arial Black"/>
            </a:endParaRPr>
          </a:p>
        </p:txBody>
      </p:sp>
      <p:sp>
        <p:nvSpPr>
          <p:cNvPr id="445" name="Google Shape;445;p23"/>
          <p:cNvSpPr txBox="1"/>
          <p:nvPr/>
        </p:nvSpPr>
        <p:spPr>
          <a:xfrm>
            <a:off x="1855641" y="1831258"/>
            <a:ext cx="7550700" cy="2277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rPr>
              <a:t>Luis A. Guzman</a:t>
            </a:r>
            <a:endParaRPr/>
          </a:p>
          <a:p>
            <a:pPr marL="0" marR="0" lvl="0" indent="0" algn="l" rtl="0">
              <a:spcBef>
                <a:spcPts val="1200"/>
              </a:spcBef>
              <a:spcAft>
                <a:spcPts val="0"/>
              </a:spcAft>
              <a:buNone/>
            </a:pPr>
            <a:r>
              <a:rPr lang="en-US" sz="2800">
                <a:solidFill>
                  <a:schemeClr val="dk1"/>
                </a:solidFill>
              </a:rPr>
              <a:t>Daniel Oviedo</a:t>
            </a:r>
            <a:endParaRPr/>
          </a:p>
          <a:p>
            <a:pPr marL="0" marR="0" lvl="0" indent="0" algn="l" rtl="0">
              <a:spcBef>
                <a:spcPts val="1200"/>
              </a:spcBef>
              <a:spcAft>
                <a:spcPts val="0"/>
              </a:spcAft>
              <a:buNone/>
            </a:pPr>
            <a:r>
              <a:rPr lang="en-US" sz="2800">
                <a:solidFill>
                  <a:schemeClr val="dk1"/>
                </a:solidFill>
              </a:rPr>
              <a:t>Olga L. Sarmiento</a:t>
            </a:r>
            <a:endParaRPr/>
          </a:p>
          <a:p>
            <a:pPr marL="0" marR="0" lvl="0" indent="0" algn="l" rtl="0">
              <a:spcBef>
                <a:spcPts val="1200"/>
              </a:spcBef>
              <a:spcAft>
                <a:spcPts val="0"/>
              </a:spcAft>
              <a:buNone/>
            </a:pPr>
            <a:r>
              <a:rPr lang="en-US" sz="2800">
                <a:solidFill>
                  <a:schemeClr val="dk1"/>
                </a:solidFill>
              </a:rPr>
              <a:t>Next generation scholars (MsC students)</a:t>
            </a:r>
            <a:endParaRPr/>
          </a:p>
        </p:txBody>
      </p:sp>
      <p:sp>
        <p:nvSpPr>
          <p:cNvPr id="446" name="Google Shape;446;p23"/>
          <p:cNvSpPr txBox="1"/>
          <p:nvPr/>
        </p:nvSpPr>
        <p:spPr>
          <a:xfrm>
            <a:off x="4371766" y="4531776"/>
            <a:ext cx="411235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Arial"/>
                <a:ea typeface="Arial"/>
                <a:cs typeface="Arial"/>
                <a:sym typeface="Arial"/>
              </a:rPr>
              <a:t>Shared MaaS. Data and technology</a:t>
            </a:r>
            <a:endParaRPr sz="1800" i="1">
              <a:solidFill>
                <a:schemeClr val="dk1"/>
              </a:solidFill>
              <a:latin typeface="Arial"/>
              <a:ea typeface="Arial"/>
              <a:cs typeface="Arial"/>
              <a:sym typeface="Arial"/>
            </a:endParaRPr>
          </a:p>
        </p:txBody>
      </p:sp>
      <p:pic>
        <p:nvPicPr>
          <p:cNvPr id="447" name="Google Shape;447;p23" descr="UNIANDES"/>
          <p:cNvPicPr preferRelativeResize="0"/>
          <p:nvPr/>
        </p:nvPicPr>
        <p:blipFill rotWithShape="1">
          <a:blip r:embed="rId4">
            <a:alphaModFix/>
          </a:blip>
          <a:srcRect/>
          <a:stretch/>
        </p:blipFill>
        <p:spPr>
          <a:xfrm>
            <a:off x="1108090" y="2006470"/>
            <a:ext cx="677767" cy="203330"/>
          </a:xfrm>
          <a:prstGeom prst="rect">
            <a:avLst/>
          </a:prstGeom>
          <a:noFill/>
          <a:ln>
            <a:noFill/>
          </a:ln>
        </p:spPr>
      </p:pic>
      <p:pic>
        <p:nvPicPr>
          <p:cNvPr id="448" name="Google Shape;448;p23" descr="UNIANDES"/>
          <p:cNvPicPr preferRelativeResize="0"/>
          <p:nvPr/>
        </p:nvPicPr>
        <p:blipFill rotWithShape="1">
          <a:blip r:embed="rId4">
            <a:alphaModFix/>
          </a:blip>
          <a:srcRect/>
          <a:stretch/>
        </p:blipFill>
        <p:spPr>
          <a:xfrm>
            <a:off x="1116557" y="3166403"/>
            <a:ext cx="677767" cy="203330"/>
          </a:xfrm>
          <a:prstGeom prst="rect">
            <a:avLst/>
          </a:prstGeom>
          <a:noFill/>
          <a:ln>
            <a:noFill/>
          </a:ln>
        </p:spPr>
      </p:pic>
      <p:pic>
        <p:nvPicPr>
          <p:cNvPr id="449" name="Google Shape;449;p23" descr="The Bartlett - Wikipedia"/>
          <p:cNvPicPr preferRelativeResize="0"/>
          <p:nvPr/>
        </p:nvPicPr>
        <p:blipFill rotWithShape="1">
          <a:blip r:embed="rId5">
            <a:alphaModFix/>
          </a:blip>
          <a:srcRect/>
          <a:stretch/>
        </p:blipFill>
        <p:spPr>
          <a:xfrm>
            <a:off x="1068821" y="2523778"/>
            <a:ext cx="725503" cy="328647"/>
          </a:xfrm>
          <a:prstGeom prst="rect">
            <a:avLst/>
          </a:prstGeom>
          <a:noFill/>
          <a:ln>
            <a:noFill/>
          </a:ln>
        </p:spPr>
      </p:pic>
      <p:pic>
        <p:nvPicPr>
          <p:cNvPr id="450" name="Google Shape;450;p23" descr="UNIANDES"/>
          <p:cNvPicPr preferRelativeResize="0"/>
          <p:nvPr/>
        </p:nvPicPr>
        <p:blipFill rotWithShape="1">
          <a:blip r:embed="rId4">
            <a:alphaModFix/>
          </a:blip>
          <a:srcRect/>
          <a:stretch/>
        </p:blipFill>
        <p:spPr>
          <a:xfrm>
            <a:off x="1116557" y="3780803"/>
            <a:ext cx="677767" cy="203330"/>
          </a:xfrm>
          <a:prstGeom prst="rect">
            <a:avLst/>
          </a:prstGeom>
          <a:noFill/>
          <a:ln>
            <a:noFill/>
          </a:ln>
        </p:spPr>
      </p:pic>
      <p:pic>
        <p:nvPicPr>
          <p:cNvPr id="451" name="Google Shape;451;p23">
            <a:hlinkClick r:id="rId6"/>
          </p:cNvPr>
          <p:cNvPicPr preferRelativeResize="0"/>
          <p:nvPr/>
        </p:nvPicPr>
        <p:blipFill rotWithShape="1">
          <a:blip r:embed="rId7">
            <a:alphaModFix/>
          </a:blip>
          <a:srcRect/>
          <a:stretch/>
        </p:blipFill>
        <p:spPr>
          <a:xfrm>
            <a:off x="1116557" y="4381346"/>
            <a:ext cx="2919756" cy="67019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456" name="Google Shape;456;p24"/>
          <p:cNvPicPr preferRelativeResize="0"/>
          <p:nvPr/>
        </p:nvPicPr>
        <p:blipFill rotWithShape="1">
          <a:blip r:embed="rId3">
            <a:alphaModFix/>
          </a:blip>
          <a:srcRect/>
          <a:stretch/>
        </p:blipFill>
        <p:spPr>
          <a:xfrm>
            <a:off x="7448924" y="742324"/>
            <a:ext cx="4466499" cy="2977666"/>
          </a:xfrm>
          <a:prstGeom prst="rect">
            <a:avLst/>
          </a:prstGeom>
          <a:noFill/>
          <a:ln>
            <a:noFill/>
          </a:ln>
        </p:spPr>
      </p:pic>
      <p:pic>
        <p:nvPicPr>
          <p:cNvPr id="457" name="Google Shape;457;p24"/>
          <p:cNvPicPr preferRelativeResize="0"/>
          <p:nvPr/>
        </p:nvPicPr>
        <p:blipFill rotWithShape="1">
          <a:blip r:embed="rId4">
            <a:alphaModFix/>
          </a:blip>
          <a:srcRect/>
          <a:stretch/>
        </p:blipFill>
        <p:spPr>
          <a:xfrm rot="10800000">
            <a:off x="425449" y="3493039"/>
            <a:ext cx="4317627" cy="3238220"/>
          </a:xfrm>
          <a:prstGeom prst="rect">
            <a:avLst/>
          </a:prstGeom>
          <a:noFill/>
          <a:ln>
            <a:noFill/>
          </a:ln>
        </p:spPr>
      </p:pic>
      <p:sp>
        <p:nvSpPr>
          <p:cNvPr id="458" name="Google Shape;458;p24"/>
          <p:cNvSpPr txBox="1"/>
          <p:nvPr/>
        </p:nvSpPr>
        <p:spPr>
          <a:xfrm>
            <a:off x="3202900" y="85400"/>
            <a:ext cx="8898900" cy="5715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3200"/>
              <a:buFont typeface="Arial Black"/>
              <a:buNone/>
            </a:pPr>
            <a:r>
              <a:rPr lang="en-US" sz="3200">
                <a:solidFill>
                  <a:schemeClr val="dk1"/>
                </a:solidFill>
                <a:latin typeface="Arial Black"/>
                <a:ea typeface="Arial Black"/>
                <a:cs typeface="Arial Black"/>
                <a:sym typeface="Arial Black"/>
              </a:rPr>
              <a:t>The key problems</a:t>
            </a:r>
            <a:endParaRPr sz="3200">
              <a:solidFill>
                <a:schemeClr val="dk1"/>
              </a:solidFill>
              <a:latin typeface="Arial Black"/>
              <a:ea typeface="Arial Black"/>
              <a:cs typeface="Arial Black"/>
              <a:sym typeface="Arial Black"/>
            </a:endParaRPr>
          </a:p>
        </p:txBody>
      </p:sp>
      <p:sp>
        <p:nvSpPr>
          <p:cNvPr id="459" name="Google Shape;459;p24"/>
          <p:cNvSpPr txBox="1"/>
          <p:nvPr/>
        </p:nvSpPr>
        <p:spPr>
          <a:xfrm>
            <a:off x="1" y="1092383"/>
            <a:ext cx="6476214" cy="2400657"/>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3000"/>
              <a:buFont typeface="Arial"/>
              <a:buChar char="•"/>
            </a:pPr>
            <a:r>
              <a:rPr lang="en-US" sz="3000">
                <a:solidFill>
                  <a:schemeClr val="dk1"/>
                </a:solidFill>
                <a:latin typeface="Arial"/>
                <a:ea typeface="Arial"/>
                <a:cs typeface="Arial"/>
                <a:sym typeface="Arial"/>
              </a:rPr>
              <a:t>Unmet demands</a:t>
            </a:r>
            <a:endParaRPr/>
          </a:p>
          <a:p>
            <a:pPr marL="457200" marR="0" lvl="0" indent="-457200" algn="l" rtl="0">
              <a:spcBef>
                <a:spcPts val="1200"/>
              </a:spcBef>
              <a:spcAft>
                <a:spcPts val="0"/>
              </a:spcAft>
              <a:buClr>
                <a:schemeClr val="dk1"/>
              </a:buClr>
              <a:buSzPts val="3000"/>
              <a:buFont typeface="Arial"/>
              <a:buChar char="•"/>
            </a:pPr>
            <a:r>
              <a:rPr lang="en-US" sz="3000">
                <a:solidFill>
                  <a:schemeClr val="dk1"/>
                </a:solidFill>
                <a:latin typeface="Arial"/>
                <a:ea typeface="Arial"/>
                <a:cs typeface="Arial"/>
                <a:sym typeface="Arial"/>
              </a:rPr>
              <a:t>Travel uses and preferences</a:t>
            </a:r>
            <a:endParaRPr/>
          </a:p>
          <a:p>
            <a:pPr marL="457200" marR="0" lvl="0" indent="-457200" algn="l" rtl="0">
              <a:spcBef>
                <a:spcPts val="1200"/>
              </a:spcBef>
              <a:spcAft>
                <a:spcPts val="0"/>
              </a:spcAft>
              <a:buClr>
                <a:schemeClr val="dk1"/>
              </a:buClr>
              <a:buSzPts val="3000"/>
              <a:buFont typeface="Arial"/>
              <a:buChar char="•"/>
            </a:pPr>
            <a:r>
              <a:rPr lang="en-US" sz="3000">
                <a:solidFill>
                  <a:schemeClr val="dk1"/>
                </a:solidFill>
                <a:latin typeface="Arial"/>
                <a:ea typeface="Arial"/>
                <a:cs typeface="Arial"/>
                <a:sym typeface="Arial"/>
              </a:rPr>
              <a:t>Affordability, schedules and routes</a:t>
            </a:r>
            <a:endParaRPr/>
          </a:p>
          <a:p>
            <a:pPr marL="457200" marR="0" lvl="0" indent="-457200" algn="l" rtl="0">
              <a:spcBef>
                <a:spcPts val="1200"/>
              </a:spcBef>
              <a:spcAft>
                <a:spcPts val="0"/>
              </a:spcAft>
              <a:buClr>
                <a:schemeClr val="dk1"/>
              </a:buClr>
              <a:buSzPts val="3000"/>
              <a:buFont typeface="Arial"/>
              <a:buChar char="•"/>
            </a:pPr>
            <a:r>
              <a:rPr lang="en-US" sz="3000">
                <a:solidFill>
                  <a:schemeClr val="dk1"/>
                </a:solidFill>
                <a:latin typeface="Arial"/>
                <a:ea typeface="Arial"/>
                <a:cs typeface="Arial"/>
                <a:sym typeface="Arial"/>
              </a:rPr>
              <a:t>Security issues and gender gaps</a:t>
            </a:r>
            <a:endParaRPr/>
          </a:p>
        </p:txBody>
      </p:sp>
      <p:pic>
        <p:nvPicPr>
          <p:cNvPr id="460" name="Google Shape;460;p24" descr="Bogotá: Arranca debate para formalizar los bicitaxis"/>
          <p:cNvPicPr preferRelativeResize="0"/>
          <p:nvPr/>
        </p:nvPicPr>
        <p:blipFill rotWithShape="1">
          <a:blip r:embed="rId5">
            <a:alphaModFix/>
          </a:blip>
          <a:srcRect/>
          <a:stretch/>
        </p:blipFill>
        <p:spPr>
          <a:xfrm>
            <a:off x="6476215" y="3749908"/>
            <a:ext cx="5290335" cy="2850181"/>
          </a:xfrm>
          <a:prstGeom prst="rect">
            <a:avLst/>
          </a:prstGeom>
          <a:noFill/>
          <a:ln>
            <a:noFill/>
          </a:ln>
        </p:spPr>
      </p:pic>
      <p:sp>
        <p:nvSpPr>
          <p:cNvPr id="461" name="Google Shape;461;p24"/>
          <p:cNvSpPr txBox="1"/>
          <p:nvPr/>
        </p:nvSpPr>
        <p:spPr>
          <a:xfrm>
            <a:off x="10852150" y="6338479"/>
            <a:ext cx="91440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i="1">
                <a:solidFill>
                  <a:schemeClr val="dk1"/>
                </a:solidFill>
                <a:latin typeface="Arial"/>
                <a:ea typeface="Arial"/>
                <a:cs typeface="Arial"/>
                <a:sym typeface="Arial"/>
              </a:rPr>
              <a:t>Pulzo.com</a:t>
            </a:r>
            <a:endParaRPr sz="1100" i="1">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25"/>
          <p:cNvSpPr txBox="1"/>
          <p:nvPr/>
        </p:nvSpPr>
        <p:spPr>
          <a:xfrm>
            <a:off x="2937525" y="85400"/>
            <a:ext cx="9164100" cy="5715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3200"/>
              <a:buFont typeface="Arial Black"/>
              <a:buNone/>
            </a:pPr>
            <a:r>
              <a:rPr lang="en-US" sz="3200">
                <a:solidFill>
                  <a:schemeClr val="dk1"/>
                </a:solidFill>
                <a:latin typeface="Arial Black"/>
                <a:ea typeface="Arial Black"/>
                <a:cs typeface="Arial Black"/>
                <a:sym typeface="Arial Black"/>
              </a:rPr>
              <a:t>Research plan</a:t>
            </a:r>
            <a:endParaRPr/>
          </a:p>
        </p:txBody>
      </p:sp>
      <p:sp>
        <p:nvSpPr>
          <p:cNvPr id="468" name="Google Shape;468;p25"/>
          <p:cNvSpPr txBox="1"/>
          <p:nvPr/>
        </p:nvSpPr>
        <p:spPr>
          <a:xfrm>
            <a:off x="223727" y="742324"/>
            <a:ext cx="11744546" cy="240065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600">
                <a:solidFill>
                  <a:schemeClr val="dk1"/>
                </a:solidFill>
                <a:latin typeface="Arial"/>
                <a:ea typeface="Arial"/>
                <a:cs typeface="Arial"/>
                <a:sym typeface="Arial"/>
              </a:rPr>
              <a:t>Initially, we want to conduct two study pilots in two different areas:</a:t>
            </a:r>
            <a:endParaRPr sz="2600">
              <a:solidFill>
                <a:schemeClr val="dk1"/>
              </a:solidFill>
              <a:latin typeface="Arial"/>
              <a:ea typeface="Arial"/>
              <a:cs typeface="Arial"/>
              <a:sym typeface="Arial"/>
            </a:endParaRPr>
          </a:p>
          <a:p>
            <a:pPr marL="342900" marR="0" lvl="0" indent="-342900" algn="just" rtl="0">
              <a:spcBef>
                <a:spcPts val="1200"/>
              </a:spcBef>
              <a:spcAft>
                <a:spcPts val="0"/>
              </a:spcAft>
              <a:buClr>
                <a:schemeClr val="dk1"/>
              </a:buClr>
              <a:buSzPts val="2600"/>
              <a:buFont typeface="Calibri"/>
              <a:buAutoNum type="arabicPeriod"/>
            </a:pPr>
            <a:r>
              <a:rPr lang="en-US" sz="2600">
                <a:solidFill>
                  <a:schemeClr val="dk1"/>
                </a:solidFill>
                <a:latin typeface="Arial"/>
                <a:ea typeface="Arial"/>
                <a:cs typeface="Arial"/>
                <a:sym typeface="Arial"/>
              </a:rPr>
              <a:t>Informal transport (old SUVs) in a poor and peripheral area of Bogotá, where it is mainly used for internal trips.</a:t>
            </a:r>
            <a:endParaRPr sz="2600">
              <a:solidFill>
                <a:schemeClr val="dk1"/>
              </a:solidFill>
              <a:latin typeface="Arial"/>
              <a:ea typeface="Arial"/>
              <a:cs typeface="Arial"/>
              <a:sym typeface="Arial"/>
            </a:endParaRPr>
          </a:p>
          <a:p>
            <a:pPr marL="342900" marR="0" lvl="0" indent="-342900" algn="just" rtl="0">
              <a:spcBef>
                <a:spcPts val="1200"/>
              </a:spcBef>
              <a:spcAft>
                <a:spcPts val="0"/>
              </a:spcAft>
              <a:buClr>
                <a:schemeClr val="dk1"/>
              </a:buClr>
              <a:buSzPts val="2600"/>
              <a:buFont typeface="Calibri"/>
              <a:buAutoNum type="arabicPeriod"/>
            </a:pPr>
            <a:r>
              <a:rPr lang="en-US" sz="2600">
                <a:solidFill>
                  <a:schemeClr val="dk1"/>
                </a:solidFill>
                <a:latin typeface="Arial"/>
                <a:ea typeface="Arial"/>
                <a:cs typeface="Arial"/>
                <a:sym typeface="Arial"/>
              </a:rPr>
              <a:t>Informal transport (pedicabs -bicitaxis-) is used mainly as a feeder to the formal public transport system (last-mile trips)</a:t>
            </a:r>
            <a:endParaRPr sz="2600">
              <a:solidFill>
                <a:schemeClr val="dk1"/>
              </a:solidFill>
              <a:latin typeface="Arial"/>
              <a:ea typeface="Arial"/>
              <a:cs typeface="Arial"/>
              <a:sym typeface="Arial"/>
            </a:endParaRPr>
          </a:p>
        </p:txBody>
      </p:sp>
      <p:sp>
        <p:nvSpPr>
          <p:cNvPr id="469" name="Google Shape;469;p25"/>
          <p:cNvSpPr txBox="1"/>
          <p:nvPr/>
        </p:nvSpPr>
        <p:spPr>
          <a:xfrm>
            <a:off x="223727" y="3296938"/>
            <a:ext cx="11744400" cy="34377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600">
                <a:solidFill>
                  <a:schemeClr val="dk1"/>
                </a:solidFill>
                <a:latin typeface="Arial"/>
                <a:ea typeface="Arial"/>
                <a:cs typeface="Arial"/>
                <a:sym typeface="Arial"/>
              </a:rPr>
              <a:t>Aimed at identifying the general dynamics of the popular transport phenomenon in Bogotá, our living lab </a:t>
            </a:r>
            <a:r>
              <a:rPr lang="en-US" sz="2800">
                <a:solidFill>
                  <a:schemeClr val="dk1"/>
                </a:solidFill>
                <a:latin typeface="Calibri"/>
                <a:ea typeface="Calibri"/>
                <a:cs typeface="Calibri"/>
                <a:sym typeface="Calibri"/>
              </a:rPr>
              <a:t>framework </a:t>
            </a:r>
            <a:r>
              <a:rPr lang="en-US" sz="2600">
                <a:solidFill>
                  <a:schemeClr val="dk1"/>
                </a:solidFill>
                <a:latin typeface="Arial"/>
                <a:ea typeface="Arial"/>
                <a:cs typeface="Arial"/>
                <a:sym typeface="Arial"/>
              </a:rPr>
              <a:t>will include:</a:t>
            </a:r>
            <a:endParaRPr/>
          </a:p>
          <a:p>
            <a:pPr marL="457200" marR="0" lvl="0" indent="-457200" algn="l" rtl="0">
              <a:spcBef>
                <a:spcPts val="800"/>
              </a:spcBef>
              <a:spcAft>
                <a:spcPts val="0"/>
              </a:spcAft>
              <a:buClr>
                <a:schemeClr val="dk1"/>
              </a:buClr>
              <a:buSzPts val="2600"/>
              <a:buFont typeface="Arial"/>
              <a:buChar char="•"/>
            </a:pPr>
            <a:r>
              <a:rPr lang="en-US" sz="2600">
                <a:solidFill>
                  <a:schemeClr val="dk1"/>
                </a:solidFill>
                <a:latin typeface="Arial"/>
                <a:ea typeface="Arial"/>
                <a:cs typeface="Arial"/>
                <a:sym typeface="Arial"/>
              </a:rPr>
              <a:t>Estimate travel demand needs</a:t>
            </a:r>
            <a:endParaRPr/>
          </a:p>
          <a:p>
            <a:pPr marL="457200" marR="0" lvl="0" indent="-457200" algn="l" rtl="0">
              <a:spcBef>
                <a:spcPts val="800"/>
              </a:spcBef>
              <a:spcAft>
                <a:spcPts val="0"/>
              </a:spcAft>
              <a:buClr>
                <a:schemeClr val="dk1"/>
              </a:buClr>
              <a:buSzPts val="2600"/>
              <a:buFont typeface="Arial"/>
              <a:buChar char="•"/>
            </a:pPr>
            <a:r>
              <a:rPr lang="en-US" sz="2600">
                <a:solidFill>
                  <a:schemeClr val="dk1"/>
                </a:solidFill>
                <a:latin typeface="Arial"/>
                <a:ea typeface="Arial"/>
                <a:cs typeface="Arial"/>
                <a:sym typeface="Arial"/>
              </a:rPr>
              <a:t>Know travel patterns</a:t>
            </a:r>
            <a:endParaRPr/>
          </a:p>
          <a:p>
            <a:pPr marL="457200" marR="0" lvl="0" indent="-457200" algn="l" rtl="0">
              <a:spcBef>
                <a:spcPts val="800"/>
              </a:spcBef>
              <a:spcAft>
                <a:spcPts val="0"/>
              </a:spcAft>
              <a:buClr>
                <a:schemeClr val="dk1"/>
              </a:buClr>
              <a:buSzPts val="2600"/>
              <a:buFont typeface="Arial"/>
              <a:buChar char="•"/>
            </a:pPr>
            <a:r>
              <a:rPr lang="en-US" sz="2600">
                <a:solidFill>
                  <a:schemeClr val="dk1"/>
                </a:solidFill>
                <a:latin typeface="Arial"/>
                <a:ea typeface="Arial"/>
                <a:cs typeface="Arial"/>
                <a:sym typeface="Arial"/>
              </a:rPr>
              <a:t>Trip characterization (user type, schedules, origin, destination, stops)</a:t>
            </a:r>
            <a:endParaRPr/>
          </a:p>
          <a:p>
            <a:pPr marL="457200" marR="0" lvl="0" indent="-457200" algn="l" rtl="0">
              <a:spcBef>
                <a:spcPts val="800"/>
              </a:spcBef>
              <a:spcAft>
                <a:spcPts val="0"/>
              </a:spcAft>
              <a:buClr>
                <a:schemeClr val="dk1"/>
              </a:buClr>
              <a:buSzPts val="2600"/>
              <a:buFont typeface="Arial"/>
              <a:buChar char="•"/>
            </a:pPr>
            <a:r>
              <a:rPr lang="en-US" sz="2600">
                <a:solidFill>
                  <a:schemeClr val="dk1"/>
                </a:solidFill>
                <a:latin typeface="Arial"/>
                <a:ea typeface="Arial"/>
                <a:cs typeface="Arial"/>
                <a:sym typeface="Arial"/>
              </a:rPr>
              <a:t>Digitalization of informal trips (channels such as SMS, WhatsApp)</a:t>
            </a:r>
            <a:endParaRPr/>
          </a:p>
          <a:p>
            <a:pPr marL="457200" marR="0" lvl="0" indent="-457200" algn="l" rtl="0">
              <a:spcBef>
                <a:spcPts val="800"/>
              </a:spcBef>
              <a:spcAft>
                <a:spcPts val="0"/>
              </a:spcAft>
              <a:buClr>
                <a:schemeClr val="dk1"/>
              </a:buClr>
              <a:buSzPts val="2600"/>
              <a:buFont typeface="Arial"/>
              <a:buChar char="•"/>
            </a:pPr>
            <a:r>
              <a:rPr lang="en-US" sz="2600">
                <a:solidFill>
                  <a:schemeClr val="dk1"/>
                </a:solidFill>
                <a:latin typeface="Arial"/>
                <a:ea typeface="Arial"/>
                <a:cs typeface="Arial"/>
                <a:sym typeface="Arial"/>
              </a:rPr>
              <a:t>Technology and co-creation as solutions to mobility</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26"/>
          <p:cNvSpPr txBox="1"/>
          <p:nvPr/>
        </p:nvSpPr>
        <p:spPr>
          <a:xfrm>
            <a:off x="3119925" y="85400"/>
            <a:ext cx="8982000" cy="5715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3200"/>
              <a:buFont typeface="Arial Black"/>
              <a:buNone/>
            </a:pPr>
            <a:r>
              <a:rPr lang="en-US" sz="3200">
                <a:solidFill>
                  <a:schemeClr val="dk1"/>
                </a:solidFill>
                <a:latin typeface="Arial Black"/>
                <a:ea typeface="Arial Black"/>
                <a:cs typeface="Arial Black"/>
                <a:sym typeface="Arial Black"/>
              </a:rPr>
              <a:t>Why is this important?</a:t>
            </a:r>
            <a:endParaRPr/>
          </a:p>
        </p:txBody>
      </p:sp>
      <p:sp>
        <p:nvSpPr>
          <p:cNvPr id="476" name="Google Shape;476;p26"/>
          <p:cNvSpPr txBox="1"/>
          <p:nvPr/>
        </p:nvSpPr>
        <p:spPr>
          <a:xfrm>
            <a:off x="216817" y="1171382"/>
            <a:ext cx="11884988" cy="53553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In Bogotá, as in many Latin American cities, there are larger inequalities in public transport coverage, accessibility and transport affordability.</a:t>
            </a:r>
            <a:endParaRPr/>
          </a:p>
          <a:p>
            <a:pPr marL="0" marR="0" lvl="0" indent="0" algn="l" rtl="0">
              <a:spcBef>
                <a:spcPts val="1800"/>
              </a:spcBef>
              <a:spcAft>
                <a:spcPts val="0"/>
              </a:spcAft>
              <a:buNone/>
            </a:pPr>
            <a:r>
              <a:rPr lang="en-US" sz="2800">
                <a:solidFill>
                  <a:schemeClr val="dk1"/>
                </a:solidFill>
                <a:latin typeface="Arial"/>
                <a:ea typeface="Arial"/>
                <a:cs typeface="Arial"/>
                <a:sym typeface="Arial"/>
              </a:rPr>
              <a:t>Informal transport exists to alleviate some of the needs not covered by the formal system.</a:t>
            </a:r>
            <a:endParaRPr/>
          </a:p>
          <a:p>
            <a:pPr marL="0" marR="0" lvl="0" indent="0" algn="l" rtl="0">
              <a:spcBef>
                <a:spcPts val="1800"/>
              </a:spcBef>
              <a:spcAft>
                <a:spcPts val="0"/>
              </a:spcAft>
              <a:buNone/>
            </a:pPr>
            <a:endParaRPr sz="2800">
              <a:solidFill>
                <a:schemeClr val="dk1"/>
              </a:solidFill>
              <a:latin typeface="Arial"/>
              <a:ea typeface="Arial"/>
              <a:cs typeface="Arial"/>
              <a:sym typeface="Arial"/>
            </a:endParaRPr>
          </a:p>
          <a:p>
            <a:pPr marL="457200" marR="0" lvl="0" indent="-457200" algn="l" rtl="0">
              <a:spcBef>
                <a:spcPts val="1800"/>
              </a:spcBef>
              <a:spcAft>
                <a:spcPts val="0"/>
              </a:spcAft>
              <a:buClr>
                <a:schemeClr val="dk1"/>
              </a:buClr>
              <a:buSzPts val="2800"/>
              <a:buFont typeface="Arial"/>
              <a:buChar char="•"/>
            </a:pPr>
            <a:r>
              <a:rPr lang="en-US" sz="2800">
                <a:solidFill>
                  <a:schemeClr val="dk1"/>
                </a:solidFill>
                <a:latin typeface="Arial"/>
                <a:ea typeface="Arial"/>
                <a:cs typeface="Arial"/>
                <a:sym typeface="Arial"/>
              </a:rPr>
              <a:t>Why is informal transport still an attractive alternative for people?</a:t>
            </a:r>
            <a:endParaRPr/>
          </a:p>
          <a:p>
            <a:pPr marL="457200" marR="0" lvl="0" indent="-457200" algn="l" rtl="0">
              <a:spcBef>
                <a:spcPts val="1800"/>
              </a:spcBef>
              <a:spcAft>
                <a:spcPts val="0"/>
              </a:spcAft>
              <a:buClr>
                <a:schemeClr val="dk1"/>
              </a:buClr>
              <a:buSzPts val="2800"/>
              <a:buFont typeface="Arial"/>
              <a:buChar char="•"/>
            </a:pPr>
            <a:r>
              <a:rPr lang="en-US" sz="2800">
                <a:solidFill>
                  <a:schemeClr val="dk1"/>
                </a:solidFill>
                <a:latin typeface="Arial"/>
                <a:ea typeface="Arial"/>
                <a:cs typeface="Arial"/>
                <a:sym typeface="Arial"/>
              </a:rPr>
              <a:t>How does it work?</a:t>
            </a:r>
            <a:endParaRPr/>
          </a:p>
          <a:p>
            <a:pPr marL="457200" marR="0" lvl="0" indent="-457200" algn="l" rtl="0">
              <a:spcBef>
                <a:spcPts val="1800"/>
              </a:spcBef>
              <a:spcAft>
                <a:spcPts val="0"/>
              </a:spcAft>
              <a:buClr>
                <a:schemeClr val="dk1"/>
              </a:buClr>
              <a:buSzPts val="2800"/>
              <a:buFont typeface="Arial"/>
              <a:buChar char="•"/>
            </a:pPr>
            <a:r>
              <a:rPr lang="en-US" sz="2800">
                <a:solidFill>
                  <a:schemeClr val="dk1"/>
                </a:solidFill>
                <a:latin typeface="Arial"/>
                <a:ea typeface="Arial"/>
                <a:cs typeface="Arial"/>
                <a:sym typeface="Arial"/>
              </a:rPr>
              <a:t>Dynamic supply-demand feedback</a:t>
            </a:r>
            <a:endParaRPr sz="2800">
              <a:solidFill>
                <a:schemeClr val="dk1"/>
              </a:solidFill>
              <a:latin typeface="Arial"/>
              <a:ea typeface="Arial"/>
              <a:cs typeface="Arial"/>
              <a:sym typeface="Arial"/>
            </a:endParaRPr>
          </a:p>
          <a:p>
            <a:pPr marL="0" marR="0" lvl="0" indent="0" algn="l" rtl="0">
              <a:spcBef>
                <a:spcPts val="1800"/>
              </a:spcBef>
              <a:spcAft>
                <a:spcPts val="0"/>
              </a:spcAft>
              <a:buNone/>
            </a:pPr>
            <a:endParaRPr sz="2800">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pic>
        <p:nvPicPr>
          <p:cNvPr id="481" name="Google Shape;481;p27"/>
          <p:cNvPicPr preferRelativeResize="0"/>
          <p:nvPr/>
        </p:nvPicPr>
        <p:blipFill rotWithShape="1">
          <a:blip r:embed="rId3">
            <a:alphaModFix/>
          </a:blip>
          <a:srcRect/>
          <a:stretch/>
        </p:blipFill>
        <p:spPr>
          <a:xfrm>
            <a:off x="1588" y="0"/>
            <a:ext cx="12190412" cy="6858000"/>
          </a:xfrm>
          <a:prstGeom prst="rect">
            <a:avLst/>
          </a:prstGeom>
          <a:noFill/>
          <a:ln>
            <a:noFill/>
          </a:ln>
        </p:spPr>
      </p:pic>
      <p:sp>
        <p:nvSpPr>
          <p:cNvPr id="482" name="Google Shape;482;p27"/>
          <p:cNvSpPr txBox="1"/>
          <p:nvPr/>
        </p:nvSpPr>
        <p:spPr>
          <a:xfrm>
            <a:off x="0" y="0"/>
            <a:ext cx="1219041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70C0"/>
              </a:buClr>
              <a:buSzPts val="6000"/>
              <a:buFont typeface="Arial"/>
              <a:buNone/>
            </a:pPr>
            <a:r>
              <a:rPr lang="en-US" sz="6000" b="1">
                <a:solidFill>
                  <a:srgbClr val="0070C0"/>
                </a:solidFill>
                <a:latin typeface="Arial"/>
                <a:ea typeface="Arial"/>
                <a:cs typeface="Arial"/>
                <a:sym typeface="Arial"/>
              </a:rPr>
              <a:t>CAPE TOWN, SOUTH AFRICA</a:t>
            </a:r>
            <a:endParaRPr/>
          </a:p>
        </p:txBody>
      </p:sp>
      <p:sp>
        <p:nvSpPr>
          <p:cNvPr id="483" name="Google Shape;483;p27"/>
          <p:cNvSpPr txBox="1"/>
          <p:nvPr/>
        </p:nvSpPr>
        <p:spPr>
          <a:xfrm>
            <a:off x="9986213" y="6446293"/>
            <a:ext cx="2190959" cy="259523"/>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dk1"/>
              </a:buClr>
              <a:buSzPts val="1000"/>
              <a:buFont typeface="Calibri"/>
              <a:buNone/>
            </a:pPr>
            <a:r>
              <a:rPr lang="en-US" sz="1000">
                <a:solidFill>
                  <a:schemeClr val="dk1"/>
                </a:solidFill>
                <a:latin typeface="Calibri"/>
                <a:ea typeface="Calibri"/>
                <a:cs typeface="Calibri"/>
                <a:sym typeface="Calibri"/>
              </a:rPr>
              <a:t>Manenberg</a:t>
            </a:r>
            <a:endParaRPr sz="10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Google Shape;488;p28" descr="A group of men posing for a picture&#10;&#10;Description automatically generated"/>
          <p:cNvPicPr preferRelativeResize="0"/>
          <p:nvPr/>
        </p:nvPicPr>
        <p:blipFill rotWithShape="1">
          <a:blip r:embed="rId3">
            <a:alphaModFix/>
          </a:blip>
          <a:srcRect l="12500" r="12500"/>
          <a:stretch/>
        </p:blipFill>
        <p:spPr>
          <a:xfrm rot="10800000">
            <a:off x="8836767" y="1480619"/>
            <a:ext cx="2520000" cy="1513335"/>
          </a:xfrm>
          <a:prstGeom prst="roundRect">
            <a:avLst>
              <a:gd name="adj" fmla="val 16667"/>
            </a:avLst>
          </a:prstGeom>
          <a:noFill/>
          <a:ln w="9525" cap="flat" cmpd="sng">
            <a:solidFill>
              <a:schemeClr val="dk1"/>
            </a:solidFill>
            <a:prstDash val="solid"/>
            <a:round/>
            <a:headEnd type="none" w="sm" len="sm"/>
            <a:tailEnd type="none" w="sm" len="sm"/>
          </a:ln>
        </p:spPr>
      </p:pic>
      <p:sp>
        <p:nvSpPr>
          <p:cNvPr id="489" name="Google Shape;489;p28"/>
          <p:cNvSpPr/>
          <p:nvPr/>
        </p:nvSpPr>
        <p:spPr>
          <a:xfrm>
            <a:off x="864672" y="1320330"/>
            <a:ext cx="3429535" cy="5334786"/>
          </a:xfrm>
          <a:prstGeom prst="roundRect">
            <a:avLst>
              <a:gd name="adj" fmla="val 16667"/>
            </a:avLst>
          </a:prstGeom>
          <a:solidFill>
            <a:srgbClr val="FFF2CC"/>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0" name="Google Shape;490;p28"/>
          <p:cNvSpPr txBox="1"/>
          <p:nvPr/>
        </p:nvSpPr>
        <p:spPr>
          <a:xfrm>
            <a:off x="987982" y="3005478"/>
            <a:ext cx="24819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rPr>
              <a:t>Roger BEHRENS</a:t>
            </a:r>
            <a:endParaRPr sz="1400">
              <a:solidFill>
                <a:schemeClr val="dk1"/>
              </a:solidFill>
            </a:endParaRPr>
          </a:p>
        </p:txBody>
      </p:sp>
      <p:sp>
        <p:nvSpPr>
          <p:cNvPr id="491" name="Google Shape;491;p28"/>
          <p:cNvSpPr txBox="1"/>
          <p:nvPr/>
        </p:nvSpPr>
        <p:spPr>
          <a:xfrm>
            <a:off x="1092682" y="4388383"/>
            <a:ext cx="248194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rPr>
              <a:t>Obiora NNENE</a:t>
            </a:r>
            <a:endParaRPr sz="1400">
              <a:solidFill>
                <a:schemeClr val="dk1"/>
              </a:solidFill>
            </a:endParaRPr>
          </a:p>
        </p:txBody>
      </p:sp>
      <p:sp>
        <p:nvSpPr>
          <p:cNvPr id="492" name="Google Shape;492;p28"/>
          <p:cNvSpPr txBox="1"/>
          <p:nvPr/>
        </p:nvSpPr>
        <p:spPr>
          <a:xfrm>
            <a:off x="988007" y="5760950"/>
            <a:ext cx="24819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rPr>
              <a:t>Mark ZUIDGEEST</a:t>
            </a:r>
            <a:endParaRPr sz="1400">
              <a:solidFill>
                <a:schemeClr val="dk1"/>
              </a:solidFill>
            </a:endParaRPr>
          </a:p>
        </p:txBody>
      </p:sp>
      <p:sp>
        <p:nvSpPr>
          <p:cNvPr id="493" name="Google Shape;493;p28"/>
          <p:cNvSpPr txBox="1"/>
          <p:nvPr/>
        </p:nvSpPr>
        <p:spPr>
          <a:xfrm>
            <a:off x="5002345" y="3199946"/>
            <a:ext cx="24819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rPr>
              <a:t>Haniefa GAIBE</a:t>
            </a:r>
            <a:endParaRPr sz="1400">
              <a:solidFill>
                <a:schemeClr val="dk1"/>
              </a:solidFill>
            </a:endParaRPr>
          </a:p>
        </p:txBody>
      </p:sp>
      <p:sp>
        <p:nvSpPr>
          <p:cNvPr id="494" name="Google Shape;494;p28"/>
          <p:cNvSpPr txBox="1"/>
          <p:nvPr/>
        </p:nvSpPr>
        <p:spPr>
          <a:xfrm>
            <a:off x="5119270" y="4574395"/>
            <a:ext cx="248194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rPr>
              <a:t>An OTHER</a:t>
            </a:r>
            <a:endParaRPr sz="1400">
              <a:solidFill>
                <a:schemeClr val="dk1"/>
              </a:solidFill>
            </a:endParaRPr>
          </a:p>
        </p:txBody>
      </p:sp>
      <p:pic>
        <p:nvPicPr>
          <p:cNvPr id="495" name="Google Shape;495;p28" descr="City of Cape Town Logo"/>
          <p:cNvPicPr preferRelativeResize="0"/>
          <p:nvPr/>
        </p:nvPicPr>
        <p:blipFill rotWithShape="1">
          <a:blip r:embed="rId4">
            <a:alphaModFix/>
          </a:blip>
          <a:srcRect/>
          <a:stretch/>
        </p:blipFill>
        <p:spPr>
          <a:xfrm>
            <a:off x="9016767" y="4384633"/>
            <a:ext cx="2160000" cy="687300"/>
          </a:xfrm>
          <a:prstGeom prst="rect">
            <a:avLst/>
          </a:prstGeom>
          <a:noFill/>
          <a:ln>
            <a:noFill/>
          </a:ln>
        </p:spPr>
      </p:pic>
      <p:pic>
        <p:nvPicPr>
          <p:cNvPr id="496" name="Google Shape;496;p28"/>
          <p:cNvPicPr preferRelativeResize="0"/>
          <p:nvPr/>
        </p:nvPicPr>
        <p:blipFill rotWithShape="1">
          <a:blip r:embed="rId5">
            <a:alphaModFix/>
          </a:blip>
          <a:srcRect/>
          <a:stretch/>
        </p:blipFill>
        <p:spPr>
          <a:xfrm>
            <a:off x="9016767" y="3037022"/>
            <a:ext cx="2160000" cy="633600"/>
          </a:xfrm>
          <a:prstGeom prst="rect">
            <a:avLst/>
          </a:prstGeom>
          <a:noFill/>
          <a:ln>
            <a:noFill/>
          </a:ln>
        </p:spPr>
      </p:pic>
      <p:pic>
        <p:nvPicPr>
          <p:cNvPr id="497" name="Google Shape;497;p28" descr="1,705,100+ People Icons Illustrations, Royalty-Free Vector Graphics &amp; Clip  Art - iStock | People icons vector, Business people icons, Group of people  icons"/>
          <p:cNvPicPr preferRelativeResize="0"/>
          <p:nvPr/>
        </p:nvPicPr>
        <p:blipFill rotWithShape="1">
          <a:blip r:embed="rId6">
            <a:alphaModFix/>
          </a:blip>
          <a:srcRect l="14253" t="14121" r="14358" b="14171"/>
          <a:stretch/>
        </p:blipFill>
        <p:spPr>
          <a:xfrm>
            <a:off x="6331095" y="4062283"/>
            <a:ext cx="1332000" cy="1332000"/>
          </a:xfrm>
          <a:prstGeom prst="rect">
            <a:avLst/>
          </a:prstGeom>
          <a:noFill/>
          <a:ln>
            <a:noFill/>
          </a:ln>
        </p:spPr>
      </p:pic>
      <p:pic>
        <p:nvPicPr>
          <p:cNvPr id="498" name="Google Shape;498;p28" descr="Centre for Transport Studies"/>
          <p:cNvPicPr preferRelativeResize="0"/>
          <p:nvPr/>
        </p:nvPicPr>
        <p:blipFill rotWithShape="1">
          <a:blip r:embed="rId7">
            <a:alphaModFix/>
          </a:blip>
          <a:srcRect/>
          <a:stretch/>
        </p:blipFill>
        <p:spPr>
          <a:xfrm>
            <a:off x="1299590" y="2030438"/>
            <a:ext cx="1406966" cy="512884"/>
          </a:xfrm>
          <a:prstGeom prst="rect">
            <a:avLst/>
          </a:prstGeom>
          <a:noFill/>
          <a:ln>
            <a:noFill/>
          </a:ln>
        </p:spPr>
      </p:pic>
      <p:pic>
        <p:nvPicPr>
          <p:cNvPr id="499" name="Google Shape;499;p28" descr="A black background with blue text&#10;&#10;Description automatically generated"/>
          <p:cNvPicPr preferRelativeResize="0"/>
          <p:nvPr/>
        </p:nvPicPr>
        <p:blipFill rotWithShape="1">
          <a:blip r:embed="rId8">
            <a:alphaModFix/>
          </a:blip>
          <a:srcRect/>
          <a:stretch/>
        </p:blipFill>
        <p:spPr>
          <a:xfrm>
            <a:off x="1299590" y="1549452"/>
            <a:ext cx="2559699" cy="380920"/>
          </a:xfrm>
          <a:prstGeom prst="rect">
            <a:avLst/>
          </a:prstGeom>
          <a:noFill/>
          <a:ln>
            <a:noFill/>
          </a:ln>
        </p:spPr>
      </p:pic>
      <p:pic>
        <p:nvPicPr>
          <p:cNvPr id="500" name="Google Shape;500;p28"/>
          <p:cNvPicPr preferRelativeResize="0"/>
          <p:nvPr/>
        </p:nvPicPr>
        <p:blipFill rotWithShape="1">
          <a:blip r:embed="rId9">
            <a:alphaModFix/>
          </a:blip>
          <a:srcRect/>
          <a:stretch/>
        </p:blipFill>
        <p:spPr>
          <a:xfrm>
            <a:off x="2609187" y="2503703"/>
            <a:ext cx="1332000" cy="1332000"/>
          </a:xfrm>
          <a:prstGeom prst="ellipse">
            <a:avLst/>
          </a:prstGeom>
          <a:noFill/>
          <a:ln w="9525" cap="flat" cmpd="sng">
            <a:solidFill>
              <a:schemeClr val="dk1"/>
            </a:solidFill>
            <a:prstDash val="solid"/>
            <a:round/>
            <a:headEnd type="none" w="sm" len="sm"/>
            <a:tailEnd type="none" w="sm" len="sm"/>
          </a:ln>
        </p:spPr>
      </p:pic>
      <p:pic>
        <p:nvPicPr>
          <p:cNvPr id="501" name="Google Shape;501;p28" descr="Obiora Nnene"/>
          <p:cNvPicPr preferRelativeResize="0"/>
          <p:nvPr/>
        </p:nvPicPr>
        <p:blipFill rotWithShape="1">
          <a:blip r:embed="rId10">
            <a:alphaModFix/>
          </a:blip>
          <a:srcRect/>
          <a:stretch/>
        </p:blipFill>
        <p:spPr>
          <a:xfrm>
            <a:off x="2609187" y="3876270"/>
            <a:ext cx="1332000" cy="1332000"/>
          </a:xfrm>
          <a:prstGeom prst="ellipse">
            <a:avLst/>
          </a:prstGeom>
          <a:noFill/>
          <a:ln w="9525" cap="flat" cmpd="sng">
            <a:solidFill>
              <a:schemeClr val="dk1"/>
            </a:solidFill>
            <a:prstDash val="solid"/>
            <a:round/>
            <a:headEnd type="none" w="sm" len="sm"/>
            <a:tailEnd type="none" w="sm" len="sm"/>
          </a:ln>
        </p:spPr>
      </p:pic>
      <p:pic>
        <p:nvPicPr>
          <p:cNvPr id="502" name="Google Shape;502;p28" descr="Mark Zuidgeest"/>
          <p:cNvPicPr preferRelativeResize="0"/>
          <p:nvPr/>
        </p:nvPicPr>
        <p:blipFill rotWithShape="1">
          <a:blip r:embed="rId11">
            <a:alphaModFix/>
          </a:blip>
          <a:srcRect/>
          <a:stretch/>
        </p:blipFill>
        <p:spPr>
          <a:xfrm>
            <a:off x="2609187" y="5248838"/>
            <a:ext cx="1332000" cy="1332000"/>
          </a:xfrm>
          <a:prstGeom prst="ellipse">
            <a:avLst/>
          </a:prstGeom>
          <a:noFill/>
          <a:ln w="9525" cap="flat" cmpd="sng">
            <a:solidFill>
              <a:schemeClr val="dk1"/>
            </a:solidFill>
            <a:prstDash val="solid"/>
            <a:round/>
            <a:headEnd type="none" w="sm" len="sm"/>
            <a:tailEnd type="none" w="sm" len="sm"/>
          </a:ln>
        </p:spPr>
      </p:pic>
      <p:pic>
        <p:nvPicPr>
          <p:cNvPr id="503" name="Google Shape;503;p28" descr="A person in a black and gold dress&#10;&#10;Description automatically generated"/>
          <p:cNvPicPr preferRelativeResize="0"/>
          <p:nvPr/>
        </p:nvPicPr>
        <p:blipFill rotWithShape="1">
          <a:blip r:embed="rId12">
            <a:alphaModFix/>
          </a:blip>
          <a:srcRect l="2697" b="40795"/>
          <a:stretch/>
        </p:blipFill>
        <p:spPr>
          <a:xfrm>
            <a:off x="6331095" y="2687822"/>
            <a:ext cx="1332000" cy="1332000"/>
          </a:xfrm>
          <a:prstGeom prst="ellipse">
            <a:avLst/>
          </a:prstGeom>
          <a:noFill/>
          <a:ln w="9525" cap="flat" cmpd="sng">
            <a:solidFill>
              <a:schemeClr val="dk1"/>
            </a:solidFill>
            <a:prstDash val="solid"/>
            <a:round/>
            <a:headEnd type="none" w="sm" len="sm"/>
            <a:tailEnd type="none" w="sm" len="sm"/>
          </a:ln>
        </p:spPr>
      </p:pic>
      <p:cxnSp>
        <p:nvCxnSpPr>
          <p:cNvPr id="504" name="Google Shape;504;p28"/>
          <p:cNvCxnSpPr>
            <a:stCxn id="489" idx="3"/>
            <a:endCxn id="493" idx="1"/>
          </p:cNvCxnSpPr>
          <p:nvPr/>
        </p:nvCxnSpPr>
        <p:spPr>
          <a:xfrm rot="10800000" flipH="1">
            <a:off x="4294207" y="3353823"/>
            <a:ext cx="708000" cy="633900"/>
          </a:xfrm>
          <a:prstGeom prst="straightConnector1">
            <a:avLst/>
          </a:prstGeom>
          <a:noFill/>
          <a:ln w="9525" cap="flat" cmpd="sng">
            <a:solidFill>
              <a:schemeClr val="dk1"/>
            </a:solidFill>
            <a:prstDash val="solid"/>
            <a:miter lim="800000"/>
            <a:headEnd type="none" w="sm" len="sm"/>
            <a:tailEnd type="stealth" w="med" len="med"/>
          </a:ln>
        </p:spPr>
      </p:cxnSp>
      <p:cxnSp>
        <p:nvCxnSpPr>
          <p:cNvPr id="505" name="Google Shape;505;p28"/>
          <p:cNvCxnSpPr>
            <a:stCxn id="489" idx="3"/>
            <a:endCxn id="494" idx="1"/>
          </p:cNvCxnSpPr>
          <p:nvPr/>
        </p:nvCxnSpPr>
        <p:spPr>
          <a:xfrm>
            <a:off x="4294207" y="3987723"/>
            <a:ext cx="825000" cy="740700"/>
          </a:xfrm>
          <a:prstGeom prst="straightConnector1">
            <a:avLst/>
          </a:prstGeom>
          <a:noFill/>
          <a:ln w="9525" cap="flat" cmpd="sng">
            <a:solidFill>
              <a:schemeClr val="dk1"/>
            </a:solidFill>
            <a:prstDash val="solid"/>
            <a:miter lim="800000"/>
            <a:headEnd type="none" w="sm" len="sm"/>
            <a:tailEnd type="stealth" w="med" len="med"/>
          </a:ln>
        </p:spPr>
      </p:cxnSp>
      <p:cxnSp>
        <p:nvCxnSpPr>
          <p:cNvPr id="506" name="Google Shape;506;p28"/>
          <p:cNvCxnSpPr>
            <a:stCxn id="503" idx="6"/>
            <a:endCxn id="496" idx="1"/>
          </p:cNvCxnSpPr>
          <p:nvPr/>
        </p:nvCxnSpPr>
        <p:spPr>
          <a:xfrm>
            <a:off x="7663095" y="3353822"/>
            <a:ext cx="1353600" cy="0"/>
          </a:xfrm>
          <a:prstGeom prst="straightConnector1">
            <a:avLst/>
          </a:prstGeom>
          <a:noFill/>
          <a:ln w="9525" cap="flat" cmpd="sng">
            <a:solidFill>
              <a:schemeClr val="dk1"/>
            </a:solidFill>
            <a:prstDash val="solid"/>
            <a:miter lim="800000"/>
            <a:headEnd type="stealth" w="med" len="med"/>
            <a:tailEnd type="none" w="sm" len="sm"/>
          </a:ln>
        </p:spPr>
      </p:cxnSp>
      <p:cxnSp>
        <p:nvCxnSpPr>
          <p:cNvPr id="507" name="Google Shape;507;p28"/>
          <p:cNvCxnSpPr>
            <a:stCxn id="497" idx="3"/>
            <a:endCxn id="495" idx="1"/>
          </p:cNvCxnSpPr>
          <p:nvPr/>
        </p:nvCxnSpPr>
        <p:spPr>
          <a:xfrm>
            <a:off x="7663095" y="4728283"/>
            <a:ext cx="1353600" cy="0"/>
          </a:xfrm>
          <a:prstGeom prst="straightConnector1">
            <a:avLst/>
          </a:prstGeom>
          <a:noFill/>
          <a:ln w="9525" cap="flat" cmpd="sng">
            <a:solidFill>
              <a:schemeClr val="dk1"/>
            </a:solidFill>
            <a:prstDash val="solid"/>
            <a:miter lim="800000"/>
            <a:headEnd type="stealth" w="med" len="med"/>
            <a:tailEnd type="none" w="sm" len="sm"/>
          </a:ln>
        </p:spPr>
      </p:cxnSp>
      <p:sp>
        <p:nvSpPr>
          <p:cNvPr id="508" name="Google Shape;508;p28"/>
          <p:cNvSpPr txBox="1"/>
          <p:nvPr/>
        </p:nvSpPr>
        <p:spPr>
          <a:xfrm>
            <a:off x="5119270" y="897136"/>
            <a:ext cx="27786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092D3"/>
                </a:solidFill>
              </a:rPr>
              <a:t>Embedded PhD researchers</a:t>
            </a:r>
            <a:endParaRPr sz="1600" b="1">
              <a:solidFill>
                <a:srgbClr val="0092D3"/>
              </a:solidFill>
            </a:endParaRPr>
          </a:p>
        </p:txBody>
      </p:sp>
      <p:sp>
        <p:nvSpPr>
          <p:cNvPr id="509" name="Google Shape;509;p28"/>
          <p:cNvSpPr txBox="1"/>
          <p:nvPr/>
        </p:nvSpPr>
        <p:spPr>
          <a:xfrm>
            <a:off x="9016767" y="897136"/>
            <a:ext cx="216000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092D3"/>
                </a:solidFill>
              </a:rPr>
              <a:t>Partners</a:t>
            </a:r>
            <a:endParaRPr sz="1600" b="1">
              <a:solidFill>
                <a:srgbClr val="0092D3"/>
              </a:solidFill>
            </a:endParaRPr>
          </a:p>
        </p:txBody>
      </p:sp>
      <p:sp>
        <p:nvSpPr>
          <p:cNvPr id="510" name="Google Shape;510;p28"/>
          <p:cNvSpPr txBox="1"/>
          <p:nvPr/>
        </p:nvSpPr>
        <p:spPr>
          <a:xfrm>
            <a:off x="838200" y="365125"/>
            <a:ext cx="10515600" cy="558153"/>
          </a:xfrm>
          <a:prstGeom prst="rect">
            <a:avLst/>
          </a:prstGeom>
          <a:noFill/>
          <a:ln>
            <a:noFill/>
          </a:ln>
        </p:spPr>
        <p:txBody>
          <a:bodyPr spcFirstLastPara="1" wrap="square" lIns="91425" tIns="45700" rIns="91425" bIns="45700" anchor="t" anchorCtr="0">
            <a:normAutofit fontScale="97500"/>
          </a:bodyPr>
          <a:lstStyle/>
          <a:p>
            <a:pPr marL="355600" marR="0" lvl="0" indent="-355600" algn="l" rtl="0">
              <a:lnSpc>
                <a:spcPct val="90000"/>
              </a:lnSpc>
              <a:spcBef>
                <a:spcPts val="0"/>
              </a:spcBef>
              <a:spcAft>
                <a:spcPts val="0"/>
              </a:spcAft>
              <a:buClr>
                <a:schemeClr val="dk1"/>
              </a:buClr>
              <a:buSzPct val="100000"/>
              <a:buAutoNum type="arabicPeriod"/>
            </a:pPr>
            <a:r>
              <a:rPr lang="en-US" sz="1800" b="1">
                <a:solidFill>
                  <a:schemeClr val="dk1"/>
                </a:solidFill>
              </a:rPr>
              <a:t>MEMBERS</a:t>
            </a:r>
            <a:endParaRPr/>
          </a:p>
        </p:txBody>
      </p:sp>
      <p:pic>
        <p:nvPicPr>
          <p:cNvPr id="511" name="Google Shape;511;p28" descr="A group of people standing in front of a house&#10;&#10;Description automatically generated"/>
          <p:cNvPicPr preferRelativeResize="0"/>
          <p:nvPr/>
        </p:nvPicPr>
        <p:blipFill rotWithShape="1">
          <a:blip r:embed="rId13">
            <a:alphaModFix/>
          </a:blip>
          <a:srcRect t="12431" b="7492"/>
          <a:stretch/>
        </p:blipFill>
        <p:spPr>
          <a:xfrm>
            <a:off x="8836767" y="5141674"/>
            <a:ext cx="2520000" cy="1513442"/>
          </a:xfrm>
          <a:prstGeom prst="roundRect">
            <a:avLst>
              <a:gd name="adj" fmla="val 16667"/>
            </a:avLst>
          </a:prstGeom>
          <a:noFill/>
          <a:ln w="9525" cap="flat" cmpd="sng">
            <a:solidFill>
              <a:schemeClr val="dk1"/>
            </a:solidFill>
            <a:prstDash val="solid"/>
            <a:round/>
            <a:headEnd type="none" w="sm" len="sm"/>
            <a:tailEnd type="none" w="sm" len="sm"/>
          </a:ln>
        </p:spPr>
      </p:pic>
      <p:sp>
        <p:nvSpPr>
          <p:cNvPr id="512" name="Google Shape;512;p28"/>
          <p:cNvSpPr txBox="1"/>
          <p:nvPr/>
        </p:nvSpPr>
        <p:spPr>
          <a:xfrm>
            <a:off x="864671" y="897136"/>
            <a:ext cx="3429535"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092D3"/>
                </a:solidFill>
              </a:rPr>
              <a:t>Academics</a:t>
            </a:r>
            <a:endParaRPr sz="1600" b="1">
              <a:solidFill>
                <a:srgbClr val="0092D3"/>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29"/>
          <p:cNvSpPr txBox="1">
            <a:spLocks noGrp="1"/>
          </p:cNvSpPr>
          <p:nvPr>
            <p:ph type="title"/>
          </p:nvPr>
        </p:nvSpPr>
        <p:spPr>
          <a:xfrm>
            <a:off x="838200" y="365125"/>
            <a:ext cx="10515600" cy="558153"/>
          </a:xfrm>
          <a:prstGeom prst="rect">
            <a:avLst/>
          </a:prstGeom>
          <a:noFill/>
          <a:ln>
            <a:noFill/>
          </a:ln>
        </p:spPr>
        <p:txBody>
          <a:bodyPr spcFirstLastPara="1" wrap="square" lIns="91425" tIns="45700" rIns="91425" bIns="45700" anchor="t" anchorCtr="0">
            <a:noAutofit/>
          </a:bodyPr>
          <a:lstStyle/>
          <a:p>
            <a:pPr marL="355600" lvl="0" indent="-355600" algn="l" rtl="0">
              <a:lnSpc>
                <a:spcPct val="90000"/>
              </a:lnSpc>
              <a:spcBef>
                <a:spcPts val="0"/>
              </a:spcBef>
              <a:spcAft>
                <a:spcPts val="0"/>
              </a:spcAft>
              <a:buClr>
                <a:schemeClr val="dk1"/>
              </a:buClr>
              <a:buSzPts val="1800"/>
              <a:buFont typeface="Arial"/>
              <a:buAutoNum type="arabicPeriod" startAt="2"/>
            </a:pPr>
            <a:r>
              <a:rPr lang="en-US" sz="1800" b="1">
                <a:latin typeface="Arial"/>
                <a:ea typeface="Arial"/>
                <a:cs typeface="Arial"/>
                <a:sym typeface="Arial"/>
              </a:rPr>
              <a:t>PROBLEMS</a:t>
            </a:r>
            <a:br>
              <a:rPr lang="en-US" sz="1800" b="1">
                <a:latin typeface="Arial"/>
                <a:ea typeface="Arial"/>
                <a:cs typeface="Arial"/>
                <a:sym typeface="Arial"/>
              </a:rPr>
            </a:br>
            <a:endParaRPr sz="1800" b="1">
              <a:latin typeface="Arial"/>
              <a:ea typeface="Arial"/>
              <a:cs typeface="Arial"/>
              <a:sym typeface="Arial"/>
            </a:endParaRPr>
          </a:p>
        </p:txBody>
      </p:sp>
      <p:sp>
        <p:nvSpPr>
          <p:cNvPr id="518" name="Google Shape;518;p29"/>
          <p:cNvSpPr txBox="1">
            <a:spLocks noGrp="1"/>
          </p:cNvSpPr>
          <p:nvPr>
            <p:ph type="body" idx="1"/>
          </p:nvPr>
        </p:nvSpPr>
        <p:spPr>
          <a:xfrm>
            <a:off x="838200" y="1367161"/>
            <a:ext cx="5962095" cy="4809802"/>
          </a:xfrm>
          <a:prstGeom prst="rect">
            <a:avLst/>
          </a:prstGeom>
          <a:noFill/>
          <a:ln>
            <a:noFill/>
          </a:ln>
        </p:spPr>
        <p:txBody>
          <a:bodyPr spcFirstLastPara="1" wrap="square" lIns="91425" tIns="45700" rIns="91425" bIns="45700" anchor="t" anchorCtr="0">
            <a:noAutofit/>
          </a:bodyPr>
          <a:lstStyle/>
          <a:p>
            <a:pPr marL="228600" lvl="0" indent="-228600" algn="l" rtl="0">
              <a:lnSpc>
                <a:spcPct val="110000"/>
              </a:lnSpc>
              <a:spcBef>
                <a:spcPts val="0"/>
              </a:spcBef>
              <a:spcAft>
                <a:spcPts val="0"/>
              </a:spcAft>
              <a:buClr>
                <a:schemeClr val="dk1"/>
              </a:buClr>
              <a:buSzPts val="1700"/>
              <a:buChar char="•"/>
            </a:pPr>
            <a:r>
              <a:rPr lang="en-US" sz="1700">
                <a:latin typeface="Arial"/>
                <a:ea typeface="Arial"/>
                <a:cs typeface="Arial"/>
                <a:sym typeface="Arial"/>
              </a:rPr>
              <a:t>fragmented public transport governance</a:t>
            </a:r>
            <a:endParaRPr>
              <a:latin typeface="Arial"/>
              <a:ea typeface="Arial"/>
              <a:cs typeface="Arial"/>
              <a:sym typeface="Arial"/>
            </a:endParaRPr>
          </a:p>
          <a:p>
            <a:pPr marL="228600" lvl="0" indent="-120650" algn="l" rtl="0">
              <a:lnSpc>
                <a:spcPct val="110000"/>
              </a:lnSpc>
              <a:spcBef>
                <a:spcPts val="1000"/>
              </a:spcBef>
              <a:spcAft>
                <a:spcPts val="0"/>
              </a:spcAft>
              <a:buClr>
                <a:schemeClr val="dk1"/>
              </a:buClr>
              <a:buSzPts val="1700"/>
              <a:buNone/>
            </a:pPr>
            <a:endParaRPr sz="1700">
              <a:latin typeface="Arial"/>
              <a:ea typeface="Arial"/>
              <a:cs typeface="Arial"/>
              <a:sym typeface="Arial"/>
            </a:endParaRPr>
          </a:p>
          <a:p>
            <a:pPr marL="228600" lvl="0" indent="-228600" algn="l" rtl="0">
              <a:lnSpc>
                <a:spcPct val="110000"/>
              </a:lnSpc>
              <a:spcBef>
                <a:spcPts val="1000"/>
              </a:spcBef>
              <a:spcAft>
                <a:spcPts val="0"/>
              </a:spcAft>
              <a:buClr>
                <a:schemeClr val="dk1"/>
              </a:buClr>
              <a:buSzPts val="1700"/>
              <a:buChar char="•"/>
            </a:pPr>
            <a:r>
              <a:rPr lang="en-US" sz="1700">
                <a:latin typeface="Arial"/>
                <a:ea typeface="Arial"/>
                <a:cs typeface="Arial"/>
                <a:sym typeface="Arial"/>
              </a:rPr>
              <a:t>fragmented multi-modal public transport service network</a:t>
            </a:r>
            <a:endParaRPr>
              <a:latin typeface="Arial"/>
              <a:ea typeface="Arial"/>
              <a:cs typeface="Arial"/>
              <a:sym typeface="Arial"/>
            </a:endParaRPr>
          </a:p>
          <a:p>
            <a:pPr marL="228600" lvl="0" indent="-120650" algn="l" rtl="0">
              <a:lnSpc>
                <a:spcPct val="110000"/>
              </a:lnSpc>
              <a:spcBef>
                <a:spcPts val="1000"/>
              </a:spcBef>
              <a:spcAft>
                <a:spcPts val="0"/>
              </a:spcAft>
              <a:buClr>
                <a:schemeClr val="dk1"/>
              </a:buClr>
              <a:buSzPts val="1700"/>
              <a:buNone/>
            </a:pPr>
            <a:endParaRPr sz="1700">
              <a:latin typeface="Arial"/>
              <a:ea typeface="Arial"/>
              <a:cs typeface="Arial"/>
              <a:sym typeface="Arial"/>
            </a:endParaRPr>
          </a:p>
          <a:p>
            <a:pPr marL="228600" lvl="0" indent="-228600" algn="l" rtl="0">
              <a:lnSpc>
                <a:spcPct val="110000"/>
              </a:lnSpc>
              <a:spcBef>
                <a:spcPts val="1000"/>
              </a:spcBef>
              <a:spcAft>
                <a:spcPts val="0"/>
              </a:spcAft>
              <a:buClr>
                <a:schemeClr val="dk1"/>
              </a:buClr>
              <a:buSzPts val="1700"/>
              <a:buChar char="•"/>
            </a:pPr>
            <a:r>
              <a:rPr lang="en-US" sz="1700">
                <a:latin typeface="Arial"/>
                <a:ea typeface="Arial"/>
                <a:cs typeface="Arial"/>
                <a:sym typeface="Arial"/>
              </a:rPr>
              <a:t>duplicative routes and inefficient operations</a:t>
            </a:r>
            <a:endParaRPr>
              <a:latin typeface="Arial"/>
              <a:ea typeface="Arial"/>
              <a:cs typeface="Arial"/>
              <a:sym typeface="Arial"/>
            </a:endParaRPr>
          </a:p>
          <a:p>
            <a:pPr marL="228600" lvl="0" indent="-120650" algn="l" rtl="0">
              <a:lnSpc>
                <a:spcPct val="110000"/>
              </a:lnSpc>
              <a:spcBef>
                <a:spcPts val="1000"/>
              </a:spcBef>
              <a:spcAft>
                <a:spcPts val="0"/>
              </a:spcAft>
              <a:buClr>
                <a:schemeClr val="dk1"/>
              </a:buClr>
              <a:buSzPts val="1700"/>
              <a:buNone/>
            </a:pPr>
            <a:endParaRPr sz="1700">
              <a:latin typeface="Arial"/>
              <a:ea typeface="Arial"/>
              <a:cs typeface="Arial"/>
              <a:sym typeface="Arial"/>
            </a:endParaRPr>
          </a:p>
          <a:p>
            <a:pPr marL="228600" lvl="0" indent="-228600" algn="l" rtl="0">
              <a:lnSpc>
                <a:spcPct val="110000"/>
              </a:lnSpc>
              <a:spcBef>
                <a:spcPts val="1000"/>
              </a:spcBef>
              <a:spcAft>
                <a:spcPts val="0"/>
              </a:spcAft>
              <a:buClr>
                <a:schemeClr val="dk1"/>
              </a:buClr>
              <a:buSzPts val="1700"/>
              <a:buChar char="•"/>
            </a:pPr>
            <a:r>
              <a:rPr lang="en-US" sz="1700">
                <a:latin typeface="Arial"/>
                <a:ea typeface="Arial"/>
                <a:cs typeface="Arial"/>
                <a:sym typeface="Arial"/>
              </a:rPr>
              <a:t>poor quality-of-service for passengers </a:t>
            </a:r>
            <a:endParaRPr>
              <a:latin typeface="Arial"/>
              <a:ea typeface="Arial"/>
              <a:cs typeface="Arial"/>
              <a:sym typeface="Arial"/>
            </a:endParaRPr>
          </a:p>
          <a:p>
            <a:pPr marL="228600" lvl="0" indent="-120650" algn="l" rtl="0">
              <a:lnSpc>
                <a:spcPct val="110000"/>
              </a:lnSpc>
              <a:spcBef>
                <a:spcPts val="1000"/>
              </a:spcBef>
              <a:spcAft>
                <a:spcPts val="0"/>
              </a:spcAft>
              <a:buClr>
                <a:schemeClr val="dk1"/>
              </a:buClr>
              <a:buSzPts val="1700"/>
              <a:buNone/>
            </a:pPr>
            <a:endParaRPr sz="1700">
              <a:latin typeface="Arial"/>
              <a:ea typeface="Arial"/>
              <a:cs typeface="Arial"/>
              <a:sym typeface="Arial"/>
            </a:endParaRPr>
          </a:p>
          <a:p>
            <a:pPr marL="228600" lvl="0" indent="-228600" algn="l" rtl="0">
              <a:lnSpc>
                <a:spcPct val="110000"/>
              </a:lnSpc>
              <a:spcBef>
                <a:spcPts val="1000"/>
              </a:spcBef>
              <a:spcAft>
                <a:spcPts val="0"/>
              </a:spcAft>
              <a:buClr>
                <a:schemeClr val="dk1"/>
              </a:buClr>
              <a:buSzPts val="1700"/>
              <a:buChar char="•"/>
            </a:pPr>
            <a:r>
              <a:rPr lang="en-US" sz="1700">
                <a:latin typeface="Arial"/>
                <a:ea typeface="Arial"/>
                <a:cs typeface="Arial"/>
                <a:sym typeface="Arial"/>
              </a:rPr>
              <a:t>stalled (or abandoned) quality-of-service improvement initiatives</a:t>
            </a:r>
            <a:endParaRPr>
              <a:latin typeface="Arial"/>
              <a:ea typeface="Arial"/>
              <a:cs typeface="Arial"/>
              <a:sym typeface="Arial"/>
            </a:endParaRPr>
          </a:p>
          <a:p>
            <a:pPr marL="228600" lvl="0" indent="-120650" algn="l" rtl="0">
              <a:lnSpc>
                <a:spcPct val="110000"/>
              </a:lnSpc>
              <a:spcBef>
                <a:spcPts val="1000"/>
              </a:spcBef>
              <a:spcAft>
                <a:spcPts val="0"/>
              </a:spcAft>
              <a:buClr>
                <a:schemeClr val="dk1"/>
              </a:buClr>
              <a:buSzPts val="1700"/>
              <a:buNone/>
            </a:pPr>
            <a:endParaRPr sz="1700">
              <a:latin typeface="Arial"/>
              <a:ea typeface="Arial"/>
              <a:cs typeface="Arial"/>
              <a:sym typeface="Arial"/>
            </a:endParaRPr>
          </a:p>
          <a:p>
            <a:pPr marL="228600" lvl="0" indent="-228600" algn="l" rtl="0">
              <a:lnSpc>
                <a:spcPct val="110000"/>
              </a:lnSpc>
              <a:spcBef>
                <a:spcPts val="1000"/>
              </a:spcBef>
              <a:spcAft>
                <a:spcPts val="0"/>
              </a:spcAft>
              <a:buClr>
                <a:schemeClr val="dk1"/>
              </a:buClr>
              <a:buSzPts val="1700"/>
              <a:buChar char="•"/>
            </a:pPr>
            <a:r>
              <a:rPr lang="en-US" sz="1700">
                <a:latin typeface="Arial"/>
                <a:ea typeface="Arial"/>
                <a:cs typeface="Arial"/>
                <a:sym typeface="Arial"/>
              </a:rPr>
              <a:t>legacy ‘minibus-taxi’ quantity licensing regime, unable to manage market entry or rationalise fleets and route networks</a:t>
            </a:r>
            <a:endParaRPr>
              <a:latin typeface="Arial"/>
              <a:ea typeface="Arial"/>
              <a:cs typeface="Arial"/>
              <a:sym typeface="Arial"/>
            </a:endParaRPr>
          </a:p>
          <a:p>
            <a:pPr marL="228600" lvl="0" indent="-120650" algn="l" rtl="0">
              <a:lnSpc>
                <a:spcPct val="110000"/>
              </a:lnSpc>
              <a:spcBef>
                <a:spcPts val="1000"/>
              </a:spcBef>
              <a:spcAft>
                <a:spcPts val="0"/>
              </a:spcAft>
              <a:buClr>
                <a:schemeClr val="dk1"/>
              </a:buClr>
              <a:buSzPts val="1700"/>
              <a:buNone/>
            </a:pPr>
            <a:endParaRPr sz="1700">
              <a:latin typeface="Arial"/>
              <a:ea typeface="Arial"/>
              <a:cs typeface="Arial"/>
              <a:sym typeface="Arial"/>
            </a:endParaRPr>
          </a:p>
          <a:p>
            <a:pPr marL="228600" lvl="0" indent="-120650" algn="l" rtl="0">
              <a:lnSpc>
                <a:spcPct val="110000"/>
              </a:lnSpc>
              <a:spcBef>
                <a:spcPts val="1000"/>
              </a:spcBef>
              <a:spcAft>
                <a:spcPts val="0"/>
              </a:spcAft>
              <a:buClr>
                <a:schemeClr val="dk1"/>
              </a:buClr>
              <a:buSzPts val="1700"/>
              <a:buNone/>
            </a:pPr>
            <a:endParaRPr sz="1700">
              <a:latin typeface="Arial"/>
              <a:ea typeface="Arial"/>
              <a:cs typeface="Arial"/>
              <a:sym typeface="Arial"/>
            </a:endParaRPr>
          </a:p>
        </p:txBody>
      </p:sp>
      <p:pic>
        <p:nvPicPr>
          <p:cNvPr id="519" name="Google Shape;519;p29" descr="A white van on a street&#10;&#10;Description automatically generated"/>
          <p:cNvPicPr preferRelativeResize="0"/>
          <p:nvPr/>
        </p:nvPicPr>
        <p:blipFill rotWithShape="1">
          <a:blip r:embed="rId3">
            <a:alphaModFix/>
          </a:blip>
          <a:srcRect t="32069" b="8716"/>
          <a:stretch/>
        </p:blipFill>
        <p:spPr>
          <a:xfrm>
            <a:off x="7369522" y="4811536"/>
            <a:ext cx="3984276" cy="1522848"/>
          </a:xfrm>
          <a:prstGeom prst="roundRect">
            <a:avLst>
              <a:gd name="adj" fmla="val 16667"/>
            </a:avLst>
          </a:prstGeom>
          <a:noFill/>
          <a:ln w="9525" cap="flat" cmpd="sng">
            <a:solidFill>
              <a:schemeClr val="dk1"/>
            </a:solidFill>
            <a:prstDash val="solid"/>
            <a:round/>
            <a:headEnd type="none" w="sm" len="sm"/>
            <a:tailEnd type="none" w="sm" len="sm"/>
          </a:ln>
        </p:spPr>
      </p:pic>
      <p:pic>
        <p:nvPicPr>
          <p:cNvPr id="520" name="Google Shape;520;p29" descr="A group of white vans in a parking lot&#10;&#10;Description automatically generated"/>
          <p:cNvPicPr preferRelativeResize="0"/>
          <p:nvPr/>
        </p:nvPicPr>
        <p:blipFill rotWithShape="1">
          <a:blip r:embed="rId4">
            <a:alphaModFix/>
          </a:blip>
          <a:srcRect l="4069" t="21281" b="21279"/>
          <a:stretch/>
        </p:blipFill>
        <p:spPr>
          <a:xfrm>
            <a:off x="7369522" y="1216242"/>
            <a:ext cx="3984277" cy="1522848"/>
          </a:xfrm>
          <a:prstGeom prst="roundRect">
            <a:avLst>
              <a:gd name="adj" fmla="val 16667"/>
            </a:avLst>
          </a:prstGeom>
          <a:noFill/>
          <a:ln w="9525" cap="flat" cmpd="sng">
            <a:solidFill>
              <a:schemeClr val="dk1"/>
            </a:solidFill>
            <a:prstDash val="solid"/>
            <a:round/>
            <a:headEnd type="none" w="sm" len="sm"/>
            <a:tailEnd type="none" w="sm" len="sm"/>
          </a:ln>
        </p:spPr>
      </p:pic>
      <p:pic>
        <p:nvPicPr>
          <p:cNvPr id="521" name="Google Shape;521;p29" descr="A group of people in a white van&#10;&#10;Description automatically generated"/>
          <p:cNvPicPr preferRelativeResize="0"/>
          <p:nvPr/>
        </p:nvPicPr>
        <p:blipFill rotWithShape="1">
          <a:blip r:embed="rId5">
            <a:alphaModFix/>
          </a:blip>
          <a:srcRect t="9176" b="33382"/>
          <a:stretch/>
        </p:blipFill>
        <p:spPr>
          <a:xfrm>
            <a:off x="7369522" y="3013889"/>
            <a:ext cx="3984277" cy="1522848"/>
          </a:xfrm>
          <a:prstGeom prst="roundRect">
            <a:avLst>
              <a:gd name="adj" fmla="val 16667"/>
            </a:avLst>
          </a:prstGeom>
          <a:noFill/>
          <a:ln w="9525" cap="flat" cmpd="sng">
            <a:solidFill>
              <a:schemeClr val="dk1"/>
            </a:solidFill>
            <a:prstDash val="solid"/>
            <a:round/>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30"/>
          <p:cNvSpPr txBox="1">
            <a:spLocks noGrp="1"/>
          </p:cNvSpPr>
          <p:nvPr>
            <p:ph type="title"/>
          </p:nvPr>
        </p:nvSpPr>
        <p:spPr>
          <a:xfrm>
            <a:off x="838200" y="365125"/>
            <a:ext cx="10515600" cy="558153"/>
          </a:xfrm>
          <a:prstGeom prst="rect">
            <a:avLst/>
          </a:prstGeom>
          <a:noFill/>
          <a:ln>
            <a:noFill/>
          </a:ln>
        </p:spPr>
        <p:txBody>
          <a:bodyPr spcFirstLastPara="1" wrap="square" lIns="91425" tIns="45700" rIns="91425" bIns="45700" anchor="t" anchorCtr="0">
            <a:noAutofit/>
          </a:bodyPr>
          <a:lstStyle/>
          <a:p>
            <a:pPr marL="355600" lvl="0" indent="-355600" algn="l" rtl="0">
              <a:lnSpc>
                <a:spcPct val="90000"/>
              </a:lnSpc>
              <a:spcBef>
                <a:spcPts val="0"/>
              </a:spcBef>
              <a:spcAft>
                <a:spcPts val="0"/>
              </a:spcAft>
              <a:buClr>
                <a:schemeClr val="dk1"/>
              </a:buClr>
              <a:buSzPts val="1800"/>
              <a:buFont typeface="Arial"/>
              <a:buAutoNum type="arabicPeriod" startAt="3"/>
            </a:pPr>
            <a:r>
              <a:rPr lang="en-US" sz="1800" b="1">
                <a:latin typeface="Arial"/>
                <a:ea typeface="Arial"/>
                <a:cs typeface="Arial"/>
                <a:sym typeface="Arial"/>
              </a:rPr>
              <a:t>RESEARCH</a:t>
            </a:r>
            <a:endParaRPr>
              <a:latin typeface="Arial"/>
              <a:ea typeface="Arial"/>
              <a:cs typeface="Arial"/>
              <a:sym typeface="Arial"/>
            </a:endParaRPr>
          </a:p>
        </p:txBody>
      </p:sp>
      <p:sp>
        <p:nvSpPr>
          <p:cNvPr id="527" name="Google Shape;527;p30"/>
          <p:cNvSpPr txBox="1">
            <a:spLocks noGrp="1"/>
          </p:cNvSpPr>
          <p:nvPr>
            <p:ph type="body" idx="1"/>
          </p:nvPr>
        </p:nvSpPr>
        <p:spPr>
          <a:xfrm>
            <a:off x="838200" y="1222936"/>
            <a:ext cx="5633700" cy="4809900"/>
          </a:xfrm>
          <a:prstGeom prst="rect">
            <a:avLst/>
          </a:prstGeom>
          <a:noFill/>
          <a:ln>
            <a:noFill/>
          </a:ln>
        </p:spPr>
        <p:txBody>
          <a:bodyPr spcFirstLastPara="1" wrap="square" lIns="91425" tIns="45700" rIns="91425" bIns="45700" anchor="t" anchorCtr="0">
            <a:noAutofit/>
          </a:bodyPr>
          <a:lstStyle/>
          <a:p>
            <a:pPr marL="228600" lvl="0" indent="-222250" algn="l" rtl="0">
              <a:lnSpc>
                <a:spcPct val="100000"/>
              </a:lnSpc>
              <a:spcBef>
                <a:spcPts val="0"/>
              </a:spcBef>
              <a:spcAft>
                <a:spcPts val="0"/>
              </a:spcAft>
              <a:buClr>
                <a:schemeClr val="dk1"/>
              </a:buClr>
              <a:buSzPts val="1700"/>
              <a:buChar char="•"/>
            </a:pPr>
            <a:r>
              <a:rPr lang="en-US" sz="1700">
                <a:latin typeface="Arial"/>
                <a:ea typeface="Arial"/>
                <a:cs typeface="Arial"/>
                <a:sym typeface="Arial"/>
              </a:rPr>
              <a:t>embedded Loop App research:</a:t>
            </a:r>
            <a:endParaRPr sz="2700">
              <a:latin typeface="Arial"/>
              <a:ea typeface="Arial"/>
              <a:cs typeface="Arial"/>
              <a:sym typeface="Arial"/>
            </a:endParaRPr>
          </a:p>
          <a:p>
            <a:pPr marL="685800" lvl="1" indent="-222250" algn="l" rtl="0">
              <a:lnSpc>
                <a:spcPct val="100000"/>
              </a:lnSpc>
              <a:spcBef>
                <a:spcPts val="500"/>
              </a:spcBef>
              <a:spcAft>
                <a:spcPts val="0"/>
              </a:spcAft>
              <a:buClr>
                <a:schemeClr val="dk1"/>
              </a:buClr>
              <a:buSzPts val="1700"/>
              <a:buChar char="o"/>
            </a:pPr>
            <a:r>
              <a:rPr lang="en-US" sz="1700">
                <a:latin typeface="Arial"/>
                <a:ea typeface="Arial"/>
                <a:cs typeface="Arial"/>
                <a:sym typeface="Arial"/>
              </a:rPr>
              <a:t>purpose: exploring industry reform from an economic development, as opposed to a purely regulatory, perspective</a:t>
            </a:r>
            <a:endParaRPr sz="2300">
              <a:latin typeface="Arial"/>
              <a:ea typeface="Arial"/>
              <a:cs typeface="Arial"/>
              <a:sym typeface="Arial"/>
            </a:endParaRPr>
          </a:p>
          <a:p>
            <a:pPr marL="685800" lvl="1" indent="-222250" algn="l" rtl="0">
              <a:lnSpc>
                <a:spcPct val="100000"/>
              </a:lnSpc>
              <a:spcBef>
                <a:spcPts val="500"/>
              </a:spcBef>
              <a:spcAft>
                <a:spcPts val="0"/>
              </a:spcAft>
              <a:buClr>
                <a:schemeClr val="dk1"/>
              </a:buClr>
              <a:buSzPts val="1700"/>
              <a:buChar char="o"/>
            </a:pPr>
            <a:r>
              <a:rPr lang="en-US" sz="1700">
                <a:latin typeface="Arial"/>
                <a:ea typeface="Arial"/>
                <a:cs typeface="Arial"/>
                <a:sym typeface="Arial"/>
              </a:rPr>
              <a:t>method: ‘living lab’ ground-floor longitudinal monitoring of cashless fare collection and (charter) ride-sourcing technology disruptions for different stakeholders (i.e. association leaders, vehicle owners, drivers, gaatjies, and passengers)</a:t>
            </a:r>
            <a:endParaRPr sz="2300">
              <a:latin typeface="Arial"/>
              <a:ea typeface="Arial"/>
              <a:cs typeface="Arial"/>
              <a:sym typeface="Arial"/>
            </a:endParaRPr>
          </a:p>
          <a:p>
            <a:pPr marL="685800" lvl="1" indent="-114300" algn="l" rtl="0">
              <a:lnSpc>
                <a:spcPct val="100000"/>
              </a:lnSpc>
              <a:spcBef>
                <a:spcPts val="500"/>
              </a:spcBef>
              <a:spcAft>
                <a:spcPts val="0"/>
              </a:spcAft>
              <a:buClr>
                <a:schemeClr val="dk1"/>
              </a:buClr>
              <a:buSzPts val="1800"/>
              <a:buFont typeface="Courier New"/>
              <a:buNone/>
            </a:pPr>
            <a:endParaRPr sz="1700">
              <a:latin typeface="Arial"/>
              <a:ea typeface="Arial"/>
              <a:cs typeface="Arial"/>
              <a:sym typeface="Arial"/>
            </a:endParaRPr>
          </a:p>
          <a:p>
            <a:pPr marL="228600" lvl="0" indent="-222250" algn="l" rtl="0">
              <a:lnSpc>
                <a:spcPct val="100000"/>
              </a:lnSpc>
              <a:spcBef>
                <a:spcPts val="1000"/>
              </a:spcBef>
              <a:spcAft>
                <a:spcPts val="0"/>
              </a:spcAft>
              <a:buClr>
                <a:schemeClr val="dk1"/>
              </a:buClr>
              <a:buSzPts val="1700"/>
              <a:buChar char="•"/>
            </a:pPr>
            <a:r>
              <a:rPr lang="en-US" sz="1700">
                <a:latin typeface="Arial"/>
                <a:ea typeface="Arial"/>
                <a:cs typeface="Arial"/>
                <a:sym typeface="Arial"/>
              </a:rPr>
              <a:t>embedded City of Cape Town research:</a:t>
            </a:r>
            <a:endParaRPr sz="2700">
              <a:latin typeface="Arial"/>
              <a:ea typeface="Arial"/>
              <a:cs typeface="Arial"/>
              <a:sym typeface="Arial"/>
            </a:endParaRPr>
          </a:p>
          <a:p>
            <a:pPr marL="685800" lvl="1" indent="-222250" algn="l" rtl="0">
              <a:lnSpc>
                <a:spcPct val="100000"/>
              </a:lnSpc>
              <a:spcBef>
                <a:spcPts val="500"/>
              </a:spcBef>
              <a:spcAft>
                <a:spcPts val="0"/>
              </a:spcAft>
              <a:buClr>
                <a:schemeClr val="dk1"/>
              </a:buClr>
              <a:buSzPts val="1700"/>
              <a:buChar char="o"/>
            </a:pPr>
            <a:r>
              <a:rPr lang="en-US" sz="1700">
                <a:latin typeface="Arial"/>
                <a:ea typeface="Arial"/>
                <a:cs typeface="Arial"/>
                <a:sym typeface="Arial"/>
              </a:rPr>
              <a:t>purpose: exploring proactive operating licensing, linked to devolved operating licensing functions, and the renewal of 7-year operating licenses</a:t>
            </a:r>
            <a:endParaRPr sz="2300">
              <a:latin typeface="Arial"/>
              <a:ea typeface="Arial"/>
              <a:cs typeface="Arial"/>
              <a:sym typeface="Arial"/>
            </a:endParaRPr>
          </a:p>
          <a:p>
            <a:pPr marL="685800" lvl="1" indent="-222250" algn="l" rtl="0">
              <a:lnSpc>
                <a:spcPct val="100000"/>
              </a:lnSpc>
              <a:spcBef>
                <a:spcPts val="500"/>
              </a:spcBef>
              <a:spcAft>
                <a:spcPts val="0"/>
              </a:spcAft>
              <a:buClr>
                <a:schemeClr val="dk1"/>
              </a:buClr>
              <a:buSzPts val="1700"/>
              <a:buChar char="o"/>
            </a:pPr>
            <a:r>
              <a:rPr lang="en-US" sz="1700">
                <a:latin typeface="Arial"/>
                <a:ea typeface="Arial"/>
                <a:cs typeface="Arial"/>
                <a:sym typeface="Arial"/>
              </a:rPr>
              <a:t>method: operator/passenger-cost route and vehicle size optimisation, as an informant of proactive licensing</a:t>
            </a:r>
            <a:endParaRPr sz="2300">
              <a:latin typeface="Arial"/>
              <a:ea typeface="Arial"/>
              <a:cs typeface="Arial"/>
              <a:sym typeface="Arial"/>
            </a:endParaRPr>
          </a:p>
        </p:txBody>
      </p:sp>
      <p:pic>
        <p:nvPicPr>
          <p:cNvPr id="528" name="Google Shape;528;p30"/>
          <p:cNvPicPr preferRelativeResize="0"/>
          <p:nvPr/>
        </p:nvPicPr>
        <p:blipFill rotWithShape="1">
          <a:blip r:embed="rId3">
            <a:alphaModFix/>
          </a:blip>
          <a:srcRect l="1456" t="4928" r="51214" b="15069"/>
          <a:stretch/>
        </p:blipFill>
        <p:spPr>
          <a:xfrm>
            <a:off x="6835439" y="1722312"/>
            <a:ext cx="4518675" cy="2148171"/>
          </a:xfrm>
          <a:prstGeom prst="roundRect">
            <a:avLst>
              <a:gd name="adj" fmla="val 16667"/>
            </a:avLst>
          </a:prstGeom>
          <a:noFill/>
          <a:ln w="9525" cap="flat" cmpd="sng">
            <a:solidFill>
              <a:schemeClr val="dk1"/>
            </a:solidFill>
            <a:prstDash val="solid"/>
            <a:round/>
            <a:headEnd type="none" w="sm" len="sm"/>
            <a:tailEnd type="none" w="sm" len="sm"/>
          </a:ln>
        </p:spPr>
      </p:pic>
      <p:pic>
        <p:nvPicPr>
          <p:cNvPr id="529" name="Google Shape;529;p30" descr="Fig. 16"/>
          <p:cNvPicPr preferRelativeResize="0"/>
          <p:nvPr/>
        </p:nvPicPr>
        <p:blipFill rotWithShape="1">
          <a:blip r:embed="rId4">
            <a:alphaModFix/>
          </a:blip>
          <a:srcRect b="50000"/>
          <a:stretch/>
        </p:blipFill>
        <p:spPr>
          <a:xfrm>
            <a:off x="6835335" y="4749422"/>
            <a:ext cx="4518465" cy="176139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4"/>
        <p:cNvGrpSpPr/>
        <p:nvPr/>
      </p:nvGrpSpPr>
      <p:grpSpPr>
        <a:xfrm>
          <a:off x="0" y="0"/>
          <a:ext cx="0" cy="0"/>
          <a:chOff x="0" y="0"/>
          <a:chExt cx="0" cy="0"/>
        </a:xfrm>
      </p:grpSpPr>
      <p:sp>
        <p:nvSpPr>
          <p:cNvPr id="235" name="Google Shape;235;g2a5c52ff404_0_0"/>
          <p:cNvSpPr txBox="1">
            <a:spLocks noGrp="1"/>
          </p:cNvSpPr>
          <p:nvPr>
            <p:ph type="title"/>
          </p:nvPr>
        </p:nvSpPr>
        <p:spPr>
          <a:xfrm>
            <a:off x="0" y="0"/>
            <a:ext cx="12192000" cy="1277400"/>
          </a:xfrm>
          <a:prstGeom prst="rect">
            <a:avLst/>
          </a:prstGeom>
          <a:solidFill>
            <a:srgbClr val="CFE2F3"/>
          </a:solidFill>
        </p:spPr>
        <p:txBody>
          <a:bodyPr spcFirstLastPara="1" wrap="square" lIns="91425" tIns="45700" rIns="91425" bIns="45700" anchor="ctr" anchorCtr="0">
            <a:normAutofit/>
          </a:bodyPr>
          <a:lstStyle/>
          <a:p>
            <a:pPr marL="0" lvl="0" indent="0" algn="l" rtl="0">
              <a:spcBef>
                <a:spcPts val="0"/>
              </a:spcBef>
              <a:spcAft>
                <a:spcPts val="0"/>
              </a:spcAft>
              <a:buNone/>
            </a:pPr>
            <a:r>
              <a:rPr lang="en-US" sz="3700" b="1">
                <a:latin typeface="Arial"/>
                <a:ea typeface="Arial"/>
                <a:cs typeface="Arial"/>
                <a:sym typeface="Arial"/>
              </a:rPr>
              <a:t>Overview: Evidence-Based Transformation!</a:t>
            </a:r>
            <a:endParaRPr sz="3700" b="1">
              <a:latin typeface="Arial"/>
              <a:ea typeface="Arial"/>
              <a:cs typeface="Arial"/>
              <a:sym typeface="Arial"/>
            </a:endParaRPr>
          </a:p>
        </p:txBody>
      </p:sp>
      <p:sp>
        <p:nvSpPr>
          <p:cNvPr id="236" name="Google Shape;236;g2a5c52ff404_0_0"/>
          <p:cNvSpPr txBox="1">
            <a:spLocks noGrp="1"/>
          </p:cNvSpPr>
          <p:nvPr>
            <p:ph type="body" idx="1"/>
          </p:nvPr>
        </p:nvSpPr>
        <p:spPr>
          <a:xfrm>
            <a:off x="0" y="1277400"/>
            <a:ext cx="7744800" cy="5580600"/>
          </a:xfrm>
          <a:prstGeom prst="rect">
            <a:avLst/>
          </a:prstGeom>
          <a:solidFill>
            <a:srgbClr val="CFE2F3"/>
          </a:solidFill>
        </p:spPr>
        <p:txBody>
          <a:bodyPr spcFirstLastPara="1" wrap="square" lIns="91425" tIns="45700" rIns="91425" bIns="45700" anchor="t" anchorCtr="0">
            <a:normAutofit fontScale="25000" lnSpcReduction="20000"/>
          </a:bodyPr>
          <a:lstStyle/>
          <a:p>
            <a:pPr marL="0" lvl="0" indent="0" algn="l" rtl="0">
              <a:spcBef>
                <a:spcPts val="1000"/>
              </a:spcBef>
              <a:spcAft>
                <a:spcPts val="0"/>
              </a:spcAft>
              <a:buNone/>
            </a:pPr>
            <a:r>
              <a:rPr lang="en-US" sz="11100" b="1">
                <a:latin typeface="Arial"/>
                <a:ea typeface="Arial"/>
                <a:cs typeface="Arial"/>
                <a:sym typeface="Arial"/>
              </a:rPr>
              <a:t>Equity</a:t>
            </a:r>
            <a:r>
              <a:rPr lang="en-US" sz="11100">
                <a:latin typeface="Arial"/>
                <a:ea typeface="Arial"/>
                <a:cs typeface="Arial"/>
                <a:sym typeface="Arial"/>
              </a:rPr>
              <a:t>: focus on lower income, underserved communities &amp; vulnerable populations </a:t>
            </a:r>
            <a:r>
              <a:rPr lang="en-US" sz="11100" b="1">
                <a:latin typeface="Arial"/>
                <a:ea typeface="Arial"/>
                <a:cs typeface="Arial"/>
                <a:sym typeface="Arial"/>
              </a:rPr>
              <a:t>for equality of access, high quality service and opportunity, climate, environmental &amp; social justice (emissions)</a:t>
            </a:r>
            <a:endParaRPr sz="11100" b="1">
              <a:latin typeface="Arial"/>
              <a:ea typeface="Arial"/>
              <a:cs typeface="Arial"/>
              <a:sym typeface="Arial"/>
            </a:endParaRPr>
          </a:p>
          <a:p>
            <a:pPr marL="0" lvl="0" indent="0" algn="l" rtl="0">
              <a:spcBef>
                <a:spcPts val="1000"/>
              </a:spcBef>
              <a:spcAft>
                <a:spcPts val="0"/>
              </a:spcAft>
              <a:buNone/>
            </a:pPr>
            <a:endParaRPr sz="11100">
              <a:latin typeface="Arial"/>
              <a:ea typeface="Arial"/>
              <a:cs typeface="Arial"/>
              <a:sym typeface="Arial"/>
            </a:endParaRPr>
          </a:p>
          <a:p>
            <a:pPr marL="0" lvl="0" indent="0" algn="l" rtl="0">
              <a:spcBef>
                <a:spcPts val="1000"/>
              </a:spcBef>
              <a:spcAft>
                <a:spcPts val="0"/>
              </a:spcAft>
              <a:buNone/>
            </a:pPr>
            <a:r>
              <a:rPr lang="en-US" sz="11100" b="1">
                <a:latin typeface="Arial"/>
                <a:ea typeface="Arial"/>
                <a:cs typeface="Arial"/>
                <a:sym typeface="Arial"/>
              </a:rPr>
              <a:t>“Ecosystems”</a:t>
            </a:r>
            <a:r>
              <a:rPr lang="en-US" sz="11100">
                <a:latin typeface="Arial"/>
                <a:ea typeface="Arial"/>
                <a:cs typeface="Arial"/>
                <a:sym typeface="Arial"/>
              </a:rPr>
              <a:t>: livelihoods, labor, businesses, government, civil society, norms, technologies as a ISM ecosystem that must be understood within a context of power </a:t>
            </a:r>
            <a:r>
              <a:rPr lang="en-US" sz="11100" b="1">
                <a:latin typeface="Arial"/>
                <a:ea typeface="Arial"/>
                <a:cs typeface="Arial"/>
                <a:sym typeface="Arial"/>
              </a:rPr>
              <a:t>for change</a:t>
            </a:r>
            <a:endParaRPr sz="11100" b="1">
              <a:latin typeface="Arial"/>
              <a:ea typeface="Arial"/>
              <a:cs typeface="Arial"/>
              <a:sym typeface="Arial"/>
            </a:endParaRPr>
          </a:p>
          <a:p>
            <a:pPr marL="0" lvl="0" indent="0" algn="l" rtl="0">
              <a:spcBef>
                <a:spcPts val="1000"/>
              </a:spcBef>
              <a:spcAft>
                <a:spcPts val="0"/>
              </a:spcAft>
              <a:buNone/>
            </a:pPr>
            <a:endParaRPr sz="11100">
              <a:latin typeface="Arial"/>
              <a:ea typeface="Arial"/>
              <a:cs typeface="Arial"/>
              <a:sym typeface="Arial"/>
            </a:endParaRPr>
          </a:p>
          <a:p>
            <a:pPr marL="0" lvl="0" indent="0" algn="l" rtl="0">
              <a:spcBef>
                <a:spcPts val="1000"/>
              </a:spcBef>
              <a:spcAft>
                <a:spcPts val="0"/>
              </a:spcAft>
              <a:buNone/>
            </a:pPr>
            <a:r>
              <a:rPr lang="en-US" sz="11100" b="1">
                <a:latin typeface="Arial"/>
                <a:ea typeface="Arial"/>
                <a:cs typeface="Arial"/>
                <a:sym typeface="Arial"/>
              </a:rPr>
              <a:t>Engagement: </a:t>
            </a:r>
            <a:r>
              <a:rPr lang="en-US" sz="11100">
                <a:latin typeface="Arial"/>
                <a:ea typeface="Arial"/>
                <a:cs typeface="Arial"/>
                <a:sym typeface="Arial"/>
              </a:rPr>
              <a:t>with global policy and investment decision-making and locally including via an urban living labs approach and co-creation</a:t>
            </a:r>
            <a:r>
              <a:rPr lang="en-US" sz="11100"/>
              <a:t> </a:t>
            </a:r>
            <a:r>
              <a:rPr lang="en-US" sz="11100" b="1">
                <a:latin typeface="Arial"/>
                <a:ea typeface="Arial"/>
                <a:cs typeface="Arial"/>
                <a:sym typeface="Arial"/>
              </a:rPr>
              <a:t>for tangible improvements in service, equity &amp; emissions reductions &amp; health benefits</a:t>
            </a:r>
            <a:endParaRPr sz="11100" b="1">
              <a:latin typeface="Arial"/>
              <a:ea typeface="Arial"/>
              <a:cs typeface="Arial"/>
              <a:sym typeface="Arial"/>
            </a:endParaRPr>
          </a:p>
          <a:p>
            <a:pPr marL="0" lvl="0" indent="0" algn="l" rtl="0">
              <a:spcBef>
                <a:spcPts val="100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31"/>
          <p:cNvSpPr txBox="1">
            <a:spLocks noGrp="1"/>
          </p:cNvSpPr>
          <p:nvPr>
            <p:ph type="title"/>
          </p:nvPr>
        </p:nvSpPr>
        <p:spPr>
          <a:xfrm>
            <a:off x="838200" y="365125"/>
            <a:ext cx="10515600" cy="558153"/>
          </a:xfrm>
          <a:prstGeom prst="rect">
            <a:avLst/>
          </a:prstGeom>
          <a:noFill/>
          <a:ln>
            <a:noFill/>
          </a:ln>
        </p:spPr>
        <p:txBody>
          <a:bodyPr spcFirstLastPara="1" wrap="square" lIns="91425" tIns="45700" rIns="91425" bIns="45700" anchor="t" anchorCtr="0">
            <a:noAutofit/>
          </a:bodyPr>
          <a:lstStyle/>
          <a:p>
            <a:pPr marL="355600" lvl="0" indent="-355600" algn="l" rtl="0">
              <a:lnSpc>
                <a:spcPct val="90000"/>
              </a:lnSpc>
              <a:spcBef>
                <a:spcPts val="0"/>
              </a:spcBef>
              <a:spcAft>
                <a:spcPts val="0"/>
              </a:spcAft>
              <a:buClr>
                <a:schemeClr val="dk1"/>
              </a:buClr>
              <a:buSzPts val="1800"/>
              <a:buFont typeface="Arial"/>
              <a:buAutoNum type="arabicPeriod" startAt="4"/>
            </a:pPr>
            <a:r>
              <a:rPr lang="en-US" sz="1800" b="1">
                <a:latin typeface="Arial"/>
                <a:ea typeface="Arial"/>
                <a:cs typeface="Arial"/>
                <a:sym typeface="Arial"/>
              </a:rPr>
              <a:t>IMPORTANCE</a:t>
            </a:r>
            <a:endParaRPr>
              <a:latin typeface="Arial"/>
              <a:ea typeface="Arial"/>
              <a:cs typeface="Arial"/>
              <a:sym typeface="Arial"/>
            </a:endParaRPr>
          </a:p>
        </p:txBody>
      </p:sp>
      <p:sp>
        <p:nvSpPr>
          <p:cNvPr id="535" name="Google Shape;535;p31"/>
          <p:cNvSpPr txBox="1">
            <a:spLocks noGrp="1"/>
          </p:cNvSpPr>
          <p:nvPr>
            <p:ph type="body" idx="1"/>
          </p:nvPr>
        </p:nvSpPr>
        <p:spPr>
          <a:xfrm>
            <a:off x="838200" y="1367161"/>
            <a:ext cx="10515600" cy="4809802"/>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1800"/>
              <a:buChar char="•"/>
            </a:pPr>
            <a:r>
              <a:rPr lang="en-US" sz="1800">
                <a:latin typeface="Arial"/>
                <a:ea typeface="Arial"/>
                <a:cs typeface="Arial"/>
                <a:sym typeface="Arial"/>
              </a:rPr>
              <a:t>scalable interventions, aimed at service quality improvement, that operators are willing to accept have proved elusive in Sub-Saharan Africa – industry-led technology disruptions aimed at business development may have better prospects and lessons for elsewhere</a:t>
            </a:r>
            <a:endParaRPr sz="1800">
              <a:latin typeface="Arial"/>
              <a:ea typeface="Arial"/>
              <a:cs typeface="Arial"/>
              <a:sym typeface="Arial"/>
            </a:endParaRPr>
          </a:p>
          <a:p>
            <a:pPr marL="228600" lvl="0" indent="-114300" algn="l" rtl="0">
              <a:lnSpc>
                <a:spcPct val="100000"/>
              </a:lnSpc>
              <a:spcBef>
                <a:spcPts val="1000"/>
              </a:spcBef>
              <a:spcAft>
                <a:spcPts val="0"/>
              </a:spcAft>
              <a:buClr>
                <a:schemeClr val="dk1"/>
              </a:buClr>
              <a:buSzPts val="1800"/>
              <a:buNone/>
            </a:pPr>
            <a:endParaRPr sz="1800">
              <a:latin typeface="Arial"/>
              <a:ea typeface="Arial"/>
              <a:cs typeface="Arial"/>
              <a:sym typeface="Arial"/>
            </a:endParaRPr>
          </a:p>
          <a:p>
            <a:pPr marL="228600" lvl="0" indent="-228600" algn="l" rtl="0">
              <a:lnSpc>
                <a:spcPct val="100000"/>
              </a:lnSpc>
              <a:spcBef>
                <a:spcPts val="1000"/>
              </a:spcBef>
              <a:spcAft>
                <a:spcPts val="0"/>
              </a:spcAft>
              <a:buClr>
                <a:schemeClr val="dk1"/>
              </a:buClr>
              <a:buSzPts val="1800"/>
              <a:buChar char="•"/>
            </a:pPr>
            <a:r>
              <a:rPr lang="en-US" sz="1800">
                <a:latin typeface="Arial"/>
                <a:ea typeface="Arial"/>
                <a:cs typeface="Arial"/>
                <a:sym typeface="Arial"/>
              </a:rPr>
              <a:t>(multi-stakeholder) mutually-acceptable cashless fare collection and ride-sourcing technologies (applicable in target-, commission- and salary-remuneration business models) have struggled to endure in Sub-Saharan Africa minibus operations – a technology that does not force an immediate disruption of the target system, and does not generate greater exposure to income tax, may have better prospects and lessons for elsewhere</a:t>
            </a:r>
            <a:endParaRPr>
              <a:latin typeface="Arial"/>
              <a:ea typeface="Arial"/>
              <a:cs typeface="Arial"/>
              <a:sym typeface="Arial"/>
            </a:endParaRPr>
          </a:p>
          <a:p>
            <a:pPr marL="228600" lvl="0" indent="-114300" algn="l" rtl="0">
              <a:lnSpc>
                <a:spcPct val="100000"/>
              </a:lnSpc>
              <a:spcBef>
                <a:spcPts val="1000"/>
              </a:spcBef>
              <a:spcAft>
                <a:spcPts val="0"/>
              </a:spcAft>
              <a:buClr>
                <a:schemeClr val="dk1"/>
              </a:buClr>
              <a:buSzPts val="1800"/>
              <a:buNone/>
            </a:pPr>
            <a:endParaRPr sz="1800">
              <a:latin typeface="Arial"/>
              <a:ea typeface="Arial"/>
              <a:cs typeface="Arial"/>
              <a:sym typeface="Arial"/>
            </a:endParaRPr>
          </a:p>
          <a:p>
            <a:pPr marL="228600" lvl="0" indent="-228600" algn="l" rtl="0">
              <a:lnSpc>
                <a:spcPct val="100000"/>
              </a:lnSpc>
              <a:spcBef>
                <a:spcPts val="1000"/>
              </a:spcBef>
              <a:spcAft>
                <a:spcPts val="0"/>
              </a:spcAft>
              <a:buClr>
                <a:schemeClr val="dk1"/>
              </a:buClr>
              <a:buSzPts val="1800"/>
              <a:buChar char="•"/>
            </a:pPr>
            <a:r>
              <a:rPr lang="en-US" sz="1800">
                <a:latin typeface="Arial"/>
                <a:ea typeface="Arial"/>
                <a:cs typeface="Arial"/>
                <a:sym typeface="Arial"/>
              </a:rPr>
              <a:t>existing legislation and regulatory approaches have contributed to operating inefficiencies – there may be considerable potential for rationalising vehicle size and service route alignments (and over- and under-trading problems across the city public transport service network) that can inform a more proactive (multi-modal) approach to operating licensing</a:t>
            </a:r>
            <a:endParaRPr sz="1800">
              <a:highlight>
                <a:srgbClr val="FFFF00"/>
              </a:highlight>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541" name="Google Shape;541;p32" descr="A traffic jam on a busy street&#10;&#10;Description automatically generated"/>
          <p:cNvPicPr preferRelativeResize="0"/>
          <p:nvPr/>
        </p:nvPicPr>
        <p:blipFill rotWithShape="1">
          <a:blip r:embed="rId3">
            <a:alphaModFix amt="35000"/>
          </a:blip>
          <a:srcRect b="24908"/>
          <a:stretch/>
        </p:blipFill>
        <p:spPr>
          <a:xfrm>
            <a:off x="0" y="0"/>
            <a:ext cx="12192001" cy="6857999"/>
          </a:xfrm>
          <a:prstGeom prst="rect">
            <a:avLst/>
          </a:prstGeom>
          <a:noFill/>
          <a:ln>
            <a:noFill/>
          </a:ln>
        </p:spPr>
      </p:pic>
      <p:sp>
        <p:nvSpPr>
          <p:cNvPr id="542" name="Google Shape;542;p32"/>
          <p:cNvSpPr txBox="1"/>
          <p:nvPr/>
        </p:nvSpPr>
        <p:spPr>
          <a:xfrm>
            <a:off x="0" y="0"/>
            <a:ext cx="12190500"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70C0"/>
              </a:buClr>
              <a:buSzPts val="6000"/>
              <a:buFont typeface="Arial"/>
              <a:buNone/>
            </a:pPr>
            <a:r>
              <a:rPr lang="en-US" sz="6000" b="1">
                <a:solidFill>
                  <a:srgbClr val="0070C0"/>
                </a:solidFill>
                <a:latin typeface="Arial"/>
                <a:ea typeface="Arial"/>
                <a:cs typeface="Arial"/>
                <a:sym typeface="Arial"/>
              </a:rPr>
              <a:t>MUMBAI, INDIA</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pic>
        <p:nvPicPr>
          <p:cNvPr id="547" name="Google Shape;547;p33"/>
          <p:cNvPicPr preferRelativeResize="0"/>
          <p:nvPr/>
        </p:nvPicPr>
        <p:blipFill rotWithShape="1">
          <a:blip r:embed="rId3">
            <a:alphaModFix amt="54000"/>
          </a:blip>
          <a:srcRect r="-877" b="19743"/>
          <a:stretch/>
        </p:blipFill>
        <p:spPr>
          <a:xfrm>
            <a:off x="0" y="1305253"/>
            <a:ext cx="12300273" cy="5552747"/>
          </a:xfrm>
          <a:prstGeom prst="rect">
            <a:avLst/>
          </a:prstGeom>
          <a:noFill/>
          <a:ln>
            <a:noFill/>
          </a:ln>
        </p:spPr>
      </p:pic>
      <p:sp>
        <p:nvSpPr>
          <p:cNvPr id="548" name="Google Shape;548;p33"/>
          <p:cNvSpPr/>
          <p:nvPr/>
        </p:nvSpPr>
        <p:spPr>
          <a:xfrm>
            <a:off x="0" y="0"/>
            <a:ext cx="12192000" cy="1862400"/>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9" name="Google Shape;549;p33"/>
          <p:cNvSpPr txBox="1"/>
          <p:nvPr/>
        </p:nvSpPr>
        <p:spPr>
          <a:xfrm>
            <a:off x="8108996" y="892912"/>
            <a:ext cx="3697500" cy="1938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chemeClr val="lt1"/>
                </a:solidFill>
                <a:latin typeface="Baumans"/>
                <a:ea typeface="Baumans"/>
                <a:cs typeface="Baumans"/>
                <a:sym typeface="Baumans"/>
              </a:rPr>
              <a:t>MUMBAI </a:t>
            </a:r>
            <a:endParaRPr/>
          </a:p>
          <a:p>
            <a:pPr marL="0" marR="0" lvl="0" indent="0" algn="l" rtl="0">
              <a:spcBef>
                <a:spcPts val="0"/>
              </a:spcBef>
              <a:spcAft>
                <a:spcPts val="0"/>
              </a:spcAft>
              <a:buNone/>
            </a:pPr>
            <a:r>
              <a:rPr lang="en-US" sz="6000">
                <a:solidFill>
                  <a:schemeClr val="lt1"/>
                </a:solidFill>
                <a:latin typeface="Baumans"/>
                <a:ea typeface="Baumans"/>
                <a:cs typeface="Baumans"/>
                <a:sym typeface="Baumans"/>
              </a:rPr>
              <a:t>Living Lab</a:t>
            </a:r>
            <a:endParaRPr sz="6000">
              <a:solidFill>
                <a:schemeClr val="lt1"/>
              </a:solidFill>
              <a:latin typeface="Baumans"/>
              <a:ea typeface="Baumans"/>
              <a:cs typeface="Baumans"/>
              <a:sym typeface="Bauman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34"/>
          <p:cNvSpPr/>
          <p:nvPr/>
        </p:nvSpPr>
        <p:spPr>
          <a:xfrm>
            <a:off x="0" y="0"/>
            <a:ext cx="12192000" cy="501092"/>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55" name="Google Shape;555;p34"/>
          <p:cNvPicPr preferRelativeResize="0"/>
          <p:nvPr/>
        </p:nvPicPr>
        <p:blipFill rotWithShape="1">
          <a:blip r:embed="rId3">
            <a:alphaModFix/>
          </a:blip>
          <a:srcRect/>
          <a:stretch/>
        </p:blipFill>
        <p:spPr>
          <a:xfrm>
            <a:off x="7902451" y="2663499"/>
            <a:ext cx="1682836" cy="1682836"/>
          </a:xfrm>
          <a:prstGeom prst="rect">
            <a:avLst/>
          </a:prstGeom>
          <a:noFill/>
          <a:ln>
            <a:noFill/>
          </a:ln>
          <a:effectLst>
            <a:outerShdw blurRad="50800" dist="38100" dir="2700000" algn="tl" rotWithShape="0">
              <a:srgbClr val="000000">
                <a:alpha val="40000"/>
              </a:srgbClr>
            </a:outerShdw>
          </a:effectLst>
        </p:spPr>
      </p:pic>
      <p:pic>
        <p:nvPicPr>
          <p:cNvPr id="556" name="Google Shape;556;p34"/>
          <p:cNvPicPr preferRelativeResize="0"/>
          <p:nvPr/>
        </p:nvPicPr>
        <p:blipFill rotWithShape="1">
          <a:blip r:embed="rId4">
            <a:alphaModFix/>
          </a:blip>
          <a:srcRect/>
          <a:stretch/>
        </p:blipFill>
        <p:spPr>
          <a:xfrm>
            <a:off x="2402343" y="2675392"/>
            <a:ext cx="1659051" cy="1659051"/>
          </a:xfrm>
          <a:prstGeom prst="rect">
            <a:avLst/>
          </a:prstGeom>
          <a:noFill/>
          <a:ln>
            <a:noFill/>
          </a:ln>
          <a:effectLst>
            <a:outerShdw blurRad="50800" dist="38100" dir="2700000" algn="tl" rotWithShape="0">
              <a:srgbClr val="000000">
                <a:alpha val="40000"/>
              </a:srgbClr>
            </a:outerShdw>
          </a:effectLst>
        </p:spPr>
      </p:pic>
      <p:sp>
        <p:nvSpPr>
          <p:cNvPr id="557" name="Google Shape;557;p34"/>
          <p:cNvSpPr/>
          <p:nvPr/>
        </p:nvSpPr>
        <p:spPr>
          <a:xfrm>
            <a:off x="6229594" y="1746011"/>
            <a:ext cx="1565772" cy="603046"/>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3F3F3F"/>
              </a:buClr>
              <a:buSzPts val="1050"/>
              <a:buFont typeface="Arial Rounded"/>
              <a:buNone/>
            </a:pPr>
            <a:r>
              <a:rPr lang="en-US" sz="1050" b="1">
                <a:solidFill>
                  <a:srgbClr val="3F3F3F"/>
                </a:solidFill>
              </a:rPr>
              <a:t>Velaipada Samaj</a:t>
            </a:r>
            <a:endParaRPr/>
          </a:p>
          <a:p>
            <a:pPr marL="0" marR="0" lvl="0" indent="0" algn="l" rtl="0">
              <a:lnSpc>
                <a:spcPct val="90000"/>
              </a:lnSpc>
              <a:spcBef>
                <a:spcPts val="368"/>
              </a:spcBef>
              <a:spcAft>
                <a:spcPts val="0"/>
              </a:spcAft>
              <a:buClr>
                <a:srgbClr val="3F3F3F"/>
              </a:buClr>
              <a:buSzPts val="800"/>
              <a:buFont typeface="Arial Rounded"/>
              <a:buNone/>
            </a:pPr>
            <a:r>
              <a:rPr lang="en-US" sz="800" b="1" i="1">
                <a:solidFill>
                  <a:srgbClr val="3F3F3F"/>
                </a:solidFill>
              </a:rPr>
              <a:t>Neighbourhood Collective</a:t>
            </a:r>
            <a:endParaRPr/>
          </a:p>
        </p:txBody>
      </p:sp>
      <p:sp>
        <p:nvSpPr>
          <p:cNvPr id="558" name="Google Shape;558;p34"/>
          <p:cNvSpPr txBox="1"/>
          <p:nvPr/>
        </p:nvSpPr>
        <p:spPr>
          <a:xfrm>
            <a:off x="317989" y="1268520"/>
            <a:ext cx="163073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Baumans"/>
                <a:ea typeface="Baumans"/>
                <a:cs typeface="Baumans"/>
                <a:sym typeface="Baumans"/>
              </a:rPr>
              <a:t>COMMUNITY </a:t>
            </a:r>
            <a:endParaRPr/>
          </a:p>
          <a:p>
            <a:pPr marL="0" marR="0" lvl="0" indent="0" algn="l" rtl="0">
              <a:spcBef>
                <a:spcPts val="0"/>
              </a:spcBef>
              <a:spcAft>
                <a:spcPts val="0"/>
              </a:spcAft>
              <a:buNone/>
            </a:pPr>
            <a:r>
              <a:rPr lang="en-US" sz="1800">
                <a:solidFill>
                  <a:schemeClr val="dk1"/>
                </a:solidFill>
                <a:latin typeface="Baumans"/>
                <a:ea typeface="Baumans"/>
                <a:cs typeface="Baumans"/>
                <a:sym typeface="Baumans"/>
              </a:rPr>
              <a:t>ORGNISATION</a:t>
            </a:r>
            <a:endParaRPr/>
          </a:p>
        </p:txBody>
      </p:sp>
      <p:sp>
        <p:nvSpPr>
          <p:cNvPr id="559" name="Google Shape;559;p34"/>
          <p:cNvSpPr txBox="1"/>
          <p:nvPr/>
        </p:nvSpPr>
        <p:spPr>
          <a:xfrm>
            <a:off x="285958" y="5318936"/>
            <a:ext cx="294591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Baumans"/>
                <a:ea typeface="Baumans"/>
                <a:cs typeface="Baumans"/>
                <a:sym typeface="Baumans"/>
              </a:rPr>
              <a:t>ACADEMIC </a:t>
            </a:r>
            <a:endParaRPr/>
          </a:p>
          <a:p>
            <a:pPr marL="0" marR="0" lvl="0" indent="0" algn="l" rtl="0">
              <a:spcBef>
                <a:spcPts val="0"/>
              </a:spcBef>
              <a:spcAft>
                <a:spcPts val="0"/>
              </a:spcAft>
              <a:buNone/>
            </a:pPr>
            <a:r>
              <a:rPr lang="en-US" sz="1800">
                <a:solidFill>
                  <a:schemeClr val="dk1"/>
                </a:solidFill>
                <a:latin typeface="Baumans"/>
                <a:ea typeface="Baumans"/>
                <a:cs typeface="Baumans"/>
                <a:sym typeface="Baumans"/>
              </a:rPr>
              <a:t>ORGANSIATION</a:t>
            </a:r>
            <a:endParaRPr/>
          </a:p>
        </p:txBody>
      </p:sp>
      <p:sp>
        <p:nvSpPr>
          <p:cNvPr id="560" name="Google Shape;560;p34"/>
          <p:cNvSpPr/>
          <p:nvPr/>
        </p:nvSpPr>
        <p:spPr>
          <a:xfrm>
            <a:off x="7928784" y="2541716"/>
            <a:ext cx="1080000" cy="684000"/>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lt1"/>
              </a:buClr>
              <a:buSzPts val="1050"/>
              <a:buFont typeface="Arial Rounded"/>
              <a:buNone/>
            </a:pPr>
            <a:r>
              <a:rPr lang="en-US" sz="1050" b="1">
                <a:solidFill>
                  <a:schemeClr val="lt1"/>
                </a:solidFill>
                <a:latin typeface="Arial Rounded"/>
                <a:ea typeface="Arial Rounded"/>
                <a:cs typeface="Arial Rounded"/>
                <a:sym typeface="Arial Rounded"/>
              </a:rPr>
              <a:t>Alex Mohan</a:t>
            </a:r>
            <a:endParaRPr/>
          </a:p>
          <a:p>
            <a:pPr marL="0" marR="0" lvl="0" indent="0" algn="l" rtl="0">
              <a:lnSpc>
                <a:spcPct val="90000"/>
              </a:lnSpc>
              <a:spcBef>
                <a:spcPts val="368"/>
              </a:spcBef>
              <a:spcAft>
                <a:spcPts val="0"/>
              </a:spcAft>
              <a:buClr>
                <a:schemeClr val="lt1"/>
              </a:buClr>
              <a:buSzPts val="1050"/>
              <a:buFont typeface="Calibri"/>
              <a:buNone/>
            </a:pPr>
            <a:r>
              <a:rPr lang="en-US" sz="1050" i="1">
                <a:solidFill>
                  <a:schemeClr val="lt1"/>
                </a:solidFill>
                <a:latin typeface="Calibri"/>
                <a:ea typeface="Calibri"/>
                <a:cs typeface="Calibri"/>
                <a:sym typeface="Calibri"/>
              </a:rPr>
              <a:t>Co-PI</a:t>
            </a:r>
            <a:endParaRPr/>
          </a:p>
        </p:txBody>
      </p:sp>
      <p:sp>
        <p:nvSpPr>
          <p:cNvPr id="561" name="Google Shape;561;p34"/>
          <p:cNvSpPr/>
          <p:nvPr/>
        </p:nvSpPr>
        <p:spPr>
          <a:xfrm>
            <a:off x="2422274" y="2644794"/>
            <a:ext cx="1373730" cy="540000"/>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lt1"/>
              </a:buClr>
              <a:buSzPts val="1050"/>
              <a:buFont typeface="Calibri"/>
              <a:buNone/>
            </a:pPr>
            <a:r>
              <a:rPr lang="en-US" sz="1050" b="1">
                <a:solidFill>
                  <a:schemeClr val="lt1"/>
                </a:solidFill>
                <a:latin typeface="Calibri"/>
                <a:ea typeface="Calibri"/>
                <a:cs typeface="Calibri"/>
                <a:sym typeface="Calibri"/>
              </a:rPr>
              <a:t>Aneerudha Paul</a:t>
            </a:r>
            <a:endParaRPr/>
          </a:p>
          <a:p>
            <a:pPr marL="0" marR="0" lvl="0" indent="0" algn="l" rtl="0">
              <a:lnSpc>
                <a:spcPct val="90000"/>
              </a:lnSpc>
              <a:spcBef>
                <a:spcPts val="368"/>
              </a:spcBef>
              <a:spcAft>
                <a:spcPts val="0"/>
              </a:spcAft>
              <a:buClr>
                <a:schemeClr val="lt1"/>
              </a:buClr>
              <a:buSzPts val="800"/>
              <a:buFont typeface="Calibri"/>
              <a:buNone/>
            </a:pPr>
            <a:r>
              <a:rPr lang="en-US" sz="800" i="1">
                <a:solidFill>
                  <a:schemeClr val="lt1"/>
                </a:solidFill>
                <a:latin typeface="Calibri"/>
                <a:ea typeface="Calibri"/>
                <a:cs typeface="Calibri"/>
                <a:sym typeface="Calibri"/>
              </a:rPr>
              <a:t>Principal </a:t>
            </a:r>
            <a:endParaRPr/>
          </a:p>
          <a:p>
            <a:pPr marL="0" marR="0" lvl="0" indent="0" algn="l" rtl="0">
              <a:lnSpc>
                <a:spcPct val="90000"/>
              </a:lnSpc>
              <a:spcBef>
                <a:spcPts val="280"/>
              </a:spcBef>
              <a:spcAft>
                <a:spcPts val="0"/>
              </a:spcAft>
              <a:buClr>
                <a:schemeClr val="lt1"/>
              </a:buClr>
              <a:buSzPts val="800"/>
              <a:buFont typeface="Calibri"/>
              <a:buNone/>
            </a:pPr>
            <a:r>
              <a:rPr lang="en-US" sz="800" i="1">
                <a:solidFill>
                  <a:schemeClr val="lt1"/>
                </a:solidFill>
                <a:latin typeface="Calibri"/>
                <a:ea typeface="Calibri"/>
                <a:cs typeface="Calibri"/>
                <a:sym typeface="Calibri"/>
              </a:rPr>
              <a:t>investigator</a:t>
            </a:r>
            <a:endParaRPr/>
          </a:p>
        </p:txBody>
      </p:sp>
      <p:pic>
        <p:nvPicPr>
          <p:cNvPr id="562" name="Google Shape;562;p34"/>
          <p:cNvPicPr preferRelativeResize="0"/>
          <p:nvPr/>
        </p:nvPicPr>
        <p:blipFill rotWithShape="1">
          <a:blip r:embed="rId5">
            <a:alphaModFix/>
          </a:blip>
          <a:srcRect/>
          <a:stretch/>
        </p:blipFill>
        <p:spPr>
          <a:xfrm>
            <a:off x="9742928" y="2675392"/>
            <a:ext cx="1659051" cy="1659051"/>
          </a:xfrm>
          <a:prstGeom prst="rect">
            <a:avLst/>
          </a:prstGeom>
          <a:noFill/>
          <a:ln>
            <a:noFill/>
          </a:ln>
          <a:effectLst>
            <a:outerShdw blurRad="50800" dist="38100" algn="l" rotWithShape="0">
              <a:srgbClr val="000000">
                <a:alpha val="40000"/>
              </a:srgbClr>
            </a:outerShdw>
          </a:effectLst>
        </p:spPr>
      </p:pic>
      <p:sp>
        <p:nvSpPr>
          <p:cNvPr id="563" name="Google Shape;563;p34"/>
          <p:cNvSpPr/>
          <p:nvPr/>
        </p:nvSpPr>
        <p:spPr>
          <a:xfrm>
            <a:off x="9756654" y="2550272"/>
            <a:ext cx="1216258" cy="6840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chemeClr val="lt1"/>
              </a:buClr>
              <a:buSzPts val="1050"/>
              <a:buFont typeface="Arial Rounded"/>
              <a:buNone/>
            </a:pPr>
            <a:r>
              <a:rPr lang="en-US" sz="1050" b="1">
                <a:solidFill>
                  <a:schemeClr val="lt1"/>
                </a:solidFill>
                <a:latin typeface="Arial Rounded"/>
                <a:ea typeface="Arial Rounded"/>
                <a:cs typeface="Arial Rounded"/>
                <a:sym typeface="Arial Rounded"/>
              </a:rPr>
              <a:t>Kshitija Akre</a:t>
            </a:r>
            <a:endParaRPr sz="1050" b="1">
              <a:solidFill>
                <a:schemeClr val="lt1"/>
              </a:solidFill>
              <a:latin typeface="Arial Rounded"/>
              <a:ea typeface="Arial Rounded"/>
              <a:cs typeface="Arial Rounded"/>
              <a:sym typeface="Arial Rounded"/>
            </a:endParaRPr>
          </a:p>
          <a:p>
            <a:pPr marL="0" marR="0" lvl="0" indent="0" algn="l" rtl="0">
              <a:spcBef>
                <a:spcPts val="368"/>
              </a:spcBef>
              <a:spcAft>
                <a:spcPts val="0"/>
              </a:spcAft>
              <a:buClr>
                <a:schemeClr val="lt1"/>
              </a:buClr>
              <a:buSzPts val="800"/>
              <a:buFont typeface="Calibri"/>
              <a:buNone/>
            </a:pPr>
            <a:r>
              <a:rPr lang="en-US" sz="800" i="1">
                <a:solidFill>
                  <a:schemeClr val="lt1"/>
                </a:solidFill>
                <a:latin typeface="Calibri"/>
                <a:ea typeface="Calibri"/>
                <a:cs typeface="Calibri"/>
                <a:sym typeface="Calibri"/>
              </a:rPr>
              <a:t>Research</a:t>
            </a:r>
            <a:endParaRPr/>
          </a:p>
          <a:p>
            <a:pPr marL="0" marR="0" lvl="0" indent="0" algn="l" rtl="0">
              <a:lnSpc>
                <a:spcPct val="30000"/>
              </a:lnSpc>
              <a:spcBef>
                <a:spcPts val="280"/>
              </a:spcBef>
              <a:spcAft>
                <a:spcPts val="0"/>
              </a:spcAft>
              <a:buClr>
                <a:schemeClr val="lt1"/>
              </a:buClr>
              <a:buSzPts val="800"/>
              <a:buFont typeface="Calibri"/>
              <a:buNone/>
            </a:pPr>
            <a:r>
              <a:rPr lang="en-US" sz="800" i="1">
                <a:solidFill>
                  <a:schemeClr val="lt1"/>
                </a:solidFill>
                <a:latin typeface="Calibri"/>
                <a:ea typeface="Calibri"/>
                <a:cs typeface="Calibri"/>
                <a:sym typeface="Calibri"/>
              </a:rPr>
              <a:t>Associate</a:t>
            </a:r>
            <a:endParaRPr/>
          </a:p>
        </p:txBody>
      </p:sp>
      <p:pic>
        <p:nvPicPr>
          <p:cNvPr id="564" name="Google Shape;564;p34"/>
          <p:cNvPicPr preferRelativeResize="0"/>
          <p:nvPr/>
        </p:nvPicPr>
        <p:blipFill rotWithShape="1">
          <a:blip r:embed="rId6">
            <a:alphaModFix/>
          </a:blip>
          <a:srcRect/>
          <a:stretch/>
        </p:blipFill>
        <p:spPr>
          <a:xfrm>
            <a:off x="4162203" y="2678360"/>
            <a:ext cx="1659051" cy="1659051"/>
          </a:xfrm>
          <a:prstGeom prst="rect">
            <a:avLst/>
          </a:prstGeom>
          <a:noFill/>
          <a:ln>
            <a:noFill/>
          </a:ln>
          <a:effectLst>
            <a:outerShdw blurRad="50800" dist="38100" dir="2700000" algn="tl" rotWithShape="0">
              <a:srgbClr val="000000">
                <a:alpha val="40000"/>
              </a:srgbClr>
            </a:outerShdw>
          </a:effectLst>
        </p:spPr>
      </p:pic>
      <p:sp>
        <p:nvSpPr>
          <p:cNvPr id="565" name="Google Shape;565;p34"/>
          <p:cNvSpPr/>
          <p:nvPr/>
        </p:nvSpPr>
        <p:spPr>
          <a:xfrm>
            <a:off x="4192788" y="2550272"/>
            <a:ext cx="1486898" cy="5400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050" b="1">
                <a:solidFill>
                  <a:schemeClr val="lt1"/>
                </a:solidFill>
                <a:latin typeface="Calibri"/>
                <a:ea typeface="Calibri"/>
                <a:cs typeface="Calibri"/>
                <a:sym typeface="Calibri"/>
              </a:rPr>
              <a:t>Sheela Patel</a:t>
            </a:r>
            <a:br>
              <a:rPr lang="en-US" sz="1200">
                <a:solidFill>
                  <a:schemeClr val="lt1"/>
                </a:solidFill>
                <a:latin typeface="Calibri"/>
                <a:ea typeface="Calibri"/>
                <a:cs typeface="Calibri"/>
                <a:sym typeface="Calibri"/>
              </a:rPr>
            </a:br>
            <a:r>
              <a:rPr lang="en-US" sz="800" i="1">
                <a:solidFill>
                  <a:schemeClr val="lt1"/>
                </a:solidFill>
                <a:latin typeface="Calibri"/>
                <a:ea typeface="Calibri"/>
                <a:cs typeface="Calibri"/>
                <a:sym typeface="Calibri"/>
              </a:rPr>
              <a:t>SPARC</a:t>
            </a:r>
            <a:endParaRPr/>
          </a:p>
        </p:txBody>
      </p:sp>
      <p:pic>
        <p:nvPicPr>
          <p:cNvPr id="566" name="Google Shape;566;p34"/>
          <p:cNvPicPr preferRelativeResize="0"/>
          <p:nvPr/>
        </p:nvPicPr>
        <p:blipFill rotWithShape="1">
          <a:blip r:embed="rId7">
            <a:alphaModFix/>
          </a:blip>
          <a:srcRect/>
          <a:stretch/>
        </p:blipFill>
        <p:spPr>
          <a:xfrm>
            <a:off x="522862" y="2958077"/>
            <a:ext cx="1075275" cy="941846"/>
          </a:xfrm>
          <a:prstGeom prst="rect">
            <a:avLst/>
          </a:prstGeom>
          <a:noFill/>
          <a:ln>
            <a:noFill/>
          </a:ln>
        </p:spPr>
      </p:pic>
      <p:pic>
        <p:nvPicPr>
          <p:cNvPr id="567" name="Google Shape;567;p34"/>
          <p:cNvPicPr preferRelativeResize="0"/>
          <p:nvPr/>
        </p:nvPicPr>
        <p:blipFill rotWithShape="1">
          <a:blip r:embed="rId8">
            <a:alphaModFix/>
          </a:blip>
          <a:srcRect/>
          <a:stretch/>
        </p:blipFill>
        <p:spPr>
          <a:xfrm>
            <a:off x="5992621" y="2677994"/>
            <a:ext cx="1668341" cy="1668341"/>
          </a:xfrm>
          <a:prstGeom prst="rect">
            <a:avLst/>
          </a:prstGeom>
          <a:noFill/>
          <a:ln>
            <a:noFill/>
          </a:ln>
          <a:effectLst>
            <a:outerShdw blurRad="50800" dist="38100" dir="2700000" algn="tl" rotWithShape="0">
              <a:srgbClr val="000000">
                <a:alpha val="40000"/>
              </a:srgbClr>
            </a:outerShdw>
          </a:effectLst>
        </p:spPr>
      </p:pic>
      <p:sp>
        <p:nvSpPr>
          <p:cNvPr id="568" name="Google Shape;568;p34"/>
          <p:cNvSpPr/>
          <p:nvPr/>
        </p:nvSpPr>
        <p:spPr>
          <a:xfrm flipH="1">
            <a:off x="6037765" y="2640094"/>
            <a:ext cx="873734" cy="417271"/>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None/>
            </a:pPr>
            <a:r>
              <a:rPr lang="en-US" sz="1050" b="1">
                <a:solidFill>
                  <a:schemeClr val="lt1"/>
                </a:solidFill>
                <a:latin typeface="Arial Rounded"/>
                <a:ea typeface="Arial Rounded"/>
                <a:cs typeface="Arial Rounded"/>
                <a:sym typeface="Arial Rounded"/>
              </a:rPr>
              <a:t>Maria Lobo</a:t>
            </a:r>
            <a:endParaRPr/>
          </a:p>
          <a:p>
            <a:pPr marL="0" marR="0" lvl="0" indent="0" algn="l" rtl="0">
              <a:lnSpc>
                <a:spcPct val="90000"/>
              </a:lnSpc>
              <a:spcBef>
                <a:spcPts val="368"/>
              </a:spcBef>
              <a:spcAft>
                <a:spcPts val="0"/>
              </a:spcAft>
              <a:buNone/>
            </a:pPr>
            <a:r>
              <a:rPr lang="en-US" sz="800" i="1">
                <a:solidFill>
                  <a:schemeClr val="lt1"/>
                </a:solidFill>
                <a:latin typeface="Calibri"/>
                <a:ea typeface="Calibri"/>
                <a:cs typeface="Calibri"/>
                <a:sym typeface="Calibri"/>
              </a:rPr>
              <a:t>SPARC</a:t>
            </a:r>
            <a:endParaRPr/>
          </a:p>
        </p:txBody>
      </p:sp>
      <p:pic>
        <p:nvPicPr>
          <p:cNvPr id="569" name="Google Shape;569;p34"/>
          <p:cNvPicPr preferRelativeResize="0"/>
          <p:nvPr/>
        </p:nvPicPr>
        <p:blipFill rotWithShape="1">
          <a:blip r:embed="rId9">
            <a:alphaModFix/>
          </a:blip>
          <a:srcRect/>
          <a:stretch/>
        </p:blipFill>
        <p:spPr>
          <a:xfrm>
            <a:off x="9055145" y="608798"/>
            <a:ext cx="1060283" cy="1060283"/>
          </a:xfrm>
          <a:prstGeom prst="rect">
            <a:avLst/>
          </a:prstGeom>
          <a:noFill/>
          <a:ln>
            <a:noFill/>
          </a:ln>
        </p:spPr>
      </p:pic>
      <p:pic>
        <p:nvPicPr>
          <p:cNvPr id="570" name="Google Shape;570;p34"/>
          <p:cNvPicPr preferRelativeResize="0"/>
          <p:nvPr/>
        </p:nvPicPr>
        <p:blipFill rotWithShape="1">
          <a:blip r:embed="rId10">
            <a:alphaModFix/>
          </a:blip>
          <a:srcRect/>
          <a:stretch/>
        </p:blipFill>
        <p:spPr>
          <a:xfrm>
            <a:off x="3484259" y="609693"/>
            <a:ext cx="1154269" cy="1154269"/>
          </a:xfrm>
          <a:prstGeom prst="rect">
            <a:avLst/>
          </a:prstGeom>
          <a:noFill/>
          <a:ln>
            <a:noFill/>
          </a:ln>
        </p:spPr>
      </p:pic>
      <p:pic>
        <p:nvPicPr>
          <p:cNvPr id="571" name="Google Shape;571;p34"/>
          <p:cNvPicPr preferRelativeResize="0"/>
          <p:nvPr/>
        </p:nvPicPr>
        <p:blipFill rotWithShape="1">
          <a:blip r:embed="rId11">
            <a:alphaModFix/>
          </a:blip>
          <a:srcRect/>
          <a:stretch/>
        </p:blipFill>
        <p:spPr>
          <a:xfrm>
            <a:off x="5912853" y="5009425"/>
            <a:ext cx="998646" cy="998646"/>
          </a:xfrm>
          <a:prstGeom prst="rect">
            <a:avLst/>
          </a:prstGeom>
          <a:noFill/>
          <a:ln>
            <a:noFill/>
          </a:ln>
        </p:spPr>
      </p:pic>
      <p:sp>
        <p:nvSpPr>
          <p:cNvPr id="572" name="Google Shape;572;p34"/>
          <p:cNvSpPr/>
          <p:nvPr/>
        </p:nvSpPr>
        <p:spPr>
          <a:xfrm>
            <a:off x="4814114" y="6026557"/>
            <a:ext cx="4928814" cy="499367"/>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050"/>
              <a:buFont typeface="Arial Rounded"/>
              <a:buNone/>
            </a:pPr>
            <a:r>
              <a:rPr lang="en-US" sz="1050" b="1" i="0">
                <a:solidFill>
                  <a:schemeClr val="dk1"/>
                </a:solidFill>
              </a:rPr>
              <a:t>Kamla Raheja Vidyanidhi Institute for Architecture (KRVIA)</a:t>
            </a:r>
            <a:endParaRPr/>
          </a:p>
          <a:p>
            <a:pPr marL="0" marR="0" lvl="0" indent="0" algn="l" rtl="0">
              <a:lnSpc>
                <a:spcPct val="90000"/>
              </a:lnSpc>
              <a:spcBef>
                <a:spcPts val="368"/>
              </a:spcBef>
              <a:spcAft>
                <a:spcPts val="0"/>
              </a:spcAft>
              <a:buClr>
                <a:schemeClr val="dk1"/>
              </a:buClr>
              <a:buSzPts val="800"/>
              <a:buFont typeface="Calibri"/>
              <a:buNone/>
            </a:pPr>
            <a:r>
              <a:rPr lang="en-US" sz="800" i="1">
                <a:solidFill>
                  <a:schemeClr val="dk1"/>
                </a:solidFill>
              </a:rPr>
              <a:t>Academic Institute</a:t>
            </a:r>
            <a:endParaRPr/>
          </a:p>
        </p:txBody>
      </p:sp>
      <p:sp>
        <p:nvSpPr>
          <p:cNvPr id="573" name="Google Shape;573;p34"/>
          <p:cNvSpPr txBox="1"/>
          <p:nvPr/>
        </p:nvSpPr>
        <p:spPr>
          <a:xfrm>
            <a:off x="-33410" y="-30384"/>
            <a:ext cx="61311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lt1"/>
                </a:solidFill>
              </a:rPr>
              <a:t>Team Ecosystem</a:t>
            </a:r>
            <a:endParaRPr sz="3200">
              <a:solidFill>
                <a:schemeClr val="lt1"/>
              </a:solidFill>
            </a:endParaRPr>
          </a:p>
        </p:txBody>
      </p:sp>
      <p:sp>
        <p:nvSpPr>
          <p:cNvPr id="574" name="Google Shape;574;p34"/>
          <p:cNvSpPr/>
          <p:nvPr/>
        </p:nvSpPr>
        <p:spPr>
          <a:xfrm>
            <a:off x="265885" y="770681"/>
            <a:ext cx="1682836" cy="1682836"/>
          </a:xfrm>
          <a:prstGeom prst="rect">
            <a:avLst/>
          </a:prstGeom>
          <a:noFill/>
          <a:ln w="57150" cap="flat" cmpd="sng">
            <a:solidFill>
              <a:srgbClr val="D0CECE"/>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endParaRPr>
          </a:p>
        </p:txBody>
      </p:sp>
      <p:sp>
        <p:nvSpPr>
          <p:cNvPr id="575" name="Google Shape;575;p34"/>
          <p:cNvSpPr/>
          <p:nvPr/>
        </p:nvSpPr>
        <p:spPr>
          <a:xfrm>
            <a:off x="2714168" y="1776317"/>
            <a:ext cx="2896070" cy="540000"/>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050"/>
              <a:buFont typeface="Arial Rounded"/>
              <a:buNone/>
            </a:pPr>
            <a:r>
              <a:rPr lang="en-US" sz="1050" b="1" i="0">
                <a:solidFill>
                  <a:schemeClr val="dk1"/>
                </a:solidFill>
              </a:rPr>
              <a:t>Youth for Unity and Voluntary Action(</a:t>
            </a:r>
            <a:r>
              <a:rPr lang="en-US" sz="1050" b="1">
                <a:solidFill>
                  <a:schemeClr val="dk1"/>
                </a:solidFill>
              </a:rPr>
              <a:t>YUVA)</a:t>
            </a:r>
            <a:endParaRPr/>
          </a:p>
          <a:p>
            <a:pPr marL="0" marR="0" lvl="0" indent="0" algn="l" rtl="0">
              <a:lnSpc>
                <a:spcPct val="90000"/>
              </a:lnSpc>
              <a:spcBef>
                <a:spcPts val="368"/>
              </a:spcBef>
              <a:spcAft>
                <a:spcPts val="0"/>
              </a:spcAft>
              <a:buClr>
                <a:schemeClr val="dk1"/>
              </a:buClr>
              <a:buSzPts val="800"/>
              <a:buFont typeface="Arial Rounded"/>
              <a:buNone/>
            </a:pPr>
            <a:r>
              <a:rPr lang="en-US" sz="800" b="1" i="1">
                <a:solidFill>
                  <a:schemeClr val="dk1"/>
                </a:solidFill>
              </a:rPr>
              <a:t>NGO</a:t>
            </a:r>
            <a:endParaRPr/>
          </a:p>
        </p:txBody>
      </p:sp>
      <p:sp>
        <p:nvSpPr>
          <p:cNvPr id="576" name="Google Shape;576;p34"/>
          <p:cNvSpPr/>
          <p:nvPr/>
        </p:nvSpPr>
        <p:spPr>
          <a:xfrm>
            <a:off x="9008784" y="1767695"/>
            <a:ext cx="1858805" cy="540000"/>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3F3F3F"/>
              </a:buClr>
              <a:buSzPts val="1050"/>
              <a:buFont typeface="Arial Rounded"/>
              <a:buNone/>
            </a:pPr>
            <a:r>
              <a:rPr lang="en-US" sz="1050" b="1">
                <a:solidFill>
                  <a:srgbClr val="3F3F3F"/>
                </a:solidFill>
              </a:rPr>
              <a:t>Kamgaar Union</a:t>
            </a:r>
            <a:endParaRPr/>
          </a:p>
          <a:p>
            <a:pPr marL="0" marR="0" lvl="0" indent="0" algn="l" rtl="0">
              <a:lnSpc>
                <a:spcPct val="90000"/>
              </a:lnSpc>
              <a:spcBef>
                <a:spcPts val="368"/>
              </a:spcBef>
              <a:spcAft>
                <a:spcPts val="0"/>
              </a:spcAft>
              <a:buClr>
                <a:srgbClr val="3F3F3F"/>
              </a:buClr>
              <a:buSzPts val="800"/>
              <a:buFont typeface="Arial Rounded"/>
              <a:buNone/>
            </a:pPr>
            <a:r>
              <a:rPr lang="en-US" sz="800" b="1" i="1">
                <a:solidFill>
                  <a:srgbClr val="3F3F3F"/>
                </a:solidFill>
              </a:rPr>
              <a:t>Auto Union</a:t>
            </a:r>
            <a:endParaRPr/>
          </a:p>
        </p:txBody>
      </p:sp>
      <p:sp>
        <p:nvSpPr>
          <p:cNvPr id="577" name="Google Shape;577;p34"/>
          <p:cNvSpPr/>
          <p:nvPr/>
        </p:nvSpPr>
        <p:spPr>
          <a:xfrm>
            <a:off x="263038" y="4667330"/>
            <a:ext cx="1682836" cy="1682836"/>
          </a:xfrm>
          <a:prstGeom prst="rect">
            <a:avLst/>
          </a:prstGeom>
          <a:noFill/>
          <a:ln w="57150" cap="flat" cmpd="sng">
            <a:solidFill>
              <a:srgbClr val="D0CECE"/>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endParaRPr>
          </a:p>
        </p:txBody>
      </p:sp>
      <p:cxnSp>
        <p:nvCxnSpPr>
          <p:cNvPr id="578" name="Google Shape;578;p34"/>
          <p:cNvCxnSpPr/>
          <p:nvPr/>
        </p:nvCxnSpPr>
        <p:spPr>
          <a:xfrm>
            <a:off x="2174488" y="4667330"/>
            <a:ext cx="10017512" cy="0"/>
          </a:xfrm>
          <a:prstGeom prst="straightConnector1">
            <a:avLst/>
          </a:prstGeom>
          <a:noFill/>
          <a:ln w="57150" cap="flat" cmpd="sng">
            <a:solidFill>
              <a:srgbClr val="D0CECE"/>
            </a:solidFill>
            <a:prstDash val="dash"/>
            <a:miter lim="800000"/>
            <a:headEnd type="none" w="sm" len="sm"/>
            <a:tailEnd type="none" w="sm" len="sm"/>
          </a:ln>
        </p:spPr>
      </p:cxnSp>
      <p:cxnSp>
        <p:nvCxnSpPr>
          <p:cNvPr id="579" name="Google Shape;579;p34"/>
          <p:cNvCxnSpPr/>
          <p:nvPr/>
        </p:nvCxnSpPr>
        <p:spPr>
          <a:xfrm>
            <a:off x="2174488" y="2453517"/>
            <a:ext cx="10017512" cy="0"/>
          </a:xfrm>
          <a:prstGeom prst="straightConnector1">
            <a:avLst/>
          </a:prstGeom>
          <a:noFill/>
          <a:ln w="57150" cap="flat" cmpd="sng">
            <a:solidFill>
              <a:srgbClr val="D0CECE"/>
            </a:solidFill>
            <a:prstDash val="dash"/>
            <a:miter lim="800000"/>
            <a:headEnd type="none" w="sm" len="sm"/>
            <a:tailEnd type="none" w="sm" len="sm"/>
          </a:ln>
        </p:spPr>
      </p:cxnSp>
      <p:sp>
        <p:nvSpPr>
          <p:cNvPr id="580" name="Google Shape;580;p34"/>
          <p:cNvSpPr/>
          <p:nvPr/>
        </p:nvSpPr>
        <p:spPr>
          <a:xfrm>
            <a:off x="263038" y="2718902"/>
            <a:ext cx="1682836" cy="1682836"/>
          </a:xfrm>
          <a:prstGeom prst="rect">
            <a:avLst/>
          </a:prstGeom>
          <a:noFill/>
          <a:ln w="57150" cap="flat" cmpd="sng">
            <a:solidFill>
              <a:srgbClr val="D0CECE"/>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81" name="Google Shape;581;p34"/>
          <p:cNvPicPr preferRelativeResize="0"/>
          <p:nvPr/>
        </p:nvPicPr>
        <p:blipFill rotWithShape="1">
          <a:blip r:embed="rId12">
            <a:alphaModFix/>
          </a:blip>
          <a:srcRect l="12500" r="12500"/>
          <a:stretch/>
        </p:blipFill>
        <p:spPr>
          <a:xfrm>
            <a:off x="6412176" y="605349"/>
            <a:ext cx="1097244" cy="1097244"/>
          </a:xfrm>
          <a:prstGeom prst="ellipse">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35"/>
          <p:cNvSpPr/>
          <p:nvPr/>
        </p:nvSpPr>
        <p:spPr>
          <a:xfrm>
            <a:off x="4462339" y="2954952"/>
            <a:ext cx="1114668" cy="632898"/>
          </a:xfrm>
          <a:prstGeom prst="rect">
            <a:avLst/>
          </a:prstGeom>
          <a:solidFill>
            <a:schemeClr val="l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87" name="Google Shape;587;p35"/>
          <p:cNvPicPr preferRelativeResize="0"/>
          <p:nvPr/>
        </p:nvPicPr>
        <p:blipFill rotWithShape="1">
          <a:blip r:embed="rId3">
            <a:alphaModFix amt="50000"/>
          </a:blip>
          <a:srcRect l="17649" r="49776"/>
          <a:stretch/>
        </p:blipFill>
        <p:spPr>
          <a:xfrm>
            <a:off x="0" y="0"/>
            <a:ext cx="2980706" cy="6858000"/>
          </a:xfrm>
          <a:prstGeom prst="rect">
            <a:avLst/>
          </a:prstGeom>
          <a:noFill/>
          <a:ln w="28575" cap="flat" cmpd="sng">
            <a:solidFill>
              <a:schemeClr val="accent4"/>
            </a:solidFill>
            <a:prstDash val="dash"/>
            <a:round/>
            <a:headEnd type="none" w="sm" len="sm"/>
            <a:tailEnd type="none" w="sm" len="sm"/>
          </a:ln>
        </p:spPr>
      </p:pic>
      <p:sp>
        <p:nvSpPr>
          <p:cNvPr id="588" name="Google Shape;588;p35"/>
          <p:cNvSpPr txBox="1"/>
          <p:nvPr/>
        </p:nvSpPr>
        <p:spPr>
          <a:xfrm rot="-5400000">
            <a:off x="-397762" y="3303005"/>
            <a:ext cx="5694218" cy="141577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lt1"/>
                </a:solidFill>
                <a:latin typeface="Arial Rounded"/>
                <a:ea typeface="Arial Rounded"/>
                <a:cs typeface="Arial Rounded"/>
                <a:sym typeface="Arial Rounded"/>
              </a:rPr>
              <a:t>INFORMAL SHARED </a:t>
            </a:r>
            <a:r>
              <a:rPr lang="en-US" sz="6000" b="1">
                <a:solidFill>
                  <a:schemeClr val="lt1"/>
                </a:solidFill>
                <a:latin typeface="Arial Rounded"/>
                <a:ea typeface="Arial Rounded"/>
                <a:cs typeface="Arial Rounded"/>
                <a:sym typeface="Arial Rounded"/>
              </a:rPr>
              <a:t>MOBILITY</a:t>
            </a:r>
            <a:endParaRPr/>
          </a:p>
        </p:txBody>
      </p:sp>
      <p:cxnSp>
        <p:nvCxnSpPr>
          <p:cNvPr id="589" name="Google Shape;589;p35"/>
          <p:cNvCxnSpPr/>
          <p:nvPr/>
        </p:nvCxnSpPr>
        <p:spPr>
          <a:xfrm rot="10800000" flipH="1">
            <a:off x="4420455" y="2012008"/>
            <a:ext cx="2123100" cy="1056900"/>
          </a:xfrm>
          <a:prstGeom prst="bentConnector3">
            <a:avLst>
              <a:gd name="adj1" fmla="val 52797"/>
            </a:avLst>
          </a:prstGeom>
          <a:noFill/>
          <a:ln w="57150" cap="flat" cmpd="sng">
            <a:solidFill>
              <a:srgbClr val="D0CECE"/>
            </a:solidFill>
            <a:prstDash val="dash"/>
            <a:miter lim="800000"/>
            <a:headEnd type="none" w="sm" len="sm"/>
            <a:tailEnd type="triangle" w="med" len="med"/>
          </a:ln>
        </p:spPr>
      </p:cxnSp>
      <p:sp>
        <p:nvSpPr>
          <p:cNvPr id="590" name="Google Shape;590;p35"/>
          <p:cNvSpPr/>
          <p:nvPr/>
        </p:nvSpPr>
        <p:spPr>
          <a:xfrm>
            <a:off x="3450357" y="1528220"/>
            <a:ext cx="1011982" cy="3696687"/>
          </a:xfrm>
          <a:prstGeom prst="rect">
            <a:avLst/>
          </a:prstGeom>
          <a:solidFill>
            <a:srgbClr val="AEABAB"/>
          </a:solidFill>
          <a:ln w="28575" cap="flat"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591" name="Google Shape;591;p35"/>
          <p:cNvCxnSpPr/>
          <p:nvPr/>
        </p:nvCxnSpPr>
        <p:spPr>
          <a:xfrm>
            <a:off x="4488897" y="3480711"/>
            <a:ext cx="2123100" cy="1063500"/>
          </a:xfrm>
          <a:prstGeom prst="bentConnector3">
            <a:avLst>
              <a:gd name="adj1" fmla="val 50000"/>
            </a:avLst>
          </a:prstGeom>
          <a:noFill/>
          <a:ln w="57150" cap="flat" cmpd="sng">
            <a:solidFill>
              <a:srgbClr val="D0CECE"/>
            </a:solidFill>
            <a:prstDash val="dash"/>
            <a:miter lim="800000"/>
            <a:headEnd type="none" w="sm" len="sm"/>
            <a:tailEnd type="triangle" w="med" len="med"/>
          </a:ln>
        </p:spPr>
      </p:cxnSp>
      <p:sp>
        <p:nvSpPr>
          <p:cNvPr id="592" name="Google Shape;592;p35"/>
          <p:cNvSpPr txBox="1"/>
          <p:nvPr/>
        </p:nvSpPr>
        <p:spPr>
          <a:xfrm>
            <a:off x="4420455" y="3120911"/>
            <a:ext cx="17958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rPr>
              <a:t>ACTING AS</a:t>
            </a:r>
            <a:endParaRPr/>
          </a:p>
        </p:txBody>
      </p:sp>
      <p:sp>
        <p:nvSpPr>
          <p:cNvPr id="593" name="Google Shape;593;p35"/>
          <p:cNvSpPr txBox="1"/>
          <p:nvPr/>
        </p:nvSpPr>
        <p:spPr>
          <a:xfrm rot="-5400000">
            <a:off x="2479433" y="2986482"/>
            <a:ext cx="31881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lt1"/>
                </a:solidFill>
              </a:rPr>
              <a:t>LIVELIHOOD</a:t>
            </a:r>
            <a:endParaRPr/>
          </a:p>
        </p:txBody>
      </p:sp>
      <p:sp>
        <p:nvSpPr>
          <p:cNvPr id="594" name="Google Shape;594;p35"/>
          <p:cNvSpPr txBox="1"/>
          <p:nvPr/>
        </p:nvSpPr>
        <p:spPr>
          <a:xfrm rot="-5400000">
            <a:off x="4688699" y="1852615"/>
            <a:ext cx="20313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rPr>
              <a:t>PROVIDER</a:t>
            </a:r>
            <a:endParaRPr/>
          </a:p>
        </p:txBody>
      </p:sp>
      <p:sp>
        <p:nvSpPr>
          <p:cNvPr id="595" name="Google Shape;595;p35"/>
          <p:cNvSpPr txBox="1"/>
          <p:nvPr/>
        </p:nvSpPr>
        <p:spPr>
          <a:xfrm rot="-5400000">
            <a:off x="5184750" y="3806975"/>
            <a:ext cx="10392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rPr>
              <a:t>ENABLER</a:t>
            </a:r>
            <a:endParaRPr/>
          </a:p>
        </p:txBody>
      </p:sp>
      <p:sp>
        <p:nvSpPr>
          <p:cNvPr id="596" name="Google Shape;596;p35"/>
          <p:cNvSpPr txBox="1"/>
          <p:nvPr/>
        </p:nvSpPr>
        <p:spPr>
          <a:xfrm>
            <a:off x="6612001" y="1548520"/>
            <a:ext cx="6115800" cy="1200600"/>
          </a:xfrm>
          <a:prstGeom prst="rect">
            <a:avLst/>
          </a:prstGeom>
          <a:noFill/>
          <a:ln>
            <a:noFill/>
          </a:ln>
        </p:spPr>
        <p:txBody>
          <a:bodyPr spcFirstLastPara="1" wrap="square" lIns="91425" tIns="45700" rIns="91425" bIns="45700" anchor="t" anchorCtr="0">
            <a:spAutoFit/>
          </a:bodyPr>
          <a:lstStyle/>
          <a:p>
            <a:pPr marL="0" marR="0" lvl="0" indent="-114300" algn="l" rtl="0">
              <a:spcBef>
                <a:spcPts val="0"/>
              </a:spcBef>
              <a:spcAft>
                <a:spcPts val="0"/>
              </a:spcAft>
              <a:buClr>
                <a:schemeClr val="dk1"/>
              </a:buClr>
              <a:buSzPts val="1800"/>
              <a:buChar char="•"/>
            </a:pPr>
            <a:r>
              <a:rPr lang="en-US" sz="1800" i="0" u="none" strike="noStrike">
                <a:solidFill>
                  <a:schemeClr val="dk1"/>
                </a:solidFill>
              </a:rPr>
              <a:t> Provision of public infrastructure</a:t>
            </a:r>
            <a:endParaRPr sz="1800" i="0" u="none" strike="noStrike">
              <a:solidFill>
                <a:schemeClr val="dk1"/>
              </a:solidFill>
            </a:endParaRPr>
          </a:p>
          <a:p>
            <a:pPr marL="0" marR="0" lvl="0" indent="-114300" algn="l" rtl="0">
              <a:spcBef>
                <a:spcPts val="0"/>
              </a:spcBef>
              <a:spcAft>
                <a:spcPts val="0"/>
              </a:spcAft>
              <a:buClr>
                <a:schemeClr val="dk1"/>
              </a:buClr>
              <a:buSzPts val="1800"/>
              <a:buChar char="•"/>
            </a:pPr>
            <a:r>
              <a:rPr lang="en-US" sz="1800" i="0" u="none" strike="noStrike">
                <a:solidFill>
                  <a:schemeClr val="dk1"/>
                </a:solidFill>
              </a:rPr>
              <a:t> Operational inefficiencies</a:t>
            </a:r>
            <a:endParaRPr sz="1800" i="0" u="none" strike="noStrike">
              <a:solidFill>
                <a:schemeClr val="dk1"/>
              </a:solidFill>
            </a:endParaRPr>
          </a:p>
          <a:p>
            <a:pPr marL="0" marR="0" lvl="0" indent="-114300" algn="l" rtl="0">
              <a:spcBef>
                <a:spcPts val="0"/>
              </a:spcBef>
              <a:spcAft>
                <a:spcPts val="0"/>
              </a:spcAft>
              <a:buClr>
                <a:schemeClr val="dk1"/>
              </a:buClr>
              <a:buSzPts val="1800"/>
              <a:buChar char="•"/>
            </a:pPr>
            <a:r>
              <a:rPr lang="en-US" sz="1800" i="0" u="none" strike="noStrike">
                <a:solidFill>
                  <a:schemeClr val="dk1"/>
                </a:solidFill>
              </a:rPr>
              <a:t> Maintenance checks and facilities</a:t>
            </a:r>
            <a:endParaRPr/>
          </a:p>
          <a:p>
            <a:pPr marL="0" marR="0" lvl="0" indent="-114300" algn="l" rtl="0">
              <a:spcBef>
                <a:spcPts val="0"/>
              </a:spcBef>
              <a:spcAft>
                <a:spcPts val="0"/>
              </a:spcAft>
              <a:buClr>
                <a:schemeClr val="dk1"/>
              </a:buClr>
              <a:buSzPts val="1800"/>
              <a:buChar char="•"/>
            </a:pPr>
            <a:r>
              <a:rPr lang="en-US" sz="1800">
                <a:solidFill>
                  <a:schemeClr val="dk1"/>
                </a:solidFill>
              </a:rPr>
              <a:t> Access to health and educational benefits</a:t>
            </a:r>
            <a:r>
              <a:rPr lang="en-US" sz="1800" i="0" u="none" strike="noStrike">
                <a:solidFill>
                  <a:schemeClr val="dk1"/>
                </a:solidFill>
              </a:rPr>
              <a:t> </a:t>
            </a:r>
            <a:endParaRPr sz="1800" i="0" u="none" strike="noStrike">
              <a:solidFill>
                <a:schemeClr val="dk1"/>
              </a:solidFill>
            </a:endParaRPr>
          </a:p>
        </p:txBody>
      </p:sp>
      <p:sp>
        <p:nvSpPr>
          <p:cNvPr id="597" name="Google Shape;597;p35"/>
          <p:cNvSpPr txBox="1"/>
          <p:nvPr/>
        </p:nvSpPr>
        <p:spPr>
          <a:xfrm>
            <a:off x="6613677" y="4109152"/>
            <a:ext cx="5553300" cy="1754700"/>
          </a:xfrm>
          <a:prstGeom prst="rect">
            <a:avLst/>
          </a:prstGeom>
          <a:noFill/>
          <a:ln>
            <a:noFill/>
          </a:ln>
        </p:spPr>
        <p:txBody>
          <a:bodyPr spcFirstLastPara="1" wrap="square" lIns="91425" tIns="45700" rIns="91425" bIns="45700" anchor="t" anchorCtr="0">
            <a:spAutoFit/>
          </a:bodyPr>
          <a:lstStyle/>
          <a:p>
            <a:pPr marL="0" marR="0" lvl="0" indent="-114300" algn="l" rtl="0">
              <a:spcBef>
                <a:spcPts val="0"/>
              </a:spcBef>
              <a:spcAft>
                <a:spcPts val="0"/>
              </a:spcAft>
              <a:buClr>
                <a:schemeClr val="dk1"/>
              </a:buClr>
              <a:buSzPts val="1800"/>
              <a:buChar char="•"/>
            </a:pPr>
            <a:r>
              <a:rPr lang="en-US" sz="1800" i="0" u="none" strike="noStrike">
                <a:solidFill>
                  <a:schemeClr val="dk1"/>
                </a:solidFill>
              </a:rPr>
              <a:t> User comfort and convenience</a:t>
            </a:r>
            <a:endParaRPr/>
          </a:p>
          <a:p>
            <a:pPr marL="0" marR="0" lvl="0" indent="-114300" algn="l" rtl="0">
              <a:spcBef>
                <a:spcPts val="0"/>
              </a:spcBef>
              <a:spcAft>
                <a:spcPts val="0"/>
              </a:spcAft>
              <a:buClr>
                <a:schemeClr val="dk1"/>
              </a:buClr>
              <a:buSzPts val="1800"/>
              <a:buChar char="•"/>
            </a:pPr>
            <a:r>
              <a:rPr lang="en-US" sz="1800">
                <a:solidFill>
                  <a:schemeClr val="dk1"/>
                </a:solidFill>
              </a:rPr>
              <a:t> User safety concerns </a:t>
            </a:r>
            <a:endParaRPr sz="1800" i="0" u="none" strike="noStrike">
              <a:solidFill>
                <a:schemeClr val="dk1"/>
              </a:solidFill>
            </a:endParaRPr>
          </a:p>
          <a:p>
            <a:pPr marL="0" marR="0" lvl="0" indent="-114300" algn="l" rtl="0">
              <a:spcBef>
                <a:spcPts val="0"/>
              </a:spcBef>
              <a:spcAft>
                <a:spcPts val="0"/>
              </a:spcAft>
              <a:buClr>
                <a:schemeClr val="dk1"/>
              </a:buClr>
              <a:buSzPts val="1800"/>
              <a:buChar char="•"/>
            </a:pPr>
            <a:r>
              <a:rPr lang="en-US" sz="1800">
                <a:solidFill>
                  <a:schemeClr val="dk1"/>
                </a:solidFill>
              </a:rPr>
              <a:t> Poor c</a:t>
            </a:r>
            <a:r>
              <a:rPr lang="en-US" sz="1800" i="0" u="none" strike="noStrike">
                <a:solidFill>
                  <a:schemeClr val="dk1"/>
                </a:solidFill>
              </a:rPr>
              <a:t>onnectivity to low-income neighbourhoods</a:t>
            </a:r>
            <a:endParaRPr sz="1800" i="0" u="none" strike="noStrike">
              <a:solidFill>
                <a:schemeClr val="dk1"/>
              </a:solidFill>
            </a:endParaRPr>
          </a:p>
          <a:p>
            <a:pPr marL="0" marR="0" lvl="0" indent="-114300" algn="l" rtl="0">
              <a:spcBef>
                <a:spcPts val="0"/>
              </a:spcBef>
              <a:spcAft>
                <a:spcPts val="0"/>
              </a:spcAft>
              <a:buClr>
                <a:schemeClr val="dk1"/>
              </a:buClr>
              <a:buSzPts val="1800"/>
              <a:buChar char="•"/>
            </a:pPr>
            <a:r>
              <a:rPr lang="en-US" sz="1800">
                <a:solidFill>
                  <a:schemeClr val="dk1"/>
                </a:solidFill>
              </a:rPr>
              <a:t> Fluctuating fare prices </a:t>
            </a:r>
            <a:endParaRPr/>
          </a:p>
          <a:p>
            <a:pPr marL="0" marR="0" lvl="0" indent="-114300" algn="l" rtl="0">
              <a:spcBef>
                <a:spcPts val="0"/>
              </a:spcBef>
              <a:spcAft>
                <a:spcPts val="0"/>
              </a:spcAft>
              <a:buClr>
                <a:schemeClr val="dk1"/>
              </a:buClr>
              <a:buSzPts val="1800"/>
              <a:buChar char="•"/>
            </a:pPr>
            <a:r>
              <a:rPr lang="en-US" sz="1800" i="0" u="none" strike="noStrike">
                <a:solidFill>
                  <a:schemeClr val="dk1"/>
                </a:solidFill>
              </a:rPr>
              <a:t> </a:t>
            </a:r>
            <a:r>
              <a:rPr lang="en-US" sz="1800">
                <a:solidFill>
                  <a:schemeClr val="dk1"/>
                </a:solidFill>
              </a:rPr>
              <a:t>Insufficient </a:t>
            </a:r>
            <a:r>
              <a:rPr lang="en-US" sz="1800" i="0" u="none" strike="noStrike">
                <a:solidFill>
                  <a:schemeClr val="dk1"/>
                </a:solidFill>
              </a:rPr>
              <a:t>I</a:t>
            </a:r>
            <a:r>
              <a:rPr lang="en-US" sz="1800">
                <a:solidFill>
                  <a:schemeClr val="dk1"/>
                </a:solidFill>
              </a:rPr>
              <a:t>nfrastructure to access public transport</a:t>
            </a:r>
            <a:endParaRPr/>
          </a:p>
          <a:p>
            <a:pPr marL="0" marR="0" lvl="0" indent="0" algn="l" rtl="0">
              <a:spcBef>
                <a:spcPts val="0"/>
              </a:spcBef>
              <a:spcAft>
                <a:spcPts val="0"/>
              </a:spcAft>
              <a:buClr>
                <a:schemeClr val="dk1"/>
              </a:buClr>
              <a:buSzPts val="1800"/>
              <a:buFont typeface="Arial"/>
              <a:buNone/>
            </a:pPr>
            <a:endParaRPr sz="1800" i="0" u="none" strike="noStrike">
              <a:solidFill>
                <a:schemeClr val="dk1"/>
              </a:solidFill>
            </a:endParaRPr>
          </a:p>
        </p:txBody>
      </p:sp>
      <p:sp>
        <p:nvSpPr>
          <p:cNvPr id="598" name="Google Shape;598;p35"/>
          <p:cNvSpPr/>
          <p:nvPr/>
        </p:nvSpPr>
        <p:spPr>
          <a:xfrm>
            <a:off x="-22302" y="-33453"/>
            <a:ext cx="12192000" cy="501092"/>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9" name="Google Shape;599;p35"/>
          <p:cNvSpPr txBox="1"/>
          <p:nvPr/>
        </p:nvSpPr>
        <p:spPr>
          <a:xfrm>
            <a:off x="-33410" y="-52686"/>
            <a:ext cx="61311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lt1"/>
                </a:solidFill>
              </a:rPr>
              <a:t>Key Problems</a:t>
            </a:r>
            <a:endParaRPr sz="3200">
              <a:solidFill>
                <a:schemeClr val="lt1"/>
              </a:solidFill>
            </a:endParaRPr>
          </a:p>
        </p:txBody>
      </p:sp>
      <p:cxnSp>
        <p:nvCxnSpPr>
          <p:cNvPr id="600" name="Google Shape;600;p35"/>
          <p:cNvCxnSpPr>
            <a:stCxn id="590" idx="1"/>
          </p:cNvCxnSpPr>
          <p:nvPr/>
        </p:nvCxnSpPr>
        <p:spPr>
          <a:xfrm rot="10800000">
            <a:off x="2980557" y="3376564"/>
            <a:ext cx="469800" cy="0"/>
          </a:xfrm>
          <a:prstGeom prst="straightConnector1">
            <a:avLst/>
          </a:prstGeom>
          <a:noFill/>
          <a:ln w="38100" cap="flat" cmpd="sng">
            <a:solidFill>
              <a:srgbClr val="D0CECE"/>
            </a:solidFill>
            <a:prstDash val="dash"/>
            <a:miter lim="800000"/>
            <a:headEnd type="none" w="sm" len="sm"/>
            <a:tailEnd type="none" w="sm" len="sm"/>
          </a:ln>
        </p:spPr>
      </p:cxnSp>
      <p:sp>
        <p:nvSpPr>
          <p:cNvPr id="601" name="Google Shape;601;p35"/>
          <p:cNvSpPr txBox="1"/>
          <p:nvPr/>
        </p:nvSpPr>
        <p:spPr>
          <a:xfrm>
            <a:off x="6638558" y="902025"/>
            <a:ext cx="23715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rPr>
              <a:t>OPERATORS / DRIVERS</a:t>
            </a:r>
            <a:endParaRPr sz="1800" b="1">
              <a:solidFill>
                <a:schemeClr val="dk1"/>
              </a:solidFill>
            </a:endParaRPr>
          </a:p>
        </p:txBody>
      </p:sp>
      <p:sp>
        <p:nvSpPr>
          <p:cNvPr id="602" name="Google Shape;602;p35"/>
          <p:cNvSpPr txBox="1"/>
          <p:nvPr/>
        </p:nvSpPr>
        <p:spPr>
          <a:xfrm>
            <a:off x="6638559" y="3826225"/>
            <a:ext cx="153836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rPr>
              <a:t>USERS</a:t>
            </a:r>
            <a:endParaRPr sz="1800" b="1">
              <a:solidFill>
                <a:schemeClr val="dk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36"/>
          <p:cNvSpPr/>
          <p:nvPr/>
        </p:nvSpPr>
        <p:spPr>
          <a:xfrm flipH="1">
            <a:off x="203468" y="1687252"/>
            <a:ext cx="3564072" cy="3857205"/>
          </a:xfrm>
          <a:prstGeom prst="arc">
            <a:avLst>
              <a:gd name="adj1" fmla="val 16480126"/>
              <a:gd name="adj2" fmla="val 5342985"/>
            </a:avLst>
          </a:prstGeom>
          <a:noFill/>
          <a:ln w="57150" cap="flat" cmpd="sng">
            <a:solidFill>
              <a:srgbClr val="D0CECE"/>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08" name="Google Shape;608;p36"/>
          <p:cNvSpPr/>
          <p:nvPr/>
        </p:nvSpPr>
        <p:spPr>
          <a:xfrm>
            <a:off x="0" y="0"/>
            <a:ext cx="12192000" cy="501092"/>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9" name="Google Shape;609;p36"/>
          <p:cNvSpPr txBox="1"/>
          <p:nvPr/>
        </p:nvSpPr>
        <p:spPr>
          <a:xfrm>
            <a:off x="-33410" y="-30384"/>
            <a:ext cx="61311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lt1"/>
                </a:solidFill>
              </a:rPr>
              <a:t>Framework</a:t>
            </a:r>
            <a:endParaRPr sz="3200">
              <a:solidFill>
                <a:schemeClr val="lt1"/>
              </a:solidFill>
            </a:endParaRPr>
          </a:p>
        </p:txBody>
      </p:sp>
      <p:sp>
        <p:nvSpPr>
          <p:cNvPr id="610" name="Google Shape;610;p36"/>
          <p:cNvSpPr/>
          <p:nvPr/>
        </p:nvSpPr>
        <p:spPr>
          <a:xfrm>
            <a:off x="8480736" y="1161290"/>
            <a:ext cx="1483852" cy="1498018"/>
          </a:xfrm>
          <a:prstGeom prst="ellipse">
            <a:avLst/>
          </a:prstGeom>
          <a:solidFill>
            <a:schemeClr val="accent4">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1" name="Google Shape;611;p36"/>
          <p:cNvSpPr/>
          <p:nvPr/>
        </p:nvSpPr>
        <p:spPr>
          <a:xfrm>
            <a:off x="1876853" y="926627"/>
            <a:ext cx="1483032" cy="1483032"/>
          </a:xfrm>
          <a:prstGeom prst="ellipse">
            <a:avLst/>
          </a:prstGeom>
          <a:solidFill>
            <a:schemeClr val="accent2">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2" name="Google Shape;612;p36"/>
          <p:cNvSpPr/>
          <p:nvPr/>
        </p:nvSpPr>
        <p:spPr>
          <a:xfrm>
            <a:off x="2969338" y="1995943"/>
            <a:ext cx="2919412" cy="2919412"/>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3" name="Google Shape;613;p36"/>
          <p:cNvSpPr/>
          <p:nvPr/>
        </p:nvSpPr>
        <p:spPr>
          <a:xfrm>
            <a:off x="3771945" y="2066544"/>
            <a:ext cx="1332000" cy="390595"/>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3F3F3F"/>
              </a:buClr>
              <a:buSzPts val="1400"/>
              <a:buFont typeface="Times New Roman"/>
              <a:buNone/>
            </a:pPr>
            <a:r>
              <a:rPr lang="en-US" sz="1400" b="1">
                <a:solidFill>
                  <a:srgbClr val="3F3F3F"/>
                </a:solidFill>
              </a:rPr>
              <a:t>Nalasopara</a:t>
            </a:r>
            <a:r>
              <a:rPr lang="en-US" sz="1300" b="1">
                <a:solidFill>
                  <a:srgbClr val="3F3F3F"/>
                </a:solidFill>
              </a:rPr>
              <a:t>,</a:t>
            </a:r>
            <a:endParaRPr/>
          </a:p>
          <a:p>
            <a:pPr marL="0" marR="0" lvl="0" indent="0" algn="ctr" rtl="0">
              <a:lnSpc>
                <a:spcPct val="90000"/>
              </a:lnSpc>
              <a:spcBef>
                <a:spcPts val="490"/>
              </a:spcBef>
              <a:spcAft>
                <a:spcPts val="0"/>
              </a:spcAft>
              <a:buClr>
                <a:srgbClr val="3F3F3F"/>
              </a:buClr>
              <a:buSzPts val="1300"/>
              <a:buFont typeface="Calibri"/>
              <a:buNone/>
            </a:pPr>
            <a:r>
              <a:rPr lang="en-US" sz="1300" i="1">
                <a:solidFill>
                  <a:srgbClr val="3F3F3F"/>
                </a:solidFill>
              </a:rPr>
              <a:t>MMR</a:t>
            </a:r>
            <a:endParaRPr sz="1200" i="1">
              <a:solidFill>
                <a:srgbClr val="3F3F3F"/>
              </a:solidFill>
            </a:endParaRPr>
          </a:p>
        </p:txBody>
      </p:sp>
      <p:sp>
        <p:nvSpPr>
          <p:cNvPr id="614" name="Google Shape;614;p36"/>
          <p:cNvSpPr/>
          <p:nvPr/>
        </p:nvSpPr>
        <p:spPr>
          <a:xfrm>
            <a:off x="3846229" y="4354674"/>
            <a:ext cx="1332000" cy="6840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3F3F3F"/>
              </a:buClr>
              <a:buSzPts val="1300"/>
              <a:buFont typeface="Calibri"/>
              <a:buNone/>
            </a:pPr>
            <a:r>
              <a:rPr lang="en-US" sz="1300" b="1">
                <a:solidFill>
                  <a:srgbClr val="3F3F3F"/>
                </a:solidFill>
                <a:latin typeface="Calibri"/>
                <a:ea typeface="Calibri"/>
                <a:cs typeface="Calibri"/>
                <a:sym typeface="Calibri"/>
              </a:rPr>
              <a:t>Living Lab</a:t>
            </a:r>
            <a:endParaRPr sz="1200">
              <a:solidFill>
                <a:srgbClr val="3F3F3F"/>
              </a:solidFill>
              <a:latin typeface="Calibri"/>
              <a:ea typeface="Calibri"/>
              <a:cs typeface="Calibri"/>
              <a:sym typeface="Calibri"/>
            </a:endParaRPr>
          </a:p>
        </p:txBody>
      </p:sp>
      <p:pic>
        <p:nvPicPr>
          <p:cNvPr id="615" name="Google Shape;615;p36"/>
          <p:cNvPicPr preferRelativeResize="0"/>
          <p:nvPr/>
        </p:nvPicPr>
        <p:blipFill rotWithShape="1">
          <a:blip r:embed="rId3">
            <a:alphaModFix/>
          </a:blip>
          <a:srcRect l="12500" r="12500"/>
          <a:stretch/>
        </p:blipFill>
        <p:spPr>
          <a:xfrm>
            <a:off x="3469182" y="2504315"/>
            <a:ext cx="1968246" cy="1968246"/>
          </a:xfrm>
          <a:prstGeom prst="ellipse">
            <a:avLst/>
          </a:prstGeom>
          <a:noFill/>
          <a:ln>
            <a:noFill/>
          </a:ln>
        </p:spPr>
      </p:pic>
      <p:sp>
        <p:nvSpPr>
          <p:cNvPr id="616" name="Google Shape;616;p36"/>
          <p:cNvSpPr/>
          <p:nvPr/>
        </p:nvSpPr>
        <p:spPr>
          <a:xfrm>
            <a:off x="5755941" y="2042070"/>
            <a:ext cx="2862866" cy="2919412"/>
          </a:xfrm>
          <a:prstGeom prst="ellipse">
            <a:avLst/>
          </a:prstGeom>
          <a:solidFill>
            <a:schemeClr val="accent1">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17" name="Google Shape;617;p36"/>
          <p:cNvPicPr preferRelativeResize="0"/>
          <p:nvPr/>
        </p:nvPicPr>
        <p:blipFill rotWithShape="1">
          <a:blip r:embed="rId4">
            <a:alphaModFix/>
          </a:blip>
          <a:srcRect l="1378" t="4922" r="7343" b="-9132"/>
          <a:stretch/>
        </p:blipFill>
        <p:spPr>
          <a:xfrm>
            <a:off x="6490442" y="2820240"/>
            <a:ext cx="1393863" cy="1393863"/>
          </a:xfrm>
          <a:prstGeom prst="ellipse">
            <a:avLst/>
          </a:prstGeom>
          <a:noFill/>
          <a:ln>
            <a:noFill/>
          </a:ln>
        </p:spPr>
      </p:pic>
      <p:pic>
        <p:nvPicPr>
          <p:cNvPr id="618" name="Google Shape;618;p36"/>
          <p:cNvPicPr preferRelativeResize="0"/>
          <p:nvPr/>
        </p:nvPicPr>
        <p:blipFill rotWithShape="1">
          <a:blip r:embed="rId5">
            <a:alphaModFix/>
          </a:blip>
          <a:srcRect/>
          <a:stretch/>
        </p:blipFill>
        <p:spPr>
          <a:xfrm>
            <a:off x="8771677" y="1453035"/>
            <a:ext cx="914527" cy="914527"/>
          </a:xfrm>
          <a:prstGeom prst="ellipse">
            <a:avLst/>
          </a:prstGeom>
          <a:noFill/>
          <a:ln>
            <a:noFill/>
          </a:ln>
          <a:effectLst>
            <a:outerShdw blurRad="381000" dist="292100" dir="5400000" sx="-80000" sy="-18000" rotWithShape="0">
              <a:srgbClr val="000000">
                <a:alpha val="21960"/>
              </a:srgbClr>
            </a:outerShdw>
          </a:effectLst>
        </p:spPr>
      </p:pic>
      <p:cxnSp>
        <p:nvCxnSpPr>
          <p:cNvPr id="619" name="Google Shape;619;p36"/>
          <p:cNvCxnSpPr>
            <a:stCxn id="611" idx="5"/>
            <a:endCxn id="612" idx="1"/>
          </p:cNvCxnSpPr>
          <p:nvPr/>
        </p:nvCxnSpPr>
        <p:spPr>
          <a:xfrm>
            <a:off x="3142700" y="2192474"/>
            <a:ext cx="254100" cy="231000"/>
          </a:xfrm>
          <a:prstGeom prst="straightConnector1">
            <a:avLst/>
          </a:prstGeom>
          <a:noFill/>
          <a:ln w="38100" cap="flat" cmpd="sng">
            <a:solidFill>
              <a:srgbClr val="D0CECE"/>
            </a:solidFill>
            <a:prstDash val="dash"/>
            <a:miter lim="800000"/>
            <a:headEnd type="none" w="sm" len="sm"/>
            <a:tailEnd type="triangle" w="med" len="med"/>
          </a:ln>
        </p:spPr>
      </p:cxnSp>
      <p:cxnSp>
        <p:nvCxnSpPr>
          <p:cNvPr id="620" name="Google Shape;620;p36"/>
          <p:cNvCxnSpPr/>
          <p:nvPr/>
        </p:nvCxnSpPr>
        <p:spPr>
          <a:xfrm>
            <a:off x="1637569" y="3637554"/>
            <a:ext cx="1331769" cy="0"/>
          </a:xfrm>
          <a:prstGeom prst="straightConnector1">
            <a:avLst/>
          </a:prstGeom>
          <a:noFill/>
          <a:ln w="38100" cap="flat" cmpd="sng">
            <a:solidFill>
              <a:srgbClr val="D0CECE"/>
            </a:solidFill>
            <a:prstDash val="dash"/>
            <a:miter lim="800000"/>
            <a:headEnd type="none" w="sm" len="sm"/>
            <a:tailEnd type="triangle" w="med" len="med"/>
          </a:ln>
        </p:spPr>
      </p:cxnSp>
      <p:cxnSp>
        <p:nvCxnSpPr>
          <p:cNvPr id="621" name="Google Shape;621;p36"/>
          <p:cNvCxnSpPr/>
          <p:nvPr/>
        </p:nvCxnSpPr>
        <p:spPr>
          <a:xfrm rot="10800000" flipH="1">
            <a:off x="3247928" y="4588280"/>
            <a:ext cx="220392" cy="233426"/>
          </a:xfrm>
          <a:prstGeom prst="straightConnector1">
            <a:avLst/>
          </a:prstGeom>
          <a:noFill/>
          <a:ln w="38100" cap="flat" cmpd="sng">
            <a:solidFill>
              <a:srgbClr val="D0CECE"/>
            </a:solidFill>
            <a:prstDash val="dash"/>
            <a:miter lim="800000"/>
            <a:headEnd type="none" w="sm" len="sm"/>
            <a:tailEnd type="triangle" w="med" len="med"/>
          </a:ln>
        </p:spPr>
      </p:cxnSp>
      <p:sp>
        <p:nvSpPr>
          <p:cNvPr id="622" name="Google Shape;622;p36"/>
          <p:cNvSpPr txBox="1"/>
          <p:nvPr/>
        </p:nvSpPr>
        <p:spPr>
          <a:xfrm>
            <a:off x="10160338" y="2808913"/>
            <a:ext cx="326571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rPr>
              <a:t>Urban Research Fellowship </a:t>
            </a:r>
            <a:endParaRPr/>
          </a:p>
        </p:txBody>
      </p:sp>
      <p:sp>
        <p:nvSpPr>
          <p:cNvPr id="623" name="Google Shape;623;p36"/>
          <p:cNvSpPr txBox="1"/>
          <p:nvPr/>
        </p:nvSpPr>
        <p:spPr>
          <a:xfrm>
            <a:off x="8044870" y="5130302"/>
            <a:ext cx="3501600" cy="1385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rPr>
              <a:t>Designing and Developing the Methods for study</a:t>
            </a:r>
            <a:endParaRPr/>
          </a:p>
          <a:p>
            <a:pPr marL="0" marR="0" lvl="0" indent="0" algn="l" rtl="0">
              <a:spcBef>
                <a:spcPts val="0"/>
              </a:spcBef>
              <a:spcAft>
                <a:spcPts val="0"/>
              </a:spcAft>
              <a:buNone/>
            </a:pPr>
            <a:endParaRPr sz="1200">
              <a:solidFill>
                <a:schemeClr val="dk1"/>
              </a:solidFill>
            </a:endParaRPr>
          </a:p>
          <a:p>
            <a:pPr marL="171450" marR="0" lvl="0" indent="-171450" algn="l" rtl="0">
              <a:spcBef>
                <a:spcPts val="0"/>
              </a:spcBef>
              <a:spcAft>
                <a:spcPts val="0"/>
              </a:spcAft>
              <a:buClr>
                <a:schemeClr val="dk1"/>
              </a:buClr>
              <a:buSzPts val="1200"/>
              <a:buChar char="•"/>
            </a:pPr>
            <a:r>
              <a:rPr lang="en-US" sz="1200">
                <a:solidFill>
                  <a:schemeClr val="dk1"/>
                </a:solidFill>
              </a:rPr>
              <a:t>Activity Based Modelling </a:t>
            </a:r>
            <a:endParaRPr/>
          </a:p>
          <a:p>
            <a:pPr marL="0" marR="0" lvl="0" indent="0" algn="l" rtl="0">
              <a:spcBef>
                <a:spcPts val="0"/>
              </a:spcBef>
              <a:spcAft>
                <a:spcPts val="0"/>
              </a:spcAft>
              <a:buNone/>
            </a:pPr>
            <a:r>
              <a:rPr lang="en-US" sz="1200">
                <a:solidFill>
                  <a:schemeClr val="dk1"/>
                </a:solidFill>
              </a:rPr>
              <a:t>(User study)</a:t>
            </a:r>
            <a:endParaRPr/>
          </a:p>
          <a:p>
            <a:pPr marL="0" marR="0" lvl="0" indent="0" algn="l" rtl="0">
              <a:spcBef>
                <a:spcPts val="0"/>
              </a:spcBef>
              <a:spcAft>
                <a:spcPts val="0"/>
              </a:spcAft>
              <a:buNone/>
            </a:pPr>
            <a:endParaRPr sz="1200">
              <a:solidFill>
                <a:schemeClr val="dk1"/>
              </a:solidFill>
            </a:endParaRPr>
          </a:p>
          <a:p>
            <a:pPr marL="171450" marR="0" lvl="0" indent="-171450" algn="l" rtl="0">
              <a:spcBef>
                <a:spcPts val="0"/>
              </a:spcBef>
              <a:spcAft>
                <a:spcPts val="0"/>
              </a:spcAft>
              <a:buClr>
                <a:schemeClr val="dk1"/>
              </a:buClr>
              <a:buSzPts val="1200"/>
              <a:buChar char="•"/>
            </a:pPr>
            <a:r>
              <a:rPr lang="en-US" sz="1200">
                <a:solidFill>
                  <a:schemeClr val="dk1"/>
                </a:solidFill>
              </a:rPr>
              <a:t>Route Mapping using GTFS </a:t>
            </a:r>
            <a:endParaRPr/>
          </a:p>
          <a:p>
            <a:pPr marL="0" marR="0" lvl="0" indent="0" algn="l" rtl="0">
              <a:spcBef>
                <a:spcPts val="0"/>
              </a:spcBef>
              <a:spcAft>
                <a:spcPts val="0"/>
              </a:spcAft>
              <a:buNone/>
            </a:pPr>
            <a:r>
              <a:rPr lang="en-US" sz="1200">
                <a:solidFill>
                  <a:schemeClr val="dk1"/>
                </a:solidFill>
              </a:rPr>
              <a:t>(Operator study)</a:t>
            </a:r>
            <a:endParaRPr/>
          </a:p>
        </p:txBody>
      </p:sp>
      <p:pic>
        <p:nvPicPr>
          <p:cNvPr id="624" name="Google Shape;624;p36"/>
          <p:cNvPicPr preferRelativeResize="0"/>
          <p:nvPr/>
        </p:nvPicPr>
        <p:blipFill rotWithShape="1">
          <a:blip r:embed="rId6">
            <a:alphaModFix/>
          </a:blip>
          <a:srcRect/>
          <a:stretch/>
        </p:blipFill>
        <p:spPr>
          <a:xfrm>
            <a:off x="2207119" y="4836231"/>
            <a:ext cx="986569" cy="986569"/>
          </a:xfrm>
          <a:prstGeom prst="ellipse">
            <a:avLst/>
          </a:prstGeom>
          <a:noFill/>
          <a:ln>
            <a:noFill/>
          </a:ln>
          <a:effectLst>
            <a:outerShdw blurRad="381000" dist="292100" dir="5400000" sx="-80000" sy="-18000" rotWithShape="0">
              <a:srgbClr val="000000">
                <a:alpha val="21960"/>
              </a:srgbClr>
            </a:outerShdw>
          </a:effectLst>
        </p:spPr>
      </p:pic>
      <p:cxnSp>
        <p:nvCxnSpPr>
          <p:cNvPr id="625" name="Google Shape;625;p36"/>
          <p:cNvCxnSpPr>
            <a:stCxn id="616" idx="4"/>
          </p:cNvCxnSpPr>
          <p:nvPr/>
        </p:nvCxnSpPr>
        <p:spPr>
          <a:xfrm rot="-5400000" flipH="1">
            <a:off x="7435474" y="4713382"/>
            <a:ext cx="361200" cy="857400"/>
          </a:xfrm>
          <a:prstGeom prst="bentConnector2">
            <a:avLst/>
          </a:prstGeom>
          <a:noFill/>
          <a:ln w="9525" cap="flat" cmpd="sng">
            <a:solidFill>
              <a:schemeClr val="accent3"/>
            </a:solidFill>
            <a:prstDash val="solid"/>
            <a:miter lim="800000"/>
            <a:headEnd type="none" w="sm" len="sm"/>
            <a:tailEnd type="none" w="sm" len="sm"/>
          </a:ln>
        </p:spPr>
      </p:cxnSp>
      <p:pic>
        <p:nvPicPr>
          <p:cNvPr id="626" name="Google Shape;626;p36"/>
          <p:cNvPicPr preferRelativeResize="0"/>
          <p:nvPr/>
        </p:nvPicPr>
        <p:blipFill rotWithShape="1">
          <a:blip r:embed="rId7">
            <a:alphaModFix/>
          </a:blip>
          <a:srcRect/>
          <a:stretch/>
        </p:blipFill>
        <p:spPr>
          <a:xfrm>
            <a:off x="2082417" y="1142005"/>
            <a:ext cx="1060283" cy="1060283"/>
          </a:xfrm>
          <a:prstGeom prst="ellipse">
            <a:avLst/>
          </a:prstGeom>
          <a:noFill/>
          <a:ln>
            <a:noFill/>
          </a:ln>
          <a:effectLst>
            <a:outerShdw blurRad="381000" dist="292100" dir="5400000" sx="-80000" sy="-18000" rotWithShape="0">
              <a:srgbClr val="000000">
                <a:alpha val="21960"/>
              </a:srgbClr>
            </a:outerShdw>
          </a:effectLst>
        </p:spPr>
      </p:pic>
      <p:sp>
        <p:nvSpPr>
          <p:cNvPr id="627" name="Google Shape;627;p36"/>
          <p:cNvSpPr/>
          <p:nvPr/>
        </p:nvSpPr>
        <p:spPr>
          <a:xfrm>
            <a:off x="154537" y="2914761"/>
            <a:ext cx="1483032" cy="1483032"/>
          </a:xfrm>
          <a:prstGeom prst="ellipse">
            <a:avLst/>
          </a:prstGeom>
          <a:solidFill>
            <a:schemeClr val="accent2">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8" name="Google Shape;628;p36"/>
          <p:cNvSpPr/>
          <p:nvPr/>
        </p:nvSpPr>
        <p:spPr>
          <a:xfrm>
            <a:off x="1965351" y="4588280"/>
            <a:ext cx="1483032" cy="1483032"/>
          </a:xfrm>
          <a:prstGeom prst="ellipse">
            <a:avLst/>
          </a:prstGeom>
          <a:solidFill>
            <a:schemeClr val="accent2">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629" name="Google Shape;629;p36"/>
          <p:cNvCxnSpPr/>
          <p:nvPr/>
        </p:nvCxnSpPr>
        <p:spPr>
          <a:xfrm flipH="1">
            <a:off x="8044870" y="2343028"/>
            <a:ext cx="610643" cy="529365"/>
          </a:xfrm>
          <a:prstGeom prst="straightConnector1">
            <a:avLst/>
          </a:prstGeom>
          <a:noFill/>
          <a:ln w="38100" cap="flat" cmpd="sng">
            <a:solidFill>
              <a:srgbClr val="D0CECE"/>
            </a:solidFill>
            <a:prstDash val="dash"/>
            <a:miter lim="800000"/>
            <a:headEnd type="none" w="sm" len="sm"/>
            <a:tailEnd type="triangle" w="med" len="med"/>
          </a:ln>
        </p:spPr>
      </p:cxnSp>
      <p:sp>
        <p:nvSpPr>
          <p:cNvPr id="630" name="Google Shape;630;p36"/>
          <p:cNvSpPr/>
          <p:nvPr/>
        </p:nvSpPr>
        <p:spPr>
          <a:xfrm>
            <a:off x="4272909" y="5171081"/>
            <a:ext cx="1483032" cy="1483032"/>
          </a:xfrm>
          <a:prstGeom prst="ellipse">
            <a:avLst/>
          </a:prstGeom>
          <a:solidFill>
            <a:srgbClr val="FFFFFF">
              <a:alpha val="20000"/>
            </a:srgbClr>
          </a:solidFill>
          <a:ln w="38100" cap="flat" cmpd="sng">
            <a:solidFill>
              <a:srgbClr val="FFCC99"/>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1" name="Google Shape;631;p36"/>
          <p:cNvSpPr/>
          <p:nvPr/>
        </p:nvSpPr>
        <p:spPr>
          <a:xfrm>
            <a:off x="4890987" y="545943"/>
            <a:ext cx="1483032" cy="1483032"/>
          </a:xfrm>
          <a:prstGeom prst="ellipse">
            <a:avLst/>
          </a:prstGeom>
          <a:solidFill>
            <a:srgbClr val="FFFFFF">
              <a:alpha val="20000"/>
            </a:srgbClr>
          </a:solidFill>
          <a:ln w="38100" cap="flat" cmpd="sng">
            <a:solidFill>
              <a:srgbClr val="FFCC99"/>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2" name="Google Shape;632;p36"/>
          <p:cNvSpPr txBox="1"/>
          <p:nvPr/>
        </p:nvSpPr>
        <p:spPr>
          <a:xfrm>
            <a:off x="1140551" y="864307"/>
            <a:ext cx="6415200" cy="4143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3F3F3F"/>
              </a:buClr>
              <a:buSzPts val="1000"/>
              <a:buFont typeface="Arial Rounded"/>
              <a:buNone/>
            </a:pPr>
            <a:r>
              <a:rPr lang="en-US" sz="1000" b="1">
                <a:solidFill>
                  <a:srgbClr val="3F3F3F"/>
                </a:solidFill>
              </a:rPr>
              <a:t>Kamgaar Union</a:t>
            </a:r>
            <a:endParaRPr/>
          </a:p>
          <a:p>
            <a:pPr marL="0" marR="0" lvl="0" indent="0" algn="l" rtl="0">
              <a:lnSpc>
                <a:spcPct val="90000"/>
              </a:lnSpc>
              <a:spcBef>
                <a:spcPts val="350"/>
              </a:spcBef>
              <a:spcAft>
                <a:spcPts val="0"/>
              </a:spcAft>
              <a:buClr>
                <a:srgbClr val="3F3F3F"/>
              </a:buClr>
              <a:buSzPts val="1000"/>
              <a:buFont typeface="Arial Rounded"/>
              <a:buNone/>
            </a:pPr>
            <a:r>
              <a:rPr lang="en-US" sz="1000" b="1" i="1">
                <a:solidFill>
                  <a:srgbClr val="3F3F3F"/>
                </a:solidFill>
              </a:rPr>
              <a:t>Auto Union</a:t>
            </a:r>
            <a:endParaRPr/>
          </a:p>
        </p:txBody>
      </p:sp>
      <p:sp>
        <p:nvSpPr>
          <p:cNvPr id="633" name="Google Shape;633;p36"/>
          <p:cNvSpPr txBox="1"/>
          <p:nvPr/>
        </p:nvSpPr>
        <p:spPr>
          <a:xfrm>
            <a:off x="262288" y="3363697"/>
            <a:ext cx="1762800" cy="5757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3F3F3F"/>
              </a:buClr>
              <a:buSzPts val="1050"/>
              <a:buFont typeface="Arial Rounded"/>
              <a:buNone/>
            </a:pPr>
            <a:r>
              <a:rPr lang="en-US" sz="1050" b="1">
                <a:solidFill>
                  <a:srgbClr val="3F3F3F"/>
                </a:solidFill>
              </a:rPr>
              <a:t>Velaipada Samaj</a:t>
            </a:r>
            <a:endParaRPr/>
          </a:p>
          <a:p>
            <a:pPr marL="0" marR="0" lvl="0" indent="0" algn="l" rtl="0">
              <a:lnSpc>
                <a:spcPct val="90000"/>
              </a:lnSpc>
              <a:spcBef>
                <a:spcPts val="368"/>
              </a:spcBef>
              <a:spcAft>
                <a:spcPts val="0"/>
              </a:spcAft>
              <a:buClr>
                <a:srgbClr val="3F3F3F"/>
              </a:buClr>
              <a:buSzPts val="1050"/>
              <a:buFont typeface="Arial Rounded"/>
              <a:buNone/>
            </a:pPr>
            <a:r>
              <a:rPr lang="en-US" sz="1050" b="1" i="1">
                <a:solidFill>
                  <a:srgbClr val="3F3F3F"/>
                </a:solidFill>
              </a:rPr>
              <a:t>Neighbourhood Collective</a:t>
            </a:r>
            <a:endParaRPr/>
          </a:p>
        </p:txBody>
      </p:sp>
      <p:sp>
        <p:nvSpPr>
          <p:cNvPr id="634" name="Google Shape;634;p36"/>
          <p:cNvSpPr txBox="1"/>
          <p:nvPr/>
        </p:nvSpPr>
        <p:spPr>
          <a:xfrm>
            <a:off x="536645" y="6162489"/>
            <a:ext cx="3091500" cy="4305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dk1"/>
              </a:buClr>
              <a:buSzPts val="1050"/>
              <a:buFont typeface="Arial Rounded"/>
              <a:buNone/>
            </a:pPr>
            <a:r>
              <a:rPr lang="en-US" sz="1050" b="1" i="0">
                <a:solidFill>
                  <a:schemeClr val="dk1"/>
                </a:solidFill>
              </a:rPr>
              <a:t>Youth for Unity and Voluntary Action(</a:t>
            </a:r>
            <a:r>
              <a:rPr lang="en-US" sz="1050" b="1">
                <a:solidFill>
                  <a:schemeClr val="dk1"/>
                </a:solidFill>
              </a:rPr>
              <a:t>YUVA)</a:t>
            </a:r>
            <a:endParaRPr/>
          </a:p>
          <a:p>
            <a:pPr marL="0" marR="0" lvl="0" indent="0" algn="l" rtl="0">
              <a:lnSpc>
                <a:spcPct val="90000"/>
              </a:lnSpc>
              <a:spcBef>
                <a:spcPts val="368"/>
              </a:spcBef>
              <a:spcAft>
                <a:spcPts val="0"/>
              </a:spcAft>
              <a:buClr>
                <a:schemeClr val="dk1"/>
              </a:buClr>
              <a:buSzPts val="1050"/>
              <a:buFont typeface="Calibri"/>
              <a:buNone/>
            </a:pPr>
            <a:r>
              <a:rPr lang="en-US" sz="1050" i="1">
                <a:solidFill>
                  <a:schemeClr val="dk1"/>
                </a:solidFill>
              </a:rPr>
              <a:t>NGO</a:t>
            </a:r>
            <a:endParaRPr/>
          </a:p>
        </p:txBody>
      </p:sp>
      <p:sp>
        <p:nvSpPr>
          <p:cNvPr id="635" name="Google Shape;635;p36"/>
          <p:cNvSpPr txBox="1"/>
          <p:nvPr/>
        </p:nvSpPr>
        <p:spPr>
          <a:xfrm>
            <a:off x="4362946" y="5785635"/>
            <a:ext cx="1734600" cy="253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a:solidFill>
                  <a:schemeClr val="dk1"/>
                </a:solidFill>
              </a:rPr>
              <a:t>Urban Local Bodies</a:t>
            </a:r>
            <a:endParaRPr/>
          </a:p>
        </p:txBody>
      </p:sp>
      <p:sp>
        <p:nvSpPr>
          <p:cNvPr id="636" name="Google Shape;636;p36"/>
          <p:cNvSpPr txBox="1"/>
          <p:nvPr/>
        </p:nvSpPr>
        <p:spPr>
          <a:xfrm>
            <a:off x="4890983" y="1066535"/>
            <a:ext cx="1734600" cy="253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a:solidFill>
                  <a:schemeClr val="dk1"/>
                </a:solidFill>
              </a:rPr>
              <a:t>Political Organisations</a:t>
            </a:r>
            <a:endParaRPr/>
          </a:p>
        </p:txBody>
      </p:sp>
      <p:cxnSp>
        <p:nvCxnSpPr>
          <p:cNvPr id="637" name="Google Shape;637;p36"/>
          <p:cNvCxnSpPr>
            <a:stCxn id="610" idx="4"/>
          </p:cNvCxnSpPr>
          <p:nvPr/>
        </p:nvCxnSpPr>
        <p:spPr>
          <a:xfrm rot="-5400000" flipH="1">
            <a:off x="9547562" y="2334408"/>
            <a:ext cx="288000" cy="937800"/>
          </a:xfrm>
          <a:prstGeom prst="bentConnector2">
            <a:avLst/>
          </a:prstGeom>
          <a:noFill/>
          <a:ln w="9525" cap="flat" cmpd="sng">
            <a:solidFill>
              <a:schemeClr val="accent3"/>
            </a:solidFill>
            <a:prstDash val="solid"/>
            <a:miter lim="800000"/>
            <a:headEnd type="none" w="sm" len="sm"/>
            <a:tailEnd type="none" w="sm" len="sm"/>
          </a:ln>
        </p:spPr>
      </p:cxnSp>
      <p:cxnSp>
        <p:nvCxnSpPr>
          <p:cNvPr id="638" name="Google Shape;638;p36"/>
          <p:cNvCxnSpPr>
            <a:stCxn id="610" idx="4"/>
            <a:endCxn id="639" idx="1"/>
          </p:cNvCxnSpPr>
          <p:nvPr/>
        </p:nvCxnSpPr>
        <p:spPr>
          <a:xfrm rot="-5400000" flipH="1">
            <a:off x="9357362" y="2524608"/>
            <a:ext cx="652200" cy="921600"/>
          </a:xfrm>
          <a:prstGeom prst="bentConnector2">
            <a:avLst/>
          </a:prstGeom>
          <a:noFill/>
          <a:ln w="9525" cap="flat" cmpd="sng">
            <a:solidFill>
              <a:schemeClr val="accent3"/>
            </a:solidFill>
            <a:prstDash val="solid"/>
            <a:miter lim="800000"/>
            <a:headEnd type="none" w="sm" len="sm"/>
            <a:tailEnd type="none" w="sm" len="sm"/>
          </a:ln>
        </p:spPr>
      </p:cxnSp>
      <p:sp>
        <p:nvSpPr>
          <p:cNvPr id="639" name="Google Shape;639;p36"/>
          <p:cNvSpPr txBox="1"/>
          <p:nvPr/>
        </p:nvSpPr>
        <p:spPr>
          <a:xfrm>
            <a:off x="10144344" y="3080753"/>
            <a:ext cx="326571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rPr>
              <a:t>Masters Thesis Programme</a:t>
            </a:r>
            <a:endParaRPr/>
          </a:p>
          <a:p>
            <a:pPr marL="0" marR="0" lvl="0" indent="0" algn="l" rtl="0">
              <a:spcBef>
                <a:spcPts val="0"/>
              </a:spcBef>
              <a:spcAft>
                <a:spcPts val="0"/>
              </a:spcAft>
              <a:buNone/>
            </a:pPr>
            <a:r>
              <a:rPr lang="en-US" sz="1200">
                <a:solidFill>
                  <a:schemeClr val="dk1"/>
                </a:solidFill>
              </a:rPr>
              <a:t>Embedded with the program</a:t>
            </a:r>
            <a:endParaRPr/>
          </a:p>
        </p:txBody>
      </p:sp>
      <p:sp>
        <p:nvSpPr>
          <p:cNvPr id="640" name="Google Shape;640;p36"/>
          <p:cNvSpPr txBox="1"/>
          <p:nvPr/>
        </p:nvSpPr>
        <p:spPr>
          <a:xfrm>
            <a:off x="44832" y="4349305"/>
            <a:ext cx="681445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rPr>
              <a:t>Participation for Activity Based Modelling </a:t>
            </a:r>
            <a:endParaRPr/>
          </a:p>
          <a:p>
            <a:pPr marL="0" marR="0" lvl="0" indent="0" algn="l" rtl="0">
              <a:spcBef>
                <a:spcPts val="0"/>
              </a:spcBef>
              <a:spcAft>
                <a:spcPts val="0"/>
              </a:spcAft>
              <a:buNone/>
            </a:pPr>
            <a:r>
              <a:rPr lang="en-US" sz="1200">
                <a:solidFill>
                  <a:schemeClr val="dk1"/>
                </a:solidFill>
              </a:rPr>
              <a:t>(User study)</a:t>
            </a:r>
            <a:endParaRPr/>
          </a:p>
        </p:txBody>
      </p:sp>
      <p:sp>
        <p:nvSpPr>
          <p:cNvPr id="641" name="Google Shape;641;p36"/>
          <p:cNvSpPr txBox="1"/>
          <p:nvPr/>
        </p:nvSpPr>
        <p:spPr>
          <a:xfrm>
            <a:off x="44832" y="2358713"/>
            <a:ext cx="681445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rPr>
              <a:t>Participation for Route Mapping using GTFS </a:t>
            </a:r>
            <a:endParaRPr/>
          </a:p>
          <a:p>
            <a:pPr marL="0" marR="0" lvl="0" indent="0" algn="l" rtl="0">
              <a:spcBef>
                <a:spcPts val="0"/>
              </a:spcBef>
              <a:spcAft>
                <a:spcPts val="0"/>
              </a:spcAft>
              <a:buNone/>
            </a:pPr>
            <a:r>
              <a:rPr lang="en-US" sz="1200">
                <a:solidFill>
                  <a:schemeClr val="dk1"/>
                </a:solidFill>
              </a:rPr>
              <a:t>(Operator study)</a:t>
            </a:r>
            <a:endParaRPr/>
          </a:p>
        </p:txBody>
      </p:sp>
      <p:cxnSp>
        <p:nvCxnSpPr>
          <p:cNvPr id="642" name="Google Shape;642;p36"/>
          <p:cNvCxnSpPr/>
          <p:nvPr/>
        </p:nvCxnSpPr>
        <p:spPr>
          <a:xfrm rot="10800000">
            <a:off x="4459814" y="4908271"/>
            <a:ext cx="194647" cy="391755"/>
          </a:xfrm>
          <a:prstGeom prst="straightConnector1">
            <a:avLst/>
          </a:prstGeom>
          <a:noFill/>
          <a:ln w="38100" cap="flat" cmpd="sng">
            <a:solidFill>
              <a:srgbClr val="D0CECE"/>
            </a:solidFill>
            <a:prstDash val="dash"/>
            <a:miter lim="800000"/>
            <a:headEnd type="none" w="sm" len="sm"/>
            <a:tailEnd type="triangle" w="med" len="med"/>
          </a:ln>
        </p:spPr>
      </p:cxnSp>
      <p:cxnSp>
        <p:nvCxnSpPr>
          <p:cNvPr id="643" name="Google Shape;643;p36"/>
          <p:cNvCxnSpPr/>
          <p:nvPr/>
        </p:nvCxnSpPr>
        <p:spPr>
          <a:xfrm flipH="1">
            <a:off x="4967701" y="1832583"/>
            <a:ext cx="176565" cy="256936"/>
          </a:xfrm>
          <a:prstGeom prst="straightConnector1">
            <a:avLst/>
          </a:prstGeom>
          <a:noFill/>
          <a:ln w="38100" cap="flat" cmpd="sng">
            <a:solidFill>
              <a:srgbClr val="D0CECE"/>
            </a:solidFill>
            <a:prstDash val="dash"/>
            <a:miter lim="800000"/>
            <a:headEnd type="none" w="sm" len="sm"/>
            <a:tailEnd type="triangle" w="med" len="med"/>
          </a:ln>
        </p:spPr>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37"/>
          <p:cNvSpPr/>
          <p:nvPr/>
        </p:nvSpPr>
        <p:spPr>
          <a:xfrm>
            <a:off x="940173" y="2976880"/>
            <a:ext cx="10101761" cy="1168400"/>
          </a:xfrm>
          <a:prstGeom prst="rect">
            <a:avLst/>
          </a:prstGeom>
          <a:noFill/>
          <a:ln w="28575" cap="flat" cmpd="sng">
            <a:solidFill>
              <a:srgbClr val="7F7F7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9" name="Google Shape;649;p37"/>
          <p:cNvSpPr/>
          <p:nvPr/>
        </p:nvSpPr>
        <p:spPr>
          <a:xfrm>
            <a:off x="0" y="0"/>
            <a:ext cx="12192000" cy="501092"/>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0" name="Google Shape;650;p37"/>
          <p:cNvSpPr txBox="1"/>
          <p:nvPr/>
        </p:nvSpPr>
        <p:spPr>
          <a:xfrm>
            <a:off x="-33411" y="-30384"/>
            <a:ext cx="88146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lt1"/>
                </a:solidFill>
              </a:rPr>
              <a:t>Why it Matters</a:t>
            </a:r>
            <a:endParaRPr sz="3200">
              <a:solidFill>
                <a:schemeClr val="lt1"/>
              </a:solidFill>
            </a:endParaRPr>
          </a:p>
        </p:txBody>
      </p:sp>
      <p:sp>
        <p:nvSpPr>
          <p:cNvPr id="651" name="Google Shape;651;p37"/>
          <p:cNvSpPr txBox="1"/>
          <p:nvPr/>
        </p:nvSpPr>
        <p:spPr>
          <a:xfrm>
            <a:off x="940170" y="1381196"/>
            <a:ext cx="307055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ROUTE RATIONALIZATION</a:t>
            </a:r>
            <a:endParaRPr/>
          </a:p>
          <a:p>
            <a:pPr marL="285750" marR="0" lvl="0" indent="-285750" algn="l" rtl="0">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Last mile connectivity</a:t>
            </a:r>
            <a:endParaRPr/>
          </a:p>
          <a:p>
            <a:pPr marL="285750" marR="0" lvl="0" indent="-285750" algn="l" rtl="0">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Accessibility with other public transport</a:t>
            </a:r>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sp>
        <p:nvSpPr>
          <p:cNvPr id="652" name="Google Shape;652;p37"/>
          <p:cNvSpPr txBox="1"/>
          <p:nvPr/>
        </p:nvSpPr>
        <p:spPr>
          <a:xfrm>
            <a:off x="920098" y="4986593"/>
            <a:ext cx="3019751"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IMPROVE COMMUNITY </a:t>
            </a:r>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RESILIENCE</a:t>
            </a:r>
            <a:endParaRPr/>
          </a:p>
          <a:p>
            <a:pPr marL="285750" marR="0" lvl="0" indent="-285750" algn="l" rtl="0">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Health benefits, Insurance Benefits</a:t>
            </a:r>
            <a:endParaRPr/>
          </a:p>
          <a:p>
            <a:pPr marL="285750" marR="0" lvl="0" indent="-285750" algn="l" rtl="0">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Education loans</a:t>
            </a:r>
            <a:endParaRPr/>
          </a:p>
        </p:txBody>
      </p:sp>
      <p:sp>
        <p:nvSpPr>
          <p:cNvPr id="653" name="Google Shape;653;p37"/>
          <p:cNvSpPr txBox="1"/>
          <p:nvPr/>
        </p:nvSpPr>
        <p:spPr>
          <a:xfrm>
            <a:off x="4435458" y="1379876"/>
            <a:ext cx="3070550"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ENCOURAGE GREEN MOBILITY</a:t>
            </a:r>
            <a:endParaRPr/>
          </a:p>
          <a:p>
            <a:pPr marL="285750" marR="0" lvl="0" indent="-285750" algn="l" rtl="0">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Green mobility provider/Vendor</a:t>
            </a:r>
            <a:endParaRPr/>
          </a:p>
        </p:txBody>
      </p:sp>
      <p:sp>
        <p:nvSpPr>
          <p:cNvPr id="654" name="Google Shape;654;p37"/>
          <p:cNvSpPr txBox="1"/>
          <p:nvPr/>
        </p:nvSpPr>
        <p:spPr>
          <a:xfrm>
            <a:off x="7997401" y="1380459"/>
            <a:ext cx="3044533"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DOWNSTREAM LIVELIHOODS</a:t>
            </a:r>
            <a:endParaRPr/>
          </a:p>
          <a:p>
            <a:pPr marL="285750" marR="0" lvl="0" indent="-285750" algn="l" rtl="0">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Maintenance shops</a:t>
            </a:r>
            <a:endParaRPr/>
          </a:p>
          <a:p>
            <a:pPr marL="285750" marR="0" lvl="0" indent="-285750" algn="l" rtl="0">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Repair and parts shops</a:t>
            </a:r>
            <a:endParaRPr/>
          </a:p>
        </p:txBody>
      </p:sp>
      <p:sp>
        <p:nvSpPr>
          <p:cNvPr id="655" name="Google Shape;655;p37"/>
          <p:cNvSpPr txBox="1"/>
          <p:nvPr/>
        </p:nvSpPr>
        <p:spPr>
          <a:xfrm>
            <a:off x="7997401" y="5051162"/>
            <a:ext cx="3019748"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ACCESS TO EASY LOANS</a:t>
            </a:r>
            <a:endParaRPr/>
          </a:p>
          <a:p>
            <a:pPr marL="285750" marR="0" lvl="0" indent="-285750" algn="ctr" rtl="0">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Access to subsidized Government Bank loans </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56" name="Google Shape;656;p37"/>
          <p:cNvSpPr txBox="1"/>
          <p:nvPr/>
        </p:nvSpPr>
        <p:spPr>
          <a:xfrm>
            <a:off x="4250348" y="4999210"/>
            <a:ext cx="3255655"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NEGOTIATE BETTER PUBLIC INFRASTRUCTURE</a:t>
            </a:r>
            <a:endParaRPr/>
          </a:p>
          <a:p>
            <a:pPr marL="285750" marR="0" lvl="0" indent="-285750" algn="l" rtl="0">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Parking Structures, Charging Points, Water Drinking points, Resting points</a:t>
            </a:r>
            <a:endParaRPr/>
          </a:p>
        </p:txBody>
      </p:sp>
      <p:sp>
        <p:nvSpPr>
          <p:cNvPr id="657" name="Google Shape;657;p37"/>
          <p:cNvSpPr txBox="1"/>
          <p:nvPr/>
        </p:nvSpPr>
        <p:spPr>
          <a:xfrm>
            <a:off x="2525374" y="3296100"/>
            <a:ext cx="75105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rPr>
              <a:t>RECOGNITION AS PUBLIC TRANSPORT</a:t>
            </a:r>
            <a:endParaRPr/>
          </a:p>
        </p:txBody>
      </p:sp>
      <p:sp>
        <p:nvSpPr>
          <p:cNvPr id="658" name="Google Shape;658;p37"/>
          <p:cNvSpPr/>
          <p:nvPr/>
        </p:nvSpPr>
        <p:spPr>
          <a:xfrm>
            <a:off x="940173" y="1331669"/>
            <a:ext cx="3111189" cy="849018"/>
          </a:xfrm>
          <a:prstGeom prst="rect">
            <a:avLst/>
          </a:prstGeom>
          <a:noFill/>
          <a:ln w="28575" cap="flat" cmpd="sng">
            <a:solidFill>
              <a:srgbClr val="FEE599"/>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endParaRPr>
          </a:p>
        </p:txBody>
      </p:sp>
      <p:sp>
        <p:nvSpPr>
          <p:cNvPr id="659" name="Google Shape;659;p37"/>
          <p:cNvSpPr/>
          <p:nvPr/>
        </p:nvSpPr>
        <p:spPr>
          <a:xfrm>
            <a:off x="4435458" y="1331670"/>
            <a:ext cx="3019752" cy="854974"/>
          </a:xfrm>
          <a:prstGeom prst="rect">
            <a:avLst/>
          </a:prstGeom>
          <a:noFill/>
          <a:ln w="28575" cap="flat" cmpd="sng">
            <a:solidFill>
              <a:srgbClr val="FEE599"/>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endParaRPr>
          </a:p>
        </p:txBody>
      </p:sp>
      <p:sp>
        <p:nvSpPr>
          <p:cNvPr id="660" name="Google Shape;660;p37"/>
          <p:cNvSpPr/>
          <p:nvPr/>
        </p:nvSpPr>
        <p:spPr>
          <a:xfrm>
            <a:off x="8022185" y="1331670"/>
            <a:ext cx="3019752" cy="876842"/>
          </a:xfrm>
          <a:prstGeom prst="rect">
            <a:avLst/>
          </a:prstGeom>
          <a:noFill/>
          <a:ln w="28575" cap="flat" cmpd="sng">
            <a:solidFill>
              <a:srgbClr val="FEE599"/>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endParaRPr>
          </a:p>
        </p:txBody>
      </p:sp>
      <p:sp>
        <p:nvSpPr>
          <p:cNvPr id="661" name="Google Shape;661;p37"/>
          <p:cNvSpPr/>
          <p:nvPr/>
        </p:nvSpPr>
        <p:spPr>
          <a:xfrm>
            <a:off x="920085" y="4999116"/>
            <a:ext cx="3019800" cy="1044000"/>
          </a:xfrm>
          <a:prstGeom prst="rect">
            <a:avLst/>
          </a:prstGeom>
          <a:noFill/>
          <a:ln w="28575" cap="flat" cmpd="sng">
            <a:solidFill>
              <a:srgbClr val="FEE599"/>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endParaRPr>
          </a:p>
        </p:txBody>
      </p:sp>
      <p:sp>
        <p:nvSpPr>
          <p:cNvPr id="662" name="Google Shape;662;p37"/>
          <p:cNvSpPr/>
          <p:nvPr/>
        </p:nvSpPr>
        <p:spPr>
          <a:xfrm>
            <a:off x="4328620" y="5022741"/>
            <a:ext cx="3126589" cy="1044084"/>
          </a:xfrm>
          <a:prstGeom prst="rect">
            <a:avLst/>
          </a:prstGeom>
          <a:noFill/>
          <a:ln w="28575" cap="flat" cmpd="sng">
            <a:solidFill>
              <a:srgbClr val="FEE599"/>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endParaRPr>
          </a:p>
        </p:txBody>
      </p:sp>
      <p:sp>
        <p:nvSpPr>
          <p:cNvPr id="663" name="Google Shape;663;p37"/>
          <p:cNvSpPr/>
          <p:nvPr/>
        </p:nvSpPr>
        <p:spPr>
          <a:xfrm>
            <a:off x="8022185" y="4999210"/>
            <a:ext cx="3019752" cy="1067615"/>
          </a:xfrm>
          <a:prstGeom prst="rect">
            <a:avLst/>
          </a:prstGeom>
          <a:noFill/>
          <a:ln w="28575" cap="flat" cmpd="sng">
            <a:solidFill>
              <a:srgbClr val="FEE599"/>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endParaRPr>
          </a:p>
        </p:txBody>
      </p:sp>
      <p:cxnSp>
        <p:nvCxnSpPr>
          <p:cNvPr id="664" name="Google Shape;664;p37"/>
          <p:cNvCxnSpPr/>
          <p:nvPr/>
        </p:nvCxnSpPr>
        <p:spPr>
          <a:xfrm rot="10800000">
            <a:off x="5776578" y="2245261"/>
            <a:ext cx="0" cy="606494"/>
          </a:xfrm>
          <a:prstGeom prst="straightConnector1">
            <a:avLst/>
          </a:prstGeom>
          <a:noFill/>
          <a:ln w="38100" cap="flat" cmpd="sng">
            <a:solidFill>
              <a:srgbClr val="A5A5A5"/>
            </a:solidFill>
            <a:prstDash val="solid"/>
            <a:miter lim="800000"/>
            <a:headEnd type="none" w="sm" len="sm"/>
            <a:tailEnd type="triangle" w="med" len="med"/>
          </a:ln>
        </p:spPr>
      </p:cxnSp>
      <p:cxnSp>
        <p:nvCxnSpPr>
          <p:cNvPr id="665" name="Google Shape;665;p37"/>
          <p:cNvCxnSpPr/>
          <p:nvPr/>
        </p:nvCxnSpPr>
        <p:spPr>
          <a:xfrm>
            <a:off x="5776578" y="4263677"/>
            <a:ext cx="0" cy="617045"/>
          </a:xfrm>
          <a:prstGeom prst="straightConnector1">
            <a:avLst/>
          </a:prstGeom>
          <a:noFill/>
          <a:ln w="38100" cap="flat" cmpd="sng">
            <a:solidFill>
              <a:srgbClr val="A5A5A5"/>
            </a:solidFill>
            <a:prstDash val="solid"/>
            <a:miter lim="800000"/>
            <a:headEnd type="none" w="sm" len="sm"/>
            <a:tailEnd type="triangle" w="med" len="med"/>
          </a:ln>
        </p:spPr>
      </p:cxnSp>
      <p:cxnSp>
        <p:nvCxnSpPr>
          <p:cNvPr id="666" name="Google Shape;666;p37"/>
          <p:cNvCxnSpPr/>
          <p:nvPr/>
        </p:nvCxnSpPr>
        <p:spPr>
          <a:xfrm rot="10800000">
            <a:off x="2525378" y="2245261"/>
            <a:ext cx="0" cy="606494"/>
          </a:xfrm>
          <a:prstGeom prst="straightConnector1">
            <a:avLst/>
          </a:prstGeom>
          <a:noFill/>
          <a:ln w="38100" cap="flat" cmpd="sng">
            <a:solidFill>
              <a:srgbClr val="A5A5A5"/>
            </a:solidFill>
            <a:prstDash val="solid"/>
            <a:miter lim="800000"/>
            <a:headEnd type="none" w="sm" len="sm"/>
            <a:tailEnd type="triangle" w="med" len="med"/>
          </a:ln>
        </p:spPr>
      </p:cxnSp>
      <p:cxnSp>
        <p:nvCxnSpPr>
          <p:cNvPr id="667" name="Google Shape;667;p37"/>
          <p:cNvCxnSpPr/>
          <p:nvPr/>
        </p:nvCxnSpPr>
        <p:spPr>
          <a:xfrm>
            <a:off x="2525378" y="4263677"/>
            <a:ext cx="0" cy="617045"/>
          </a:xfrm>
          <a:prstGeom prst="straightConnector1">
            <a:avLst/>
          </a:prstGeom>
          <a:noFill/>
          <a:ln w="38100" cap="flat" cmpd="sng">
            <a:solidFill>
              <a:srgbClr val="A5A5A5"/>
            </a:solidFill>
            <a:prstDash val="solid"/>
            <a:miter lim="800000"/>
            <a:headEnd type="none" w="sm" len="sm"/>
            <a:tailEnd type="triangle" w="med" len="med"/>
          </a:ln>
        </p:spPr>
      </p:cxnSp>
      <p:cxnSp>
        <p:nvCxnSpPr>
          <p:cNvPr id="668" name="Google Shape;668;p37"/>
          <p:cNvCxnSpPr/>
          <p:nvPr/>
        </p:nvCxnSpPr>
        <p:spPr>
          <a:xfrm rot="10800000">
            <a:off x="9657698" y="2245261"/>
            <a:ext cx="0" cy="606494"/>
          </a:xfrm>
          <a:prstGeom prst="straightConnector1">
            <a:avLst/>
          </a:prstGeom>
          <a:noFill/>
          <a:ln w="38100" cap="flat" cmpd="sng">
            <a:solidFill>
              <a:srgbClr val="A5A5A5"/>
            </a:solidFill>
            <a:prstDash val="solid"/>
            <a:miter lim="800000"/>
            <a:headEnd type="none" w="sm" len="sm"/>
            <a:tailEnd type="triangle" w="med" len="med"/>
          </a:ln>
        </p:spPr>
      </p:cxnSp>
      <p:cxnSp>
        <p:nvCxnSpPr>
          <p:cNvPr id="669" name="Google Shape;669;p37"/>
          <p:cNvCxnSpPr/>
          <p:nvPr/>
        </p:nvCxnSpPr>
        <p:spPr>
          <a:xfrm>
            <a:off x="9657698" y="4263677"/>
            <a:ext cx="0" cy="617045"/>
          </a:xfrm>
          <a:prstGeom prst="straightConnector1">
            <a:avLst/>
          </a:prstGeom>
          <a:noFill/>
          <a:ln w="38100" cap="flat" cmpd="sng">
            <a:solidFill>
              <a:srgbClr val="A5A5A5"/>
            </a:solidFill>
            <a:prstDash val="solid"/>
            <a:miter lim="800000"/>
            <a:headEnd type="none" w="sm" len="sm"/>
            <a:tailEnd type="triangle" w="med" len="med"/>
          </a:ln>
        </p:spPr>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pic>
        <p:nvPicPr>
          <p:cNvPr id="674" name="Google Shape;674;p38"/>
          <p:cNvPicPr preferRelativeResize="0"/>
          <p:nvPr/>
        </p:nvPicPr>
        <p:blipFill rotWithShape="1">
          <a:blip r:embed="rId3">
            <a:alphaModFix amt="32000"/>
          </a:blip>
          <a:srcRect r="-10" b="15103"/>
          <a:stretch/>
        </p:blipFill>
        <p:spPr>
          <a:xfrm>
            <a:off x="750" y="0"/>
            <a:ext cx="12192000" cy="6858001"/>
          </a:xfrm>
          <a:prstGeom prst="rect">
            <a:avLst/>
          </a:prstGeom>
          <a:noFill/>
          <a:ln>
            <a:noFill/>
          </a:ln>
        </p:spPr>
      </p:pic>
      <p:sp>
        <p:nvSpPr>
          <p:cNvPr id="675" name="Google Shape;675;p38"/>
          <p:cNvSpPr txBox="1"/>
          <p:nvPr/>
        </p:nvSpPr>
        <p:spPr>
          <a:xfrm>
            <a:off x="750" y="0"/>
            <a:ext cx="12190500"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70C0"/>
              </a:buClr>
              <a:buSzPts val="6000"/>
              <a:buFont typeface="Arial"/>
              <a:buNone/>
            </a:pPr>
            <a:r>
              <a:rPr lang="en-US" sz="6000" b="1">
                <a:solidFill>
                  <a:srgbClr val="0070C0"/>
                </a:solidFill>
                <a:latin typeface="Arial"/>
                <a:ea typeface="Arial"/>
                <a:cs typeface="Arial"/>
                <a:sym typeface="Arial"/>
              </a:rPr>
              <a:t>SAN JOSE, COSTA RICA</a:t>
            </a:r>
            <a:endParaRPr sz="60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39"/>
          <p:cNvSpPr/>
          <p:nvPr/>
        </p:nvSpPr>
        <p:spPr>
          <a:xfrm>
            <a:off x="497453" y="5265792"/>
            <a:ext cx="1535404" cy="1266709"/>
          </a:xfrm>
          <a:custGeom>
            <a:avLst/>
            <a:gdLst/>
            <a:ahLst/>
            <a:cxnLst/>
            <a:rect l="l" t="t" r="r" b="b"/>
            <a:pathLst>
              <a:path w="2303106" h="1900063" extrusionOk="0">
                <a:moveTo>
                  <a:pt x="0" y="0"/>
                </a:moveTo>
                <a:lnTo>
                  <a:pt x="2303106" y="0"/>
                </a:lnTo>
                <a:lnTo>
                  <a:pt x="2303106" y="1900063"/>
                </a:lnTo>
                <a:lnTo>
                  <a:pt x="0" y="1900063"/>
                </a:lnTo>
                <a:lnTo>
                  <a:pt x="0" y="0"/>
                </a:lnTo>
                <a:close/>
              </a:path>
            </a:pathLst>
          </a:custGeom>
          <a:blipFill rotWithShape="1">
            <a:blip r:embed="rId3">
              <a:alphaModFix/>
            </a:blip>
            <a:stretch>
              <a:fillRect r="-915" b="-78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681" name="Google Shape;681;p39"/>
          <p:cNvCxnSpPr/>
          <p:nvPr/>
        </p:nvCxnSpPr>
        <p:spPr>
          <a:xfrm>
            <a:off x="497453" y="3157315"/>
            <a:ext cx="3808444" cy="0"/>
          </a:xfrm>
          <a:prstGeom prst="straightConnector1">
            <a:avLst/>
          </a:prstGeom>
          <a:noFill/>
          <a:ln w="38100" cap="flat" cmpd="sng">
            <a:solidFill>
              <a:srgbClr val="062F6E"/>
            </a:solidFill>
            <a:prstDash val="solid"/>
            <a:round/>
            <a:headEnd type="none" w="sm" len="sm"/>
            <a:tailEnd type="none" w="sm" len="sm"/>
          </a:ln>
        </p:spPr>
      </p:cxnSp>
      <p:sp>
        <p:nvSpPr>
          <p:cNvPr id="682" name="Google Shape;682;p39"/>
          <p:cNvSpPr/>
          <p:nvPr/>
        </p:nvSpPr>
        <p:spPr>
          <a:xfrm>
            <a:off x="6427102" y="-1988137"/>
            <a:ext cx="8168081" cy="10834302"/>
          </a:xfrm>
          <a:custGeom>
            <a:avLst/>
            <a:gdLst/>
            <a:ahLst/>
            <a:cxnLst/>
            <a:rect l="l" t="t" r="r" b="b"/>
            <a:pathLst>
              <a:path w="16714090" h="22169896" extrusionOk="0">
                <a:moveTo>
                  <a:pt x="16590680" y="11076795"/>
                </a:moveTo>
                <a:cubicBezTo>
                  <a:pt x="16387595" y="13136522"/>
                  <a:pt x="14950297" y="12871508"/>
                  <a:pt x="14357063" y="14390619"/>
                </a:cubicBezTo>
                <a:cubicBezTo>
                  <a:pt x="14110241" y="15028542"/>
                  <a:pt x="14325234" y="15828594"/>
                  <a:pt x="14161987" y="16498999"/>
                </a:cubicBezTo>
                <a:cubicBezTo>
                  <a:pt x="13907156" y="17531581"/>
                  <a:pt x="13198518" y="18196406"/>
                  <a:pt x="12469857" y="18564022"/>
                </a:cubicBezTo>
                <a:cubicBezTo>
                  <a:pt x="11263468" y="19169461"/>
                  <a:pt x="10025250" y="19034379"/>
                  <a:pt x="8767114" y="19153291"/>
                </a:cubicBezTo>
                <a:cubicBezTo>
                  <a:pt x="7966895" y="19228989"/>
                  <a:pt x="7938967" y="19872350"/>
                  <a:pt x="7656313" y="20699447"/>
                </a:cubicBezTo>
                <a:cubicBezTo>
                  <a:pt x="7341726" y="21607678"/>
                  <a:pt x="6593252" y="22169896"/>
                  <a:pt x="5856687" y="22164466"/>
                </a:cubicBezTo>
                <a:cubicBezTo>
                  <a:pt x="5116117" y="22159029"/>
                  <a:pt x="4407481" y="21634723"/>
                  <a:pt x="3929646" y="20867012"/>
                </a:cubicBezTo>
                <a:cubicBezTo>
                  <a:pt x="3372243" y="19980388"/>
                  <a:pt x="3105503" y="18796553"/>
                  <a:pt x="2496353" y="17974894"/>
                </a:cubicBezTo>
                <a:cubicBezTo>
                  <a:pt x="1887204" y="17147797"/>
                  <a:pt x="987391" y="16753137"/>
                  <a:pt x="481734" y="15807128"/>
                </a:cubicBezTo>
                <a:cubicBezTo>
                  <a:pt x="0" y="14904191"/>
                  <a:pt x="35832" y="13693310"/>
                  <a:pt x="485739" y="12774346"/>
                </a:cubicBezTo>
                <a:cubicBezTo>
                  <a:pt x="919731" y="11898597"/>
                  <a:pt x="1668205" y="11801291"/>
                  <a:pt x="2249532" y="11174244"/>
                </a:cubicBezTo>
                <a:cubicBezTo>
                  <a:pt x="2607855" y="10790459"/>
                  <a:pt x="2552104" y="10141662"/>
                  <a:pt x="2834758" y="9666010"/>
                </a:cubicBezTo>
                <a:cubicBezTo>
                  <a:pt x="3248832" y="8973996"/>
                  <a:pt x="3818144" y="8509076"/>
                  <a:pt x="4427294" y="8217160"/>
                </a:cubicBezTo>
                <a:cubicBezTo>
                  <a:pt x="4996606" y="7941414"/>
                  <a:pt x="5621775" y="7936119"/>
                  <a:pt x="6000017" y="7195452"/>
                </a:cubicBezTo>
                <a:cubicBezTo>
                  <a:pt x="6521587" y="6179183"/>
                  <a:pt x="6067676" y="4530285"/>
                  <a:pt x="6334416" y="3330137"/>
                </a:cubicBezTo>
                <a:cubicBezTo>
                  <a:pt x="6593252" y="2162471"/>
                  <a:pt x="7206301" y="1308330"/>
                  <a:pt x="8106114" y="1086673"/>
                </a:cubicBezTo>
                <a:cubicBezTo>
                  <a:pt x="8802842" y="919108"/>
                  <a:pt x="9650909" y="1789419"/>
                  <a:pt x="10260057" y="1232631"/>
                </a:cubicBezTo>
                <a:cubicBezTo>
                  <a:pt x="11243549" y="335131"/>
                  <a:pt x="13118846" y="0"/>
                  <a:pt x="13863419" y="1556887"/>
                </a:cubicBezTo>
                <a:cubicBezTo>
                  <a:pt x="14488483" y="2859779"/>
                  <a:pt x="13843499" y="3876049"/>
                  <a:pt x="13298005" y="4903194"/>
                </a:cubicBezTo>
                <a:cubicBezTo>
                  <a:pt x="12935677" y="5589769"/>
                  <a:pt x="12119544" y="6654691"/>
                  <a:pt x="12975515" y="7325098"/>
                </a:cubicBezTo>
                <a:cubicBezTo>
                  <a:pt x="13688157" y="7881885"/>
                  <a:pt x="14568050" y="7379188"/>
                  <a:pt x="15296711" y="7854839"/>
                </a:cubicBezTo>
                <a:cubicBezTo>
                  <a:pt x="16268190" y="8487325"/>
                  <a:pt x="16714090" y="9833432"/>
                  <a:pt x="16590680" y="11076795"/>
                </a:cubicBezTo>
                <a:close/>
              </a:path>
            </a:pathLst>
          </a:custGeom>
          <a:blipFill rotWithShape="1">
            <a:blip r:embed="rId4">
              <a:alphaModFix/>
            </a:blip>
            <a:stretch>
              <a:fillRect t="-17520" b="-1752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3" name="Google Shape;683;p39"/>
          <p:cNvSpPr txBox="1"/>
          <p:nvPr/>
        </p:nvSpPr>
        <p:spPr>
          <a:xfrm>
            <a:off x="497454" y="733790"/>
            <a:ext cx="6521400" cy="1723800"/>
          </a:xfrm>
          <a:prstGeom prst="rect">
            <a:avLst/>
          </a:prstGeom>
          <a:noFill/>
          <a:ln>
            <a:noFill/>
          </a:ln>
        </p:spPr>
        <p:txBody>
          <a:bodyPr spcFirstLastPara="1" wrap="square" lIns="0" tIns="0" rIns="0" bIns="0" anchor="t" anchorCtr="0">
            <a:spAutoFit/>
          </a:bodyPr>
          <a:lstStyle/>
          <a:p>
            <a:pPr marL="0" marR="0" lvl="0" indent="0" algn="l" rtl="0">
              <a:lnSpc>
                <a:spcPct val="150053"/>
              </a:lnSpc>
              <a:spcBef>
                <a:spcPts val="0"/>
              </a:spcBef>
              <a:spcAft>
                <a:spcPts val="0"/>
              </a:spcAft>
              <a:buNone/>
            </a:pPr>
            <a:r>
              <a:rPr lang="en-US" sz="2799" b="1">
                <a:solidFill>
                  <a:srgbClr val="062F6E"/>
                </a:solidFill>
              </a:rPr>
              <a:t>An Equity, Ecosystems and Engaged Approach to Informal Transport and Shared Mobility</a:t>
            </a:r>
            <a:endParaRPr/>
          </a:p>
        </p:txBody>
      </p:sp>
      <p:sp>
        <p:nvSpPr>
          <p:cNvPr id="684" name="Google Shape;684;p39"/>
          <p:cNvSpPr txBox="1"/>
          <p:nvPr/>
        </p:nvSpPr>
        <p:spPr>
          <a:xfrm>
            <a:off x="497453" y="2658468"/>
            <a:ext cx="3808444" cy="308546"/>
          </a:xfrm>
          <a:prstGeom prst="rect">
            <a:avLst/>
          </a:prstGeom>
          <a:noFill/>
          <a:ln>
            <a:noFill/>
          </a:ln>
        </p:spPr>
        <p:txBody>
          <a:bodyPr spcFirstLastPara="1" wrap="square" lIns="0" tIns="0" rIns="0" bIns="0" anchor="t" anchorCtr="0">
            <a:spAutoFit/>
          </a:bodyPr>
          <a:lstStyle/>
          <a:p>
            <a:pPr marL="0" marR="0" lvl="0" indent="0" algn="l" rtl="0">
              <a:lnSpc>
                <a:spcPct val="130004"/>
              </a:lnSpc>
              <a:spcBef>
                <a:spcPts val="0"/>
              </a:spcBef>
              <a:spcAft>
                <a:spcPts val="0"/>
              </a:spcAft>
              <a:buNone/>
            </a:pPr>
            <a:r>
              <a:rPr lang="en-US" sz="2003">
                <a:solidFill>
                  <a:srgbClr val="062F6E"/>
                </a:solidFill>
              </a:rPr>
              <a:t>LL San José, Costa Rica</a:t>
            </a:r>
            <a:endParaRPr/>
          </a:p>
        </p:txBody>
      </p:sp>
      <p:sp>
        <p:nvSpPr>
          <p:cNvPr id="685" name="Google Shape;685;p39"/>
          <p:cNvSpPr txBox="1"/>
          <p:nvPr/>
        </p:nvSpPr>
        <p:spPr>
          <a:xfrm>
            <a:off x="2217160" y="6165850"/>
            <a:ext cx="1653600" cy="186600"/>
          </a:xfrm>
          <a:prstGeom prst="rect">
            <a:avLst/>
          </a:prstGeom>
          <a:noFill/>
          <a:ln>
            <a:noFill/>
          </a:ln>
        </p:spPr>
        <p:txBody>
          <a:bodyPr spcFirstLastPara="1" wrap="square" lIns="0" tIns="0" rIns="0" bIns="0" anchor="t" anchorCtr="0">
            <a:spAutoFit/>
          </a:bodyPr>
          <a:lstStyle/>
          <a:p>
            <a:pPr marL="0" marR="0" lvl="0" indent="0" algn="ctr" rtl="0">
              <a:lnSpc>
                <a:spcPct val="120032"/>
              </a:lnSpc>
              <a:spcBef>
                <a:spcPts val="0"/>
              </a:spcBef>
              <a:spcAft>
                <a:spcPts val="0"/>
              </a:spcAft>
              <a:buNone/>
            </a:pPr>
            <a:r>
              <a:rPr lang="en-US" sz="1213">
                <a:solidFill>
                  <a:srgbClr val="000000"/>
                </a:solidFill>
              </a:rPr>
              <a:t>December, 2023</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grpSp>
        <p:nvGrpSpPr>
          <p:cNvPr id="690" name="Google Shape;690;p40"/>
          <p:cNvGrpSpPr/>
          <p:nvPr/>
        </p:nvGrpSpPr>
        <p:grpSpPr>
          <a:xfrm>
            <a:off x="-1800549" y="283567"/>
            <a:ext cx="9021920" cy="870608"/>
            <a:chOff x="0" y="-57150"/>
            <a:chExt cx="3564215" cy="343944"/>
          </a:xfrm>
        </p:grpSpPr>
        <p:sp>
          <p:nvSpPr>
            <p:cNvPr id="691" name="Google Shape;691;p40"/>
            <p:cNvSpPr/>
            <p:nvPr/>
          </p:nvSpPr>
          <p:spPr>
            <a:xfrm>
              <a:off x="0" y="0"/>
              <a:ext cx="3564215" cy="286794"/>
            </a:xfrm>
            <a:custGeom>
              <a:avLst/>
              <a:gdLst/>
              <a:ahLst/>
              <a:cxnLst/>
              <a:rect l="l" t="t" r="r" b="b"/>
              <a:pathLst>
                <a:path w="3564215" h="286794" extrusionOk="0">
                  <a:moveTo>
                    <a:pt x="29176" y="0"/>
                  </a:moveTo>
                  <a:lnTo>
                    <a:pt x="3535039" y="0"/>
                  </a:lnTo>
                  <a:cubicBezTo>
                    <a:pt x="3551153" y="0"/>
                    <a:pt x="3564215" y="13063"/>
                    <a:pt x="3564215" y="29176"/>
                  </a:cubicBezTo>
                  <a:lnTo>
                    <a:pt x="3564215" y="257618"/>
                  </a:lnTo>
                  <a:cubicBezTo>
                    <a:pt x="3564215" y="265356"/>
                    <a:pt x="3561142" y="272777"/>
                    <a:pt x="3555670" y="278249"/>
                  </a:cubicBezTo>
                  <a:cubicBezTo>
                    <a:pt x="3550198" y="283720"/>
                    <a:pt x="3542777" y="286794"/>
                    <a:pt x="3535039" y="286794"/>
                  </a:cubicBezTo>
                  <a:lnTo>
                    <a:pt x="29176" y="286794"/>
                  </a:lnTo>
                  <a:cubicBezTo>
                    <a:pt x="13063" y="286794"/>
                    <a:pt x="0" y="273731"/>
                    <a:pt x="0" y="257618"/>
                  </a:cubicBezTo>
                  <a:lnTo>
                    <a:pt x="0" y="29176"/>
                  </a:lnTo>
                  <a:cubicBezTo>
                    <a:pt x="0" y="21438"/>
                    <a:pt x="3074" y="14017"/>
                    <a:pt x="8546" y="8546"/>
                  </a:cubicBezTo>
                  <a:cubicBezTo>
                    <a:pt x="14017" y="3074"/>
                    <a:pt x="21438" y="0"/>
                    <a:pt x="29176" y="0"/>
                  </a:cubicBezTo>
                  <a:close/>
                </a:path>
              </a:pathLst>
            </a:custGeom>
            <a:solidFill>
              <a:srgbClr val="062F6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endParaRPr>
            </a:p>
          </p:txBody>
        </p:sp>
        <p:sp>
          <p:nvSpPr>
            <p:cNvPr id="692" name="Google Shape;692;p40"/>
            <p:cNvSpPr txBox="1"/>
            <p:nvPr/>
          </p:nvSpPr>
          <p:spPr>
            <a:xfrm>
              <a:off x="0" y="-57150"/>
              <a:ext cx="3564215" cy="343944"/>
            </a:xfrm>
            <a:prstGeom prst="rect">
              <a:avLst/>
            </a:prstGeom>
            <a:noFill/>
            <a:ln>
              <a:noFill/>
            </a:ln>
          </p:spPr>
          <p:txBody>
            <a:bodyPr spcFirstLastPara="1" wrap="square" lIns="33850" tIns="33850" rIns="33850" bIns="33850" anchor="ctr" anchorCtr="0">
              <a:noAutofit/>
            </a:bodyPr>
            <a:lstStyle/>
            <a:p>
              <a:pPr marL="0" marR="0" lvl="0" indent="0" algn="ctr" rtl="0">
                <a:lnSpc>
                  <a:spcPct val="139989"/>
                </a:lnSpc>
                <a:spcBef>
                  <a:spcPts val="0"/>
                </a:spcBef>
                <a:spcAft>
                  <a:spcPts val="0"/>
                </a:spcAft>
                <a:buNone/>
              </a:pPr>
              <a:r>
                <a:rPr lang="en-US" sz="1933">
                  <a:solidFill>
                    <a:srgbClr val="FFFFFF"/>
                  </a:solidFill>
                </a:rPr>
                <a:t>                         Members of our Living Lab team</a:t>
              </a:r>
              <a:endParaRPr/>
            </a:p>
          </p:txBody>
        </p:sp>
      </p:grpSp>
      <p:sp>
        <p:nvSpPr>
          <p:cNvPr id="693" name="Google Shape;693;p40"/>
          <p:cNvSpPr/>
          <p:nvPr/>
        </p:nvSpPr>
        <p:spPr>
          <a:xfrm>
            <a:off x="8885794" y="1595336"/>
            <a:ext cx="1888535" cy="1876461"/>
          </a:xfrm>
          <a:custGeom>
            <a:avLst/>
            <a:gdLst/>
            <a:ahLst/>
            <a:cxnLst/>
            <a:rect l="l" t="t" r="r" b="b"/>
            <a:pathLst>
              <a:path w="2832802" h="2814692" extrusionOk="0">
                <a:moveTo>
                  <a:pt x="0" y="0"/>
                </a:moveTo>
                <a:lnTo>
                  <a:pt x="2832802" y="0"/>
                </a:lnTo>
                <a:lnTo>
                  <a:pt x="2832802" y="2814692"/>
                </a:lnTo>
                <a:lnTo>
                  <a:pt x="0" y="2814692"/>
                </a:lnTo>
                <a:lnTo>
                  <a:pt x="0" y="0"/>
                </a:lnTo>
                <a:close/>
              </a:path>
            </a:pathLst>
          </a:custGeom>
          <a:blipFill rotWithShape="1">
            <a:blip r:embed="rId3">
              <a:alphaModFix/>
            </a:blip>
            <a:stretch>
              <a:fillRect l="-242614" t="-191800" r="-283520" b="-6270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4" name="Google Shape;694;p40"/>
          <p:cNvSpPr/>
          <p:nvPr/>
        </p:nvSpPr>
        <p:spPr>
          <a:xfrm>
            <a:off x="934677" y="1595336"/>
            <a:ext cx="1673181" cy="1591458"/>
          </a:xfrm>
          <a:custGeom>
            <a:avLst/>
            <a:gdLst/>
            <a:ahLst/>
            <a:cxnLst/>
            <a:rect l="l" t="t" r="r" b="b"/>
            <a:pathLst>
              <a:path w="2509772" h="2387187" extrusionOk="0">
                <a:moveTo>
                  <a:pt x="0" y="0"/>
                </a:moveTo>
                <a:lnTo>
                  <a:pt x="2509773" y="0"/>
                </a:lnTo>
                <a:lnTo>
                  <a:pt x="2509773" y="2387187"/>
                </a:lnTo>
                <a:lnTo>
                  <a:pt x="0" y="238718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5" name="Google Shape;695;p40"/>
          <p:cNvSpPr/>
          <p:nvPr/>
        </p:nvSpPr>
        <p:spPr>
          <a:xfrm>
            <a:off x="2924583" y="1581956"/>
            <a:ext cx="1619467" cy="1594097"/>
          </a:xfrm>
          <a:custGeom>
            <a:avLst/>
            <a:gdLst/>
            <a:ahLst/>
            <a:cxnLst/>
            <a:rect l="l" t="t" r="r" b="b"/>
            <a:pathLst>
              <a:path w="2429200" h="2391145" extrusionOk="0">
                <a:moveTo>
                  <a:pt x="0" y="0"/>
                </a:moveTo>
                <a:lnTo>
                  <a:pt x="2429200" y="0"/>
                </a:lnTo>
                <a:lnTo>
                  <a:pt x="2429200" y="2391144"/>
                </a:lnTo>
                <a:lnTo>
                  <a:pt x="0" y="239114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6" name="Google Shape;696;p40"/>
          <p:cNvSpPr/>
          <p:nvPr/>
        </p:nvSpPr>
        <p:spPr>
          <a:xfrm>
            <a:off x="6983947" y="1629231"/>
            <a:ext cx="1585549" cy="1646925"/>
          </a:xfrm>
          <a:custGeom>
            <a:avLst/>
            <a:gdLst/>
            <a:ahLst/>
            <a:cxnLst/>
            <a:rect l="l" t="t" r="r" b="b"/>
            <a:pathLst>
              <a:path w="2378323" h="2470387" extrusionOk="0">
                <a:moveTo>
                  <a:pt x="0" y="0"/>
                </a:moveTo>
                <a:lnTo>
                  <a:pt x="2378322" y="0"/>
                </a:lnTo>
                <a:lnTo>
                  <a:pt x="2378322" y="2470387"/>
                </a:lnTo>
                <a:lnTo>
                  <a:pt x="0" y="2470387"/>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7" name="Google Shape;697;p40"/>
          <p:cNvSpPr/>
          <p:nvPr/>
        </p:nvSpPr>
        <p:spPr>
          <a:xfrm>
            <a:off x="4919705" y="1583289"/>
            <a:ext cx="1688587" cy="1720051"/>
          </a:xfrm>
          <a:custGeom>
            <a:avLst/>
            <a:gdLst/>
            <a:ahLst/>
            <a:cxnLst/>
            <a:rect l="l" t="t" r="r" b="b"/>
            <a:pathLst>
              <a:path w="2532880" h="2580076" extrusionOk="0">
                <a:moveTo>
                  <a:pt x="0" y="0"/>
                </a:moveTo>
                <a:lnTo>
                  <a:pt x="2532880" y="0"/>
                </a:lnTo>
                <a:lnTo>
                  <a:pt x="2532880" y="2580077"/>
                </a:lnTo>
                <a:lnTo>
                  <a:pt x="0" y="2580077"/>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8" name="Google Shape;698;p40"/>
          <p:cNvSpPr/>
          <p:nvPr/>
        </p:nvSpPr>
        <p:spPr>
          <a:xfrm>
            <a:off x="2882868" y="4885405"/>
            <a:ext cx="1865181" cy="1226069"/>
          </a:xfrm>
          <a:custGeom>
            <a:avLst/>
            <a:gdLst/>
            <a:ahLst/>
            <a:cxnLst/>
            <a:rect l="l" t="t" r="r" b="b"/>
            <a:pathLst>
              <a:path w="2797771" h="1839103" extrusionOk="0">
                <a:moveTo>
                  <a:pt x="0" y="0"/>
                </a:moveTo>
                <a:lnTo>
                  <a:pt x="2797771" y="0"/>
                </a:lnTo>
                <a:lnTo>
                  <a:pt x="2797771" y="1839104"/>
                </a:lnTo>
                <a:lnTo>
                  <a:pt x="0" y="1839104"/>
                </a:lnTo>
                <a:lnTo>
                  <a:pt x="0" y="0"/>
                </a:lnTo>
                <a:close/>
              </a:path>
            </a:pathLst>
          </a:custGeom>
          <a:blipFill rotWithShape="1">
            <a:blip r:embed="rId8">
              <a:alphaModFix/>
            </a:blip>
            <a:stretch>
              <a:fillRect l="-16071" r="-1131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9" name="Google Shape;699;p40"/>
          <p:cNvSpPr/>
          <p:nvPr/>
        </p:nvSpPr>
        <p:spPr>
          <a:xfrm>
            <a:off x="5065966" y="5052309"/>
            <a:ext cx="3003859" cy="698815"/>
          </a:xfrm>
          <a:custGeom>
            <a:avLst/>
            <a:gdLst/>
            <a:ahLst/>
            <a:cxnLst/>
            <a:rect l="l" t="t" r="r" b="b"/>
            <a:pathLst>
              <a:path w="4505789" h="1048222" extrusionOk="0">
                <a:moveTo>
                  <a:pt x="0" y="0"/>
                </a:moveTo>
                <a:lnTo>
                  <a:pt x="4505789" y="0"/>
                </a:lnTo>
                <a:lnTo>
                  <a:pt x="4505789" y="1048222"/>
                </a:lnTo>
                <a:lnTo>
                  <a:pt x="0" y="1048222"/>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0" name="Google Shape;700;p40"/>
          <p:cNvSpPr txBox="1"/>
          <p:nvPr/>
        </p:nvSpPr>
        <p:spPr>
          <a:xfrm>
            <a:off x="9001442" y="3660329"/>
            <a:ext cx="1657200" cy="208800"/>
          </a:xfrm>
          <a:prstGeom prst="rect">
            <a:avLst/>
          </a:prstGeom>
          <a:noFill/>
          <a:ln>
            <a:noFill/>
          </a:ln>
        </p:spPr>
        <p:txBody>
          <a:bodyPr spcFirstLastPara="1" wrap="square" lIns="0" tIns="0" rIns="0" bIns="0" anchor="t" anchorCtr="0">
            <a:spAutoFit/>
          </a:bodyPr>
          <a:lstStyle/>
          <a:p>
            <a:pPr marL="0" marR="0" lvl="0" indent="0" algn="ctr" rtl="0">
              <a:lnSpc>
                <a:spcPct val="120044"/>
              </a:lnSpc>
              <a:spcBef>
                <a:spcPts val="0"/>
              </a:spcBef>
              <a:spcAft>
                <a:spcPts val="0"/>
              </a:spcAft>
              <a:buNone/>
            </a:pPr>
            <a:r>
              <a:rPr lang="en-US" sz="1357">
                <a:solidFill>
                  <a:srgbClr val="000000"/>
                </a:solidFill>
              </a:rPr>
              <a:t>Carla Quesada </a:t>
            </a:r>
            <a:endParaRPr/>
          </a:p>
        </p:txBody>
      </p:sp>
      <p:sp>
        <p:nvSpPr>
          <p:cNvPr id="701" name="Google Shape;701;p40"/>
          <p:cNvSpPr txBox="1"/>
          <p:nvPr/>
        </p:nvSpPr>
        <p:spPr>
          <a:xfrm>
            <a:off x="4919705" y="3660329"/>
            <a:ext cx="1762800" cy="208800"/>
          </a:xfrm>
          <a:prstGeom prst="rect">
            <a:avLst/>
          </a:prstGeom>
          <a:noFill/>
          <a:ln>
            <a:noFill/>
          </a:ln>
        </p:spPr>
        <p:txBody>
          <a:bodyPr spcFirstLastPara="1" wrap="square" lIns="0" tIns="0" rIns="0" bIns="0" anchor="t" anchorCtr="0">
            <a:spAutoFit/>
          </a:bodyPr>
          <a:lstStyle/>
          <a:p>
            <a:pPr marL="0" marR="0" lvl="0" indent="0" algn="ctr" rtl="0">
              <a:lnSpc>
                <a:spcPct val="120044"/>
              </a:lnSpc>
              <a:spcBef>
                <a:spcPts val="0"/>
              </a:spcBef>
              <a:spcAft>
                <a:spcPts val="0"/>
              </a:spcAft>
              <a:buNone/>
            </a:pPr>
            <a:r>
              <a:rPr lang="en-US" sz="1357">
                <a:solidFill>
                  <a:srgbClr val="000000"/>
                </a:solidFill>
              </a:rPr>
              <a:t>Karla Gutiérrez </a:t>
            </a:r>
            <a:endParaRPr/>
          </a:p>
        </p:txBody>
      </p:sp>
      <p:sp>
        <p:nvSpPr>
          <p:cNvPr id="702" name="Google Shape;702;p40"/>
          <p:cNvSpPr txBox="1"/>
          <p:nvPr/>
        </p:nvSpPr>
        <p:spPr>
          <a:xfrm>
            <a:off x="6983947" y="3660329"/>
            <a:ext cx="1657200" cy="208800"/>
          </a:xfrm>
          <a:prstGeom prst="rect">
            <a:avLst/>
          </a:prstGeom>
          <a:noFill/>
          <a:ln>
            <a:noFill/>
          </a:ln>
        </p:spPr>
        <p:txBody>
          <a:bodyPr spcFirstLastPara="1" wrap="square" lIns="0" tIns="0" rIns="0" bIns="0" anchor="t" anchorCtr="0">
            <a:spAutoFit/>
          </a:bodyPr>
          <a:lstStyle/>
          <a:p>
            <a:pPr marL="0" marR="0" lvl="0" indent="0" algn="ctr" rtl="0">
              <a:lnSpc>
                <a:spcPct val="120044"/>
              </a:lnSpc>
              <a:spcBef>
                <a:spcPts val="0"/>
              </a:spcBef>
              <a:spcAft>
                <a:spcPts val="0"/>
              </a:spcAft>
              <a:buNone/>
            </a:pPr>
            <a:r>
              <a:rPr lang="en-US" sz="1357">
                <a:solidFill>
                  <a:srgbClr val="000000"/>
                </a:solidFill>
              </a:rPr>
              <a:t>Elena Campos</a:t>
            </a:r>
            <a:endParaRPr/>
          </a:p>
        </p:txBody>
      </p:sp>
      <p:sp>
        <p:nvSpPr>
          <p:cNvPr id="703" name="Google Shape;703;p40"/>
          <p:cNvSpPr txBox="1"/>
          <p:nvPr/>
        </p:nvSpPr>
        <p:spPr>
          <a:xfrm>
            <a:off x="2905697" y="3660329"/>
            <a:ext cx="1657200" cy="208800"/>
          </a:xfrm>
          <a:prstGeom prst="rect">
            <a:avLst/>
          </a:prstGeom>
          <a:noFill/>
          <a:ln>
            <a:noFill/>
          </a:ln>
        </p:spPr>
        <p:txBody>
          <a:bodyPr spcFirstLastPara="1" wrap="square" lIns="0" tIns="0" rIns="0" bIns="0" anchor="t" anchorCtr="0">
            <a:spAutoFit/>
          </a:bodyPr>
          <a:lstStyle/>
          <a:p>
            <a:pPr marL="0" marR="0" lvl="0" indent="0" algn="ctr" rtl="0">
              <a:lnSpc>
                <a:spcPct val="120044"/>
              </a:lnSpc>
              <a:spcBef>
                <a:spcPts val="0"/>
              </a:spcBef>
              <a:spcAft>
                <a:spcPts val="0"/>
              </a:spcAft>
              <a:buNone/>
            </a:pPr>
            <a:r>
              <a:rPr lang="en-US" sz="1357">
                <a:solidFill>
                  <a:srgbClr val="000000"/>
                </a:solidFill>
              </a:rPr>
              <a:t>Josephine Dusapin</a:t>
            </a:r>
            <a:endParaRPr/>
          </a:p>
        </p:txBody>
      </p:sp>
      <p:sp>
        <p:nvSpPr>
          <p:cNvPr id="704" name="Google Shape;704;p40"/>
          <p:cNvSpPr txBox="1"/>
          <p:nvPr/>
        </p:nvSpPr>
        <p:spPr>
          <a:xfrm>
            <a:off x="950620" y="3660329"/>
            <a:ext cx="1657200" cy="459600"/>
          </a:xfrm>
          <a:prstGeom prst="rect">
            <a:avLst/>
          </a:prstGeom>
          <a:noFill/>
          <a:ln>
            <a:noFill/>
          </a:ln>
        </p:spPr>
        <p:txBody>
          <a:bodyPr spcFirstLastPara="1" wrap="square" lIns="0" tIns="0" rIns="0" bIns="0" anchor="t" anchorCtr="0">
            <a:spAutoFit/>
          </a:bodyPr>
          <a:lstStyle/>
          <a:p>
            <a:pPr marL="0" marR="0" lvl="0" indent="0" algn="ctr" rtl="0">
              <a:lnSpc>
                <a:spcPct val="120044"/>
              </a:lnSpc>
              <a:spcBef>
                <a:spcPts val="0"/>
              </a:spcBef>
              <a:spcAft>
                <a:spcPts val="0"/>
              </a:spcAft>
              <a:buNone/>
            </a:pPr>
            <a:r>
              <a:rPr lang="en-US" sz="1357">
                <a:solidFill>
                  <a:srgbClr val="000000"/>
                </a:solidFill>
              </a:rPr>
              <a:t>Arturo Steinvorth</a:t>
            </a:r>
            <a:endParaRPr/>
          </a:p>
          <a:p>
            <a:pPr marL="0" marR="0" lvl="0" indent="0" algn="ctr" rtl="0">
              <a:lnSpc>
                <a:spcPct val="120044"/>
              </a:lnSpc>
              <a:spcBef>
                <a:spcPts val="0"/>
              </a:spcBef>
              <a:spcAft>
                <a:spcPts val="0"/>
              </a:spcAft>
              <a:buNone/>
            </a:pPr>
            <a:endParaRPr sz="1357">
              <a:solidFill>
                <a:srgbClr val="000000"/>
              </a:solidFill>
            </a:endParaRPr>
          </a:p>
        </p:txBody>
      </p:sp>
      <p:sp>
        <p:nvSpPr>
          <p:cNvPr id="705" name="Google Shape;705;p40"/>
          <p:cNvSpPr txBox="1"/>
          <p:nvPr/>
        </p:nvSpPr>
        <p:spPr>
          <a:xfrm>
            <a:off x="473314" y="5376317"/>
            <a:ext cx="3342000" cy="1956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1270">
                <a:solidFill>
                  <a:srgbClr val="000000"/>
                </a:solidFill>
              </a:rPr>
              <a:t>Partners (Academy):</a:t>
            </a:r>
            <a:endParaRPr/>
          </a:p>
        </p:txBody>
      </p:sp>
      <p:sp>
        <p:nvSpPr>
          <p:cNvPr id="706" name="Google Shape;706;p40"/>
          <p:cNvSpPr txBox="1"/>
          <p:nvPr/>
        </p:nvSpPr>
        <p:spPr>
          <a:xfrm>
            <a:off x="5276965" y="5725724"/>
            <a:ext cx="3342145" cy="200568"/>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1270">
                <a:solidFill>
                  <a:srgbClr val="000000"/>
                </a:solidFill>
                <a:latin typeface="Poppins"/>
                <a:ea typeface="Poppins"/>
                <a:cs typeface="Poppins"/>
                <a:sym typeface="Poppins"/>
              </a:rPr>
              <a:t>*In conversations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Google Shape;241;p1"/>
          <p:cNvPicPr preferRelativeResize="0"/>
          <p:nvPr/>
        </p:nvPicPr>
        <p:blipFill rotWithShape="1">
          <a:blip r:embed="rId3">
            <a:alphaModFix/>
          </a:blip>
          <a:srcRect/>
          <a:stretch/>
        </p:blipFill>
        <p:spPr>
          <a:xfrm>
            <a:off x="174950" y="4664100"/>
            <a:ext cx="5828050" cy="2193900"/>
          </a:xfrm>
          <a:prstGeom prst="rect">
            <a:avLst/>
          </a:prstGeom>
          <a:noFill/>
          <a:ln>
            <a:noFill/>
          </a:ln>
        </p:spPr>
      </p:pic>
      <p:sp>
        <p:nvSpPr>
          <p:cNvPr id="242" name="Google Shape;242;p1"/>
          <p:cNvSpPr/>
          <p:nvPr/>
        </p:nvSpPr>
        <p:spPr>
          <a:xfrm>
            <a:off x="174950" y="4664100"/>
            <a:ext cx="1519200" cy="781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243" name="Google Shape;243;p1"/>
          <p:cNvPicPr preferRelativeResize="0"/>
          <p:nvPr/>
        </p:nvPicPr>
        <p:blipFill rotWithShape="1">
          <a:blip r:embed="rId4">
            <a:alphaModFix amt="39000"/>
          </a:blip>
          <a:srcRect l="11039"/>
          <a:stretch/>
        </p:blipFill>
        <p:spPr>
          <a:xfrm>
            <a:off x="0" y="0"/>
            <a:ext cx="12191999" cy="6858001"/>
          </a:xfrm>
          <a:prstGeom prst="rect">
            <a:avLst/>
          </a:prstGeom>
          <a:noFill/>
          <a:ln>
            <a:noFill/>
          </a:ln>
          <a:effectLst>
            <a:reflection stA="0" endPos="30000" dist="38100" dir="5400000" fadeDir="5400012" sy="-100000" algn="bl" rotWithShape="0"/>
          </a:effectLst>
        </p:spPr>
      </p:pic>
      <p:sp>
        <p:nvSpPr>
          <p:cNvPr id="244" name="Google Shape;244;p1"/>
          <p:cNvSpPr txBox="1">
            <a:spLocks noGrp="1"/>
          </p:cNvSpPr>
          <p:nvPr>
            <p:ph type="ctrTitle"/>
          </p:nvPr>
        </p:nvSpPr>
        <p:spPr>
          <a:xfrm>
            <a:off x="931575" y="1122375"/>
            <a:ext cx="102996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sz="5400" b="1">
                <a:solidFill>
                  <a:srgbClr val="3F3F3F"/>
                </a:solidFill>
                <a:latin typeface="Arial"/>
                <a:ea typeface="Arial"/>
                <a:cs typeface="Arial"/>
                <a:sym typeface="Arial"/>
              </a:rPr>
              <a:t>7 LIVING LABS  </a:t>
            </a:r>
            <a:endParaRPr sz="5400" b="1">
              <a:solidFill>
                <a:srgbClr val="3F3F3F"/>
              </a:solidFill>
              <a:latin typeface="Arial"/>
              <a:ea typeface="Arial"/>
              <a:cs typeface="Arial"/>
              <a:sym typeface="Arial"/>
            </a:endParaRPr>
          </a:p>
          <a:p>
            <a:pPr marL="0" lvl="0" indent="0" algn="ctr" rtl="0">
              <a:lnSpc>
                <a:spcPct val="90000"/>
              </a:lnSpc>
              <a:spcBef>
                <a:spcPts val="0"/>
              </a:spcBef>
              <a:spcAft>
                <a:spcPts val="0"/>
              </a:spcAft>
              <a:buClr>
                <a:schemeClr val="dk1"/>
              </a:buClr>
              <a:buSzPts val="6000"/>
              <a:buFont typeface="Calibri"/>
              <a:buNone/>
            </a:pPr>
            <a:r>
              <a:rPr lang="en-US" sz="4700" b="1">
                <a:solidFill>
                  <a:srgbClr val="3F3F3F"/>
                </a:solidFill>
                <a:latin typeface="Arial"/>
                <a:ea typeface="Arial"/>
                <a:cs typeface="Arial"/>
                <a:sym typeface="Arial"/>
              </a:rPr>
              <a:t>LIGHTNING TALKS</a:t>
            </a:r>
            <a:endParaRPr sz="4700" b="1">
              <a:solidFill>
                <a:srgbClr val="3F3F3F"/>
              </a:solidFill>
              <a:latin typeface="Arial"/>
              <a:ea typeface="Arial"/>
              <a:cs typeface="Arial"/>
              <a:sym typeface="Arial"/>
            </a:endParaRPr>
          </a:p>
        </p:txBody>
      </p:sp>
      <p:sp>
        <p:nvSpPr>
          <p:cNvPr id="245" name="Google Shape;245;p1"/>
          <p:cNvSpPr txBox="1">
            <a:spLocks noGrp="1"/>
          </p:cNvSpPr>
          <p:nvPr>
            <p:ph type="subTitle" idx="1"/>
          </p:nvPr>
        </p:nvSpPr>
        <p:spPr>
          <a:xfrm>
            <a:off x="1379475" y="3937000"/>
            <a:ext cx="9656400" cy="5535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sz="1800">
                <a:solidFill>
                  <a:srgbClr val="3F3F3F"/>
                </a:solidFill>
                <a:latin typeface="Arial"/>
                <a:ea typeface="Arial"/>
                <a:cs typeface="Arial"/>
                <a:sym typeface="Arial"/>
              </a:rPr>
              <a:t>ACCRA &amp; KUMASI, BANGKOK, BEIJING, BOGOTA, CAPE TOWN, MUMBAI, SAN JOSE</a:t>
            </a:r>
            <a:endParaRPr sz="1800">
              <a:solidFill>
                <a:srgbClr val="3F3F3F"/>
              </a:solidFill>
              <a:latin typeface="Arial"/>
              <a:ea typeface="Arial"/>
              <a:cs typeface="Arial"/>
              <a:sym typeface="Arial"/>
            </a:endParaRPr>
          </a:p>
        </p:txBody>
      </p:sp>
      <p:pic>
        <p:nvPicPr>
          <p:cNvPr id="246" name="Google Shape;246;p1"/>
          <p:cNvPicPr preferRelativeResize="0"/>
          <p:nvPr/>
        </p:nvPicPr>
        <p:blipFill>
          <a:blip r:embed="rId5">
            <a:alphaModFix/>
          </a:blip>
          <a:stretch>
            <a:fillRect/>
          </a:stretch>
        </p:blipFill>
        <p:spPr>
          <a:xfrm>
            <a:off x="4455949" y="6284625"/>
            <a:ext cx="2967874" cy="4748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grpSp>
        <p:nvGrpSpPr>
          <p:cNvPr id="711" name="Google Shape;711;p41"/>
          <p:cNvGrpSpPr/>
          <p:nvPr/>
        </p:nvGrpSpPr>
        <p:grpSpPr>
          <a:xfrm>
            <a:off x="-1944579" y="305726"/>
            <a:ext cx="9021920" cy="870608"/>
            <a:chOff x="0" y="-57150"/>
            <a:chExt cx="3564215" cy="343944"/>
          </a:xfrm>
        </p:grpSpPr>
        <p:sp>
          <p:nvSpPr>
            <p:cNvPr id="712" name="Google Shape;712;p41"/>
            <p:cNvSpPr/>
            <p:nvPr/>
          </p:nvSpPr>
          <p:spPr>
            <a:xfrm>
              <a:off x="0" y="0"/>
              <a:ext cx="3564215" cy="286794"/>
            </a:xfrm>
            <a:custGeom>
              <a:avLst/>
              <a:gdLst/>
              <a:ahLst/>
              <a:cxnLst/>
              <a:rect l="l" t="t" r="r" b="b"/>
              <a:pathLst>
                <a:path w="3564215" h="286794" extrusionOk="0">
                  <a:moveTo>
                    <a:pt x="29176" y="0"/>
                  </a:moveTo>
                  <a:lnTo>
                    <a:pt x="3535039" y="0"/>
                  </a:lnTo>
                  <a:cubicBezTo>
                    <a:pt x="3551153" y="0"/>
                    <a:pt x="3564215" y="13063"/>
                    <a:pt x="3564215" y="29176"/>
                  </a:cubicBezTo>
                  <a:lnTo>
                    <a:pt x="3564215" y="257618"/>
                  </a:lnTo>
                  <a:cubicBezTo>
                    <a:pt x="3564215" y="265356"/>
                    <a:pt x="3561142" y="272777"/>
                    <a:pt x="3555670" y="278249"/>
                  </a:cubicBezTo>
                  <a:cubicBezTo>
                    <a:pt x="3550198" y="283720"/>
                    <a:pt x="3542777" y="286794"/>
                    <a:pt x="3535039" y="286794"/>
                  </a:cubicBezTo>
                  <a:lnTo>
                    <a:pt x="29176" y="286794"/>
                  </a:lnTo>
                  <a:cubicBezTo>
                    <a:pt x="13063" y="286794"/>
                    <a:pt x="0" y="273731"/>
                    <a:pt x="0" y="257618"/>
                  </a:cubicBezTo>
                  <a:lnTo>
                    <a:pt x="0" y="29176"/>
                  </a:lnTo>
                  <a:cubicBezTo>
                    <a:pt x="0" y="21438"/>
                    <a:pt x="3074" y="14017"/>
                    <a:pt x="8546" y="8546"/>
                  </a:cubicBezTo>
                  <a:cubicBezTo>
                    <a:pt x="14017" y="3074"/>
                    <a:pt x="21438" y="0"/>
                    <a:pt x="29176" y="0"/>
                  </a:cubicBezTo>
                  <a:close/>
                </a:path>
              </a:pathLst>
            </a:custGeom>
            <a:solidFill>
              <a:srgbClr val="062F6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3" name="Google Shape;713;p41"/>
            <p:cNvSpPr txBox="1"/>
            <p:nvPr/>
          </p:nvSpPr>
          <p:spPr>
            <a:xfrm>
              <a:off x="0" y="-57150"/>
              <a:ext cx="3564215" cy="343944"/>
            </a:xfrm>
            <a:prstGeom prst="rect">
              <a:avLst/>
            </a:prstGeom>
            <a:noFill/>
            <a:ln>
              <a:noFill/>
            </a:ln>
          </p:spPr>
          <p:txBody>
            <a:bodyPr spcFirstLastPara="1" wrap="square" lIns="33850" tIns="33850" rIns="33850" bIns="33850" anchor="ctr" anchorCtr="0">
              <a:noAutofit/>
            </a:bodyPr>
            <a:lstStyle/>
            <a:p>
              <a:pPr marL="0" marR="0" lvl="0" indent="0" algn="ctr" rtl="0">
                <a:lnSpc>
                  <a:spcPct val="139989"/>
                </a:lnSpc>
                <a:spcBef>
                  <a:spcPts val="0"/>
                </a:spcBef>
                <a:spcAft>
                  <a:spcPts val="0"/>
                </a:spcAft>
                <a:buNone/>
              </a:pPr>
              <a:r>
                <a:rPr lang="en-US" sz="1933">
                  <a:solidFill>
                    <a:srgbClr val="FFFFFF"/>
                  </a:solidFill>
                  <a:latin typeface="Arial"/>
                  <a:ea typeface="Arial"/>
                  <a:cs typeface="Arial"/>
                  <a:sym typeface="Arial"/>
                </a:rPr>
                <a:t>                       Key problems in research</a:t>
              </a:r>
              <a:endParaRPr/>
            </a:p>
          </p:txBody>
        </p:sp>
      </p:grpSp>
      <p:grpSp>
        <p:nvGrpSpPr>
          <p:cNvPr id="714" name="Google Shape;714;p41"/>
          <p:cNvGrpSpPr/>
          <p:nvPr/>
        </p:nvGrpSpPr>
        <p:grpSpPr>
          <a:xfrm>
            <a:off x="5589298" y="3284340"/>
            <a:ext cx="9021920" cy="870608"/>
            <a:chOff x="0" y="-57150"/>
            <a:chExt cx="3564215" cy="343944"/>
          </a:xfrm>
        </p:grpSpPr>
        <p:sp>
          <p:nvSpPr>
            <p:cNvPr id="715" name="Google Shape;715;p41"/>
            <p:cNvSpPr/>
            <p:nvPr/>
          </p:nvSpPr>
          <p:spPr>
            <a:xfrm>
              <a:off x="0" y="0"/>
              <a:ext cx="3564215" cy="286794"/>
            </a:xfrm>
            <a:custGeom>
              <a:avLst/>
              <a:gdLst/>
              <a:ahLst/>
              <a:cxnLst/>
              <a:rect l="l" t="t" r="r" b="b"/>
              <a:pathLst>
                <a:path w="3564215" h="286794" extrusionOk="0">
                  <a:moveTo>
                    <a:pt x="29176" y="0"/>
                  </a:moveTo>
                  <a:lnTo>
                    <a:pt x="3535039" y="0"/>
                  </a:lnTo>
                  <a:cubicBezTo>
                    <a:pt x="3551153" y="0"/>
                    <a:pt x="3564215" y="13063"/>
                    <a:pt x="3564215" y="29176"/>
                  </a:cubicBezTo>
                  <a:lnTo>
                    <a:pt x="3564215" y="257618"/>
                  </a:lnTo>
                  <a:cubicBezTo>
                    <a:pt x="3564215" y="265356"/>
                    <a:pt x="3561142" y="272777"/>
                    <a:pt x="3555670" y="278249"/>
                  </a:cubicBezTo>
                  <a:cubicBezTo>
                    <a:pt x="3550198" y="283720"/>
                    <a:pt x="3542777" y="286794"/>
                    <a:pt x="3535039" y="286794"/>
                  </a:cubicBezTo>
                  <a:lnTo>
                    <a:pt x="29176" y="286794"/>
                  </a:lnTo>
                  <a:cubicBezTo>
                    <a:pt x="13063" y="286794"/>
                    <a:pt x="0" y="273731"/>
                    <a:pt x="0" y="257618"/>
                  </a:cubicBezTo>
                  <a:lnTo>
                    <a:pt x="0" y="29176"/>
                  </a:lnTo>
                  <a:cubicBezTo>
                    <a:pt x="0" y="21438"/>
                    <a:pt x="3074" y="14017"/>
                    <a:pt x="8546" y="8546"/>
                  </a:cubicBezTo>
                  <a:cubicBezTo>
                    <a:pt x="14017" y="3074"/>
                    <a:pt x="21438" y="0"/>
                    <a:pt x="29176" y="0"/>
                  </a:cubicBezTo>
                  <a:close/>
                </a:path>
              </a:pathLst>
            </a:custGeom>
            <a:solidFill>
              <a:srgbClr val="062F6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6" name="Google Shape;716;p41"/>
            <p:cNvSpPr txBox="1"/>
            <p:nvPr/>
          </p:nvSpPr>
          <p:spPr>
            <a:xfrm>
              <a:off x="0" y="-57150"/>
              <a:ext cx="3564215" cy="343944"/>
            </a:xfrm>
            <a:prstGeom prst="rect">
              <a:avLst/>
            </a:prstGeom>
            <a:noFill/>
            <a:ln>
              <a:noFill/>
            </a:ln>
          </p:spPr>
          <p:txBody>
            <a:bodyPr spcFirstLastPara="1" wrap="square" lIns="33850" tIns="33850" rIns="33850" bIns="33850" anchor="ctr" anchorCtr="0">
              <a:noAutofit/>
            </a:bodyPr>
            <a:lstStyle/>
            <a:p>
              <a:pPr marL="0" marR="0" lvl="0" indent="0" algn="l" rtl="0">
                <a:lnSpc>
                  <a:spcPct val="139989"/>
                </a:lnSpc>
                <a:spcBef>
                  <a:spcPts val="0"/>
                </a:spcBef>
                <a:spcAft>
                  <a:spcPts val="0"/>
                </a:spcAft>
                <a:buNone/>
              </a:pPr>
              <a:r>
                <a:rPr lang="en-US" sz="1933">
                  <a:solidFill>
                    <a:srgbClr val="FFFFFF"/>
                  </a:solidFill>
                  <a:latin typeface="Arial"/>
                  <a:ea typeface="Arial"/>
                  <a:cs typeface="Arial"/>
                  <a:sym typeface="Arial"/>
                </a:rPr>
                <a:t>                 Why our research is important?</a:t>
              </a:r>
              <a:endParaRPr/>
            </a:p>
          </p:txBody>
        </p:sp>
      </p:grpSp>
      <p:sp>
        <p:nvSpPr>
          <p:cNvPr id="717" name="Google Shape;717;p41"/>
          <p:cNvSpPr txBox="1"/>
          <p:nvPr/>
        </p:nvSpPr>
        <p:spPr>
          <a:xfrm>
            <a:off x="1" y="1600314"/>
            <a:ext cx="11862000" cy="1427700"/>
          </a:xfrm>
          <a:prstGeom prst="rect">
            <a:avLst/>
          </a:prstGeom>
          <a:noFill/>
          <a:ln>
            <a:noFill/>
          </a:ln>
        </p:spPr>
        <p:txBody>
          <a:bodyPr spcFirstLastPara="1" wrap="square" lIns="0" tIns="0" rIns="0" bIns="0" anchor="t" anchorCtr="0">
            <a:spAutoFit/>
          </a:bodyPr>
          <a:lstStyle/>
          <a:p>
            <a:pPr marL="345457" marR="0" lvl="1" indent="-172728" algn="just" rtl="0">
              <a:lnSpc>
                <a:spcPct val="119937"/>
              </a:lnSpc>
              <a:spcBef>
                <a:spcPts val="0"/>
              </a:spcBef>
              <a:spcAft>
                <a:spcPts val="0"/>
              </a:spcAft>
              <a:buClr>
                <a:srgbClr val="000000"/>
              </a:buClr>
              <a:buSzPts val="1600"/>
              <a:buChar char="•"/>
            </a:pPr>
            <a:r>
              <a:rPr lang="en-US" sz="1600" i="0" u="none" strike="noStrike" cap="none">
                <a:solidFill>
                  <a:srgbClr val="000000"/>
                </a:solidFill>
              </a:rPr>
              <a:t>No baseline information about popular transport services.</a:t>
            </a:r>
            <a:endParaRPr/>
          </a:p>
          <a:p>
            <a:pPr marL="345457" marR="0" lvl="1" indent="-172728" algn="just" rtl="0">
              <a:lnSpc>
                <a:spcPct val="119937"/>
              </a:lnSpc>
              <a:spcBef>
                <a:spcPts val="0"/>
              </a:spcBef>
              <a:spcAft>
                <a:spcPts val="0"/>
              </a:spcAft>
              <a:buClr>
                <a:srgbClr val="000000"/>
              </a:buClr>
              <a:buSzPts val="1600"/>
              <a:buChar char="•"/>
            </a:pPr>
            <a:r>
              <a:rPr lang="en-US" sz="1600" i="0" u="none" strike="noStrike" cap="none">
                <a:solidFill>
                  <a:srgbClr val="000000"/>
                </a:solidFill>
              </a:rPr>
              <a:t>Authorities see popular transport as an issue, rather than an opportunity but can't act because there is no information.</a:t>
            </a:r>
            <a:endParaRPr/>
          </a:p>
          <a:p>
            <a:pPr marL="345457" marR="0" lvl="1" indent="-172728" algn="just" rtl="0">
              <a:lnSpc>
                <a:spcPct val="119937"/>
              </a:lnSpc>
              <a:spcBef>
                <a:spcPts val="0"/>
              </a:spcBef>
              <a:spcAft>
                <a:spcPts val="0"/>
              </a:spcAft>
              <a:buClr>
                <a:srgbClr val="000000"/>
              </a:buClr>
              <a:buSzPts val="1600"/>
              <a:buChar char="•"/>
            </a:pPr>
            <a:r>
              <a:rPr lang="en-US" sz="1600" i="0" u="none" strike="noStrike" cap="none">
                <a:solidFill>
                  <a:srgbClr val="000000"/>
                </a:solidFill>
              </a:rPr>
              <a:t>Authorized public transport services see popular transport as a threat, rather than an opportunity to complement their operations.</a:t>
            </a:r>
            <a:endParaRPr/>
          </a:p>
          <a:p>
            <a:pPr marL="345457" marR="0" lvl="1" indent="-172728" algn="just" rtl="0">
              <a:lnSpc>
                <a:spcPct val="119937"/>
              </a:lnSpc>
              <a:spcBef>
                <a:spcPts val="0"/>
              </a:spcBef>
              <a:spcAft>
                <a:spcPts val="0"/>
              </a:spcAft>
              <a:buClr>
                <a:srgbClr val="000000"/>
              </a:buClr>
              <a:buSzPts val="1600"/>
              <a:buChar char="•"/>
            </a:pPr>
            <a:r>
              <a:rPr lang="en-US" sz="1600" i="0" u="none" strike="noStrike" cap="none">
                <a:solidFill>
                  <a:srgbClr val="000000"/>
                </a:solidFill>
              </a:rPr>
              <a:t>Current operations of popular transport have no requirements, leaving both operators and users exposed to more risks.</a:t>
            </a:r>
            <a:endParaRPr/>
          </a:p>
        </p:txBody>
      </p:sp>
      <p:sp>
        <p:nvSpPr>
          <p:cNvPr id="718" name="Google Shape;718;p41"/>
          <p:cNvSpPr txBox="1"/>
          <p:nvPr/>
        </p:nvSpPr>
        <p:spPr>
          <a:xfrm>
            <a:off x="329917" y="4510547"/>
            <a:ext cx="11673600" cy="1427700"/>
          </a:xfrm>
          <a:prstGeom prst="rect">
            <a:avLst/>
          </a:prstGeom>
          <a:noFill/>
          <a:ln>
            <a:noFill/>
          </a:ln>
        </p:spPr>
        <p:txBody>
          <a:bodyPr spcFirstLastPara="1" wrap="square" lIns="0" tIns="0" rIns="0" bIns="0" anchor="t" anchorCtr="0">
            <a:spAutoFit/>
          </a:bodyPr>
          <a:lstStyle/>
          <a:p>
            <a:pPr marL="345457" marR="0" lvl="1" indent="-172728" algn="just" rtl="0">
              <a:lnSpc>
                <a:spcPct val="119937"/>
              </a:lnSpc>
              <a:spcBef>
                <a:spcPts val="0"/>
              </a:spcBef>
              <a:spcAft>
                <a:spcPts val="0"/>
              </a:spcAft>
              <a:buClr>
                <a:srgbClr val="000000"/>
              </a:buClr>
              <a:buSzPts val="1600"/>
              <a:buChar char="•"/>
            </a:pPr>
            <a:r>
              <a:rPr lang="en-US" sz="1600" i="0" u="none" strike="noStrike" cap="none">
                <a:solidFill>
                  <a:srgbClr val="000000"/>
                </a:solidFill>
              </a:rPr>
              <a:t>Identify how popular transport provides access to people in low-income and vulnerable communities. </a:t>
            </a:r>
            <a:endParaRPr/>
          </a:p>
          <a:p>
            <a:pPr marL="345457" marR="0" lvl="1" indent="-172728" algn="just" rtl="0">
              <a:lnSpc>
                <a:spcPct val="119937"/>
              </a:lnSpc>
              <a:spcBef>
                <a:spcPts val="0"/>
              </a:spcBef>
              <a:spcAft>
                <a:spcPts val="0"/>
              </a:spcAft>
              <a:buClr>
                <a:srgbClr val="000000"/>
              </a:buClr>
              <a:buSzPts val="1600"/>
              <a:buChar char="•"/>
            </a:pPr>
            <a:r>
              <a:rPr lang="en-US" sz="1600" i="0" u="none" strike="noStrike" cap="none">
                <a:solidFill>
                  <a:srgbClr val="000000"/>
                </a:solidFill>
              </a:rPr>
              <a:t>Provide technical support to decision makers about how to take advantage of current transport services to improve access to opportunities in low-income and vulnerable communities.</a:t>
            </a:r>
            <a:endParaRPr/>
          </a:p>
          <a:p>
            <a:pPr marL="345457" marR="0" lvl="1" indent="-172728" algn="just" rtl="0">
              <a:lnSpc>
                <a:spcPct val="119937"/>
              </a:lnSpc>
              <a:spcBef>
                <a:spcPts val="0"/>
              </a:spcBef>
              <a:spcAft>
                <a:spcPts val="0"/>
              </a:spcAft>
              <a:buClr>
                <a:srgbClr val="000000"/>
              </a:buClr>
              <a:buSzPts val="1600"/>
              <a:buChar char="•"/>
            </a:pPr>
            <a:r>
              <a:rPr lang="en-US" sz="1600" i="0" u="none" strike="noStrike" cap="none">
                <a:solidFill>
                  <a:srgbClr val="000000"/>
                </a:solidFill>
              </a:rPr>
              <a:t>Engage with transport stakeholders to integrate popular transport services into the transport system.</a:t>
            </a:r>
            <a:endParaRPr/>
          </a:p>
          <a:p>
            <a:pPr marL="345457" marR="0" lvl="1" indent="-172728" algn="just" rtl="0">
              <a:lnSpc>
                <a:spcPct val="119937"/>
              </a:lnSpc>
              <a:spcBef>
                <a:spcPts val="0"/>
              </a:spcBef>
              <a:spcAft>
                <a:spcPts val="0"/>
              </a:spcAft>
              <a:buClr>
                <a:srgbClr val="000000"/>
              </a:buClr>
              <a:buSzPts val="1600"/>
              <a:buChar char="•"/>
            </a:pPr>
            <a:r>
              <a:rPr lang="en-US" sz="1600" i="0" u="none" strike="noStrike" cap="none">
                <a:solidFill>
                  <a:srgbClr val="000000"/>
                </a:solidFill>
              </a:rPr>
              <a:t>Provide understanding on the importance and opportunity of popular transport services within the transport system.</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grpSp>
        <p:nvGrpSpPr>
          <p:cNvPr id="723" name="Google Shape;723;p42"/>
          <p:cNvGrpSpPr/>
          <p:nvPr/>
        </p:nvGrpSpPr>
        <p:grpSpPr>
          <a:xfrm>
            <a:off x="-2079621" y="178166"/>
            <a:ext cx="9021920" cy="870608"/>
            <a:chOff x="0" y="-57150"/>
            <a:chExt cx="3564215" cy="343944"/>
          </a:xfrm>
        </p:grpSpPr>
        <p:sp>
          <p:nvSpPr>
            <p:cNvPr id="724" name="Google Shape;724;p42"/>
            <p:cNvSpPr/>
            <p:nvPr/>
          </p:nvSpPr>
          <p:spPr>
            <a:xfrm>
              <a:off x="0" y="0"/>
              <a:ext cx="3564215" cy="286794"/>
            </a:xfrm>
            <a:custGeom>
              <a:avLst/>
              <a:gdLst/>
              <a:ahLst/>
              <a:cxnLst/>
              <a:rect l="l" t="t" r="r" b="b"/>
              <a:pathLst>
                <a:path w="3564215" h="286794" extrusionOk="0">
                  <a:moveTo>
                    <a:pt x="29176" y="0"/>
                  </a:moveTo>
                  <a:lnTo>
                    <a:pt x="3535039" y="0"/>
                  </a:lnTo>
                  <a:cubicBezTo>
                    <a:pt x="3551153" y="0"/>
                    <a:pt x="3564215" y="13063"/>
                    <a:pt x="3564215" y="29176"/>
                  </a:cubicBezTo>
                  <a:lnTo>
                    <a:pt x="3564215" y="257618"/>
                  </a:lnTo>
                  <a:cubicBezTo>
                    <a:pt x="3564215" y="265356"/>
                    <a:pt x="3561142" y="272777"/>
                    <a:pt x="3555670" y="278249"/>
                  </a:cubicBezTo>
                  <a:cubicBezTo>
                    <a:pt x="3550198" y="283720"/>
                    <a:pt x="3542777" y="286794"/>
                    <a:pt x="3535039" y="286794"/>
                  </a:cubicBezTo>
                  <a:lnTo>
                    <a:pt x="29176" y="286794"/>
                  </a:lnTo>
                  <a:cubicBezTo>
                    <a:pt x="13063" y="286794"/>
                    <a:pt x="0" y="273731"/>
                    <a:pt x="0" y="257618"/>
                  </a:cubicBezTo>
                  <a:lnTo>
                    <a:pt x="0" y="29176"/>
                  </a:lnTo>
                  <a:cubicBezTo>
                    <a:pt x="0" y="21438"/>
                    <a:pt x="3074" y="14017"/>
                    <a:pt x="8546" y="8546"/>
                  </a:cubicBezTo>
                  <a:cubicBezTo>
                    <a:pt x="14017" y="3074"/>
                    <a:pt x="21438" y="0"/>
                    <a:pt x="29176" y="0"/>
                  </a:cubicBezTo>
                  <a:close/>
                </a:path>
              </a:pathLst>
            </a:custGeom>
            <a:solidFill>
              <a:srgbClr val="062F6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endParaRPr>
            </a:p>
          </p:txBody>
        </p:sp>
        <p:sp>
          <p:nvSpPr>
            <p:cNvPr id="725" name="Google Shape;725;p42"/>
            <p:cNvSpPr txBox="1"/>
            <p:nvPr/>
          </p:nvSpPr>
          <p:spPr>
            <a:xfrm>
              <a:off x="0" y="-57150"/>
              <a:ext cx="3564215" cy="343944"/>
            </a:xfrm>
            <a:prstGeom prst="rect">
              <a:avLst/>
            </a:prstGeom>
            <a:noFill/>
            <a:ln>
              <a:noFill/>
            </a:ln>
          </p:spPr>
          <p:txBody>
            <a:bodyPr spcFirstLastPara="1" wrap="square" lIns="33850" tIns="33850" rIns="33850" bIns="33850" anchor="ctr" anchorCtr="0">
              <a:noAutofit/>
            </a:bodyPr>
            <a:lstStyle/>
            <a:p>
              <a:pPr marL="0" marR="0" lvl="0" indent="0" algn="ctr" rtl="0">
                <a:lnSpc>
                  <a:spcPct val="139989"/>
                </a:lnSpc>
                <a:spcBef>
                  <a:spcPts val="0"/>
                </a:spcBef>
                <a:spcAft>
                  <a:spcPts val="0"/>
                </a:spcAft>
                <a:buNone/>
              </a:pPr>
              <a:r>
                <a:rPr lang="en-US" sz="1933">
                  <a:solidFill>
                    <a:srgbClr val="FFFFFF"/>
                  </a:solidFill>
                </a:rPr>
                <a:t>                     2024 Activities and methodology</a:t>
              </a:r>
              <a:endParaRPr/>
            </a:p>
          </p:txBody>
        </p:sp>
      </p:grpSp>
      <p:sp>
        <p:nvSpPr>
          <p:cNvPr id="726" name="Google Shape;726;p42"/>
          <p:cNvSpPr/>
          <p:nvPr/>
        </p:nvSpPr>
        <p:spPr>
          <a:xfrm>
            <a:off x="2218433" y="1289327"/>
            <a:ext cx="500508" cy="500508"/>
          </a:xfrm>
          <a:custGeom>
            <a:avLst/>
            <a:gdLst/>
            <a:ahLst/>
            <a:cxnLst/>
            <a:rect l="l" t="t" r="r" b="b"/>
            <a:pathLst>
              <a:path w="750762" h="750762" extrusionOk="0">
                <a:moveTo>
                  <a:pt x="0" y="0"/>
                </a:moveTo>
                <a:lnTo>
                  <a:pt x="750762" y="0"/>
                </a:lnTo>
                <a:lnTo>
                  <a:pt x="750762" y="750761"/>
                </a:lnTo>
                <a:lnTo>
                  <a:pt x="0" y="750761"/>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7" name="Google Shape;727;p42"/>
          <p:cNvSpPr/>
          <p:nvPr/>
        </p:nvSpPr>
        <p:spPr>
          <a:xfrm>
            <a:off x="7908458" y="1281845"/>
            <a:ext cx="507990" cy="507990"/>
          </a:xfrm>
          <a:custGeom>
            <a:avLst/>
            <a:gdLst/>
            <a:ahLst/>
            <a:cxnLst/>
            <a:rect l="l" t="t" r="r" b="b"/>
            <a:pathLst>
              <a:path w="761985" h="761985" extrusionOk="0">
                <a:moveTo>
                  <a:pt x="0" y="0"/>
                </a:moveTo>
                <a:lnTo>
                  <a:pt x="761984" y="0"/>
                </a:lnTo>
                <a:lnTo>
                  <a:pt x="761984" y="761984"/>
                </a:lnTo>
                <a:lnTo>
                  <a:pt x="0" y="76198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8" name="Google Shape;728;p42"/>
          <p:cNvSpPr/>
          <p:nvPr/>
        </p:nvSpPr>
        <p:spPr>
          <a:xfrm>
            <a:off x="8815863" y="5405880"/>
            <a:ext cx="499656" cy="499656"/>
          </a:xfrm>
          <a:custGeom>
            <a:avLst/>
            <a:gdLst/>
            <a:ahLst/>
            <a:cxnLst/>
            <a:rect l="l" t="t" r="r" b="b"/>
            <a:pathLst>
              <a:path w="749484" h="749484" extrusionOk="0">
                <a:moveTo>
                  <a:pt x="0" y="0"/>
                </a:moveTo>
                <a:lnTo>
                  <a:pt x="749484" y="0"/>
                </a:lnTo>
                <a:lnTo>
                  <a:pt x="749484" y="749484"/>
                </a:lnTo>
                <a:lnTo>
                  <a:pt x="0" y="74948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9" name="Google Shape;729;p42"/>
          <p:cNvSpPr txBox="1"/>
          <p:nvPr/>
        </p:nvSpPr>
        <p:spPr>
          <a:xfrm>
            <a:off x="465111" y="1974169"/>
            <a:ext cx="4848900" cy="2825400"/>
          </a:xfrm>
          <a:prstGeom prst="rect">
            <a:avLst/>
          </a:prstGeom>
          <a:noFill/>
          <a:ln>
            <a:noFill/>
          </a:ln>
        </p:spPr>
        <p:txBody>
          <a:bodyPr spcFirstLastPara="1" wrap="square" lIns="0" tIns="0" rIns="0" bIns="0" anchor="t" anchorCtr="0">
            <a:spAutoFit/>
          </a:bodyPr>
          <a:lstStyle/>
          <a:p>
            <a:pPr marL="302998" marR="0" lvl="1" indent="-151498" algn="just" rtl="0">
              <a:lnSpc>
                <a:spcPct val="151033"/>
              </a:lnSpc>
              <a:spcBef>
                <a:spcPts val="0"/>
              </a:spcBef>
              <a:spcAft>
                <a:spcPts val="0"/>
              </a:spcAft>
              <a:buClr>
                <a:srgbClr val="000000"/>
              </a:buClr>
              <a:buSzPts val="1403"/>
              <a:buChar char="•"/>
            </a:pPr>
            <a:r>
              <a:rPr lang="en-US" sz="1403" i="0" u="none" strike="noStrike" cap="none">
                <a:solidFill>
                  <a:srgbClr val="000000"/>
                </a:solidFill>
              </a:rPr>
              <a:t>Popular transport worldwide, in LAC and in CR.</a:t>
            </a:r>
            <a:endParaRPr/>
          </a:p>
          <a:p>
            <a:pPr marL="302998" marR="0" lvl="1" indent="-151498" algn="just" rtl="0">
              <a:lnSpc>
                <a:spcPct val="151033"/>
              </a:lnSpc>
              <a:spcBef>
                <a:spcPts val="0"/>
              </a:spcBef>
              <a:spcAft>
                <a:spcPts val="0"/>
              </a:spcAft>
              <a:buClr>
                <a:srgbClr val="000000"/>
              </a:buClr>
              <a:buSzPts val="1403"/>
              <a:buChar char="•"/>
            </a:pPr>
            <a:r>
              <a:rPr lang="en-US" sz="1403" i="0" u="none" strike="noStrike" cap="none">
                <a:solidFill>
                  <a:srgbClr val="000000"/>
                </a:solidFill>
              </a:rPr>
              <a:t>Popular transport in low income communities.</a:t>
            </a:r>
            <a:endParaRPr/>
          </a:p>
          <a:p>
            <a:pPr marL="302998" marR="0" lvl="1" indent="-151498" algn="just" rtl="0">
              <a:lnSpc>
                <a:spcPct val="151033"/>
              </a:lnSpc>
              <a:spcBef>
                <a:spcPts val="0"/>
              </a:spcBef>
              <a:spcAft>
                <a:spcPts val="0"/>
              </a:spcAft>
              <a:buClr>
                <a:srgbClr val="000000"/>
              </a:buClr>
              <a:buSzPts val="1403"/>
              <a:buChar char="•"/>
            </a:pPr>
            <a:r>
              <a:rPr lang="en-US" sz="1403" i="0" u="none" strike="noStrike" cap="none">
                <a:solidFill>
                  <a:srgbClr val="000000"/>
                </a:solidFill>
              </a:rPr>
              <a:t>Legal framework regarding public transport and popular transport.</a:t>
            </a:r>
            <a:endParaRPr/>
          </a:p>
          <a:p>
            <a:pPr marL="302998" marR="0" lvl="1" indent="-151498" algn="just" rtl="0">
              <a:lnSpc>
                <a:spcPct val="151033"/>
              </a:lnSpc>
              <a:spcBef>
                <a:spcPts val="0"/>
              </a:spcBef>
              <a:spcAft>
                <a:spcPts val="0"/>
              </a:spcAft>
              <a:buClr>
                <a:srgbClr val="000000"/>
              </a:buClr>
              <a:buSzPts val="1403"/>
              <a:buChar char="•"/>
            </a:pPr>
            <a:r>
              <a:rPr lang="en-US" sz="1403" i="0" u="none" strike="noStrike" cap="none">
                <a:solidFill>
                  <a:srgbClr val="000000"/>
                </a:solidFill>
              </a:rPr>
              <a:t>Land use and Public Transport routes around the communities served by </a:t>
            </a:r>
            <a:r>
              <a:rPr lang="en-US" sz="1403"/>
              <a:t>popular</a:t>
            </a:r>
            <a:r>
              <a:rPr lang="en-US" sz="1403" i="0" u="none" strike="noStrike" cap="none">
                <a:solidFill>
                  <a:srgbClr val="000000"/>
                </a:solidFill>
              </a:rPr>
              <a:t> </a:t>
            </a:r>
            <a:r>
              <a:rPr lang="en-US" sz="1403"/>
              <a:t>transportation</a:t>
            </a:r>
            <a:r>
              <a:rPr lang="en-US" sz="1403" i="0" u="none" strike="noStrike" cap="none">
                <a:solidFill>
                  <a:srgbClr val="000000"/>
                </a:solidFill>
              </a:rPr>
              <a:t> in the area.</a:t>
            </a:r>
            <a:endParaRPr/>
          </a:p>
          <a:p>
            <a:pPr marL="302998" marR="0" lvl="1" indent="-151498" algn="just" rtl="0">
              <a:lnSpc>
                <a:spcPct val="151033"/>
              </a:lnSpc>
              <a:spcBef>
                <a:spcPts val="0"/>
              </a:spcBef>
              <a:spcAft>
                <a:spcPts val="0"/>
              </a:spcAft>
              <a:buClr>
                <a:srgbClr val="000000"/>
              </a:buClr>
              <a:buSzPts val="1403"/>
              <a:buChar char="•"/>
            </a:pPr>
            <a:r>
              <a:rPr lang="en-US" sz="1403" i="0" u="none" strike="noStrike" cap="none">
                <a:solidFill>
                  <a:srgbClr val="000000"/>
                </a:solidFill>
              </a:rPr>
              <a:t>Vehicles identified and seized by police authorities</a:t>
            </a:r>
            <a:endParaRPr/>
          </a:p>
          <a:p>
            <a:pPr marL="302998" marR="0" lvl="1" indent="-151498" algn="just" rtl="0">
              <a:lnSpc>
                <a:spcPct val="151033"/>
              </a:lnSpc>
              <a:spcBef>
                <a:spcPts val="0"/>
              </a:spcBef>
              <a:spcAft>
                <a:spcPts val="0"/>
              </a:spcAft>
              <a:buClr>
                <a:srgbClr val="000000"/>
              </a:buClr>
              <a:buSzPts val="1403"/>
              <a:buChar char="•"/>
            </a:pPr>
            <a:r>
              <a:rPr lang="en-US" sz="1403" i="0" u="none" strike="noStrike" cap="none">
                <a:solidFill>
                  <a:srgbClr val="000000"/>
                </a:solidFill>
              </a:rPr>
              <a:t>General demographics, migrations and the community</a:t>
            </a:r>
            <a:endParaRPr/>
          </a:p>
        </p:txBody>
      </p:sp>
      <p:sp>
        <p:nvSpPr>
          <p:cNvPr id="730" name="Google Shape;730;p42"/>
          <p:cNvSpPr/>
          <p:nvPr/>
        </p:nvSpPr>
        <p:spPr>
          <a:xfrm>
            <a:off x="1930366" y="5190904"/>
            <a:ext cx="576133" cy="576133"/>
          </a:xfrm>
          <a:custGeom>
            <a:avLst/>
            <a:gdLst/>
            <a:ahLst/>
            <a:cxnLst/>
            <a:rect l="l" t="t" r="r" b="b"/>
            <a:pathLst>
              <a:path w="864200" h="864200" extrusionOk="0">
                <a:moveTo>
                  <a:pt x="0" y="0"/>
                </a:moveTo>
                <a:lnTo>
                  <a:pt x="864200" y="0"/>
                </a:lnTo>
                <a:lnTo>
                  <a:pt x="864200" y="864200"/>
                </a:lnTo>
                <a:lnTo>
                  <a:pt x="0" y="864200"/>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1" name="Google Shape;731;p42"/>
          <p:cNvSpPr txBox="1"/>
          <p:nvPr/>
        </p:nvSpPr>
        <p:spPr>
          <a:xfrm>
            <a:off x="685800" y="1430445"/>
            <a:ext cx="1659900" cy="2262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1470" b="1">
                <a:solidFill>
                  <a:srgbClr val="000000"/>
                </a:solidFill>
              </a:rPr>
              <a:t>Desk research</a:t>
            </a:r>
            <a:endParaRPr/>
          </a:p>
        </p:txBody>
      </p:sp>
      <p:sp>
        <p:nvSpPr>
          <p:cNvPr id="732" name="Google Shape;732;p42"/>
          <p:cNvSpPr txBox="1"/>
          <p:nvPr/>
        </p:nvSpPr>
        <p:spPr>
          <a:xfrm>
            <a:off x="6383307" y="1447767"/>
            <a:ext cx="1525200" cy="2262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1470" b="1">
                <a:solidFill>
                  <a:srgbClr val="000000"/>
                </a:solidFill>
              </a:rPr>
              <a:t>Field  research</a:t>
            </a:r>
            <a:endParaRPr/>
          </a:p>
        </p:txBody>
      </p:sp>
      <p:sp>
        <p:nvSpPr>
          <p:cNvPr id="733" name="Google Shape;733;p42"/>
          <p:cNvSpPr txBox="1"/>
          <p:nvPr/>
        </p:nvSpPr>
        <p:spPr>
          <a:xfrm>
            <a:off x="585471" y="5342241"/>
            <a:ext cx="1525200" cy="2262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1470" b="1">
                <a:solidFill>
                  <a:srgbClr val="000000"/>
                </a:solidFill>
              </a:rPr>
              <a:t>Workshops</a:t>
            </a:r>
            <a:endParaRPr/>
          </a:p>
        </p:txBody>
      </p:sp>
      <p:sp>
        <p:nvSpPr>
          <p:cNvPr id="734" name="Google Shape;734;p42"/>
          <p:cNvSpPr txBox="1"/>
          <p:nvPr/>
        </p:nvSpPr>
        <p:spPr>
          <a:xfrm>
            <a:off x="6383307" y="5518978"/>
            <a:ext cx="2932200" cy="2262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1470" b="1">
                <a:solidFill>
                  <a:srgbClr val="000000"/>
                </a:solidFill>
              </a:rPr>
              <a:t>Synthesis of information</a:t>
            </a:r>
            <a:endParaRPr/>
          </a:p>
        </p:txBody>
      </p:sp>
      <p:sp>
        <p:nvSpPr>
          <p:cNvPr id="735" name="Google Shape;735;p42"/>
          <p:cNvSpPr txBox="1"/>
          <p:nvPr/>
        </p:nvSpPr>
        <p:spPr>
          <a:xfrm>
            <a:off x="6228197" y="1867299"/>
            <a:ext cx="4848900" cy="3151500"/>
          </a:xfrm>
          <a:prstGeom prst="rect">
            <a:avLst/>
          </a:prstGeom>
          <a:noFill/>
          <a:ln>
            <a:noFill/>
          </a:ln>
        </p:spPr>
        <p:txBody>
          <a:bodyPr spcFirstLastPara="1" wrap="square" lIns="0" tIns="0" rIns="0" bIns="0" anchor="t" anchorCtr="0">
            <a:spAutoFit/>
          </a:bodyPr>
          <a:lstStyle/>
          <a:p>
            <a:pPr marL="302998" marR="0" lvl="1" indent="-151498" algn="just" rtl="0">
              <a:lnSpc>
                <a:spcPct val="151033"/>
              </a:lnSpc>
              <a:spcBef>
                <a:spcPts val="0"/>
              </a:spcBef>
              <a:spcAft>
                <a:spcPts val="0"/>
              </a:spcAft>
              <a:buClr>
                <a:srgbClr val="000000"/>
              </a:buClr>
              <a:buSzPts val="1403"/>
              <a:buChar char="•"/>
            </a:pPr>
            <a:r>
              <a:rPr lang="en-US" sz="1403" i="0" u="none" strike="noStrike" cap="none">
                <a:solidFill>
                  <a:srgbClr val="000000"/>
                </a:solidFill>
              </a:rPr>
              <a:t>Observations of how and where the services operate.</a:t>
            </a:r>
            <a:endParaRPr/>
          </a:p>
          <a:p>
            <a:pPr marL="302998" marR="0" lvl="1" indent="-151498" algn="just" rtl="0">
              <a:lnSpc>
                <a:spcPct val="151033"/>
              </a:lnSpc>
              <a:spcBef>
                <a:spcPts val="0"/>
              </a:spcBef>
              <a:spcAft>
                <a:spcPts val="0"/>
              </a:spcAft>
              <a:buClr>
                <a:srgbClr val="000000"/>
              </a:buClr>
              <a:buSzPts val="1403"/>
              <a:buChar char="•"/>
            </a:pPr>
            <a:r>
              <a:rPr lang="en-US" sz="1403" i="0" u="none" strike="noStrike" cap="none">
                <a:solidFill>
                  <a:srgbClr val="000000"/>
                </a:solidFill>
              </a:rPr>
              <a:t>Engagement with operators and users, city government, community  and Public Transport authorities</a:t>
            </a:r>
            <a:endParaRPr/>
          </a:p>
          <a:p>
            <a:pPr marL="302998" marR="0" lvl="1" indent="-151498" algn="just" rtl="0">
              <a:lnSpc>
                <a:spcPct val="151033"/>
              </a:lnSpc>
              <a:spcBef>
                <a:spcPts val="0"/>
              </a:spcBef>
              <a:spcAft>
                <a:spcPts val="0"/>
              </a:spcAft>
              <a:buClr>
                <a:srgbClr val="000000"/>
              </a:buClr>
              <a:buSzPts val="1403"/>
              <a:buChar char="•"/>
            </a:pPr>
            <a:r>
              <a:rPr lang="en-US" sz="1403" i="0" u="none" strike="noStrike" cap="none">
                <a:solidFill>
                  <a:srgbClr val="000000"/>
                </a:solidFill>
              </a:rPr>
              <a:t>Service usage information (users' perceptions, integration with PT, routes and services, demographics including migrations, social exclusion, types of trips, etc).</a:t>
            </a:r>
            <a:endParaRPr/>
          </a:p>
          <a:p>
            <a:pPr marL="302998" marR="0" lvl="1" indent="-151498" algn="just" rtl="0">
              <a:lnSpc>
                <a:spcPct val="151033"/>
              </a:lnSpc>
              <a:spcBef>
                <a:spcPts val="0"/>
              </a:spcBef>
              <a:spcAft>
                <a:spcPts val="0"/>
              </a:spcAft>
              <a:buClr>
                <a:srgbClr val="000000"/>
              </a:buClr>
              <a:buSzPts val="1403"/>
              <a:buChar char="•"/>
            </a:pPr>
            <a:r>
              <a:rPr lang="en-US" sz="1403" i="0" u="none" strike="noStrike" cap="none">
                <a:solidFill>
                  <a:srgbClr val="000000"/>
                </a:solidFill>
              </a:rPr>
              <a:t>Interviews with counterparts: </a:t>
            </a:r>
            <a:r>
              <a:rPr lang="en-US" sz="1403"/>
              <a:t>community</a:t>
            </a:r>
            <a:r>
              <a:rPr lang="en-US" sz="1403" i="0" u="none" strike="noStrike" cap="none">
                <a:solidFill>
                  <a:srgbClr val="000000"/>
                </a:solidFill>
              </a:rPr>
              <a:t> leaders, public transport providers, businesses, authorities, municipal police and other local officers, NGOs.</a:t>
            </a:r>
            <a:endParaRPr/>
          </a:p>
        </p:txBody>
      </p:sp>
      <p:sp>
        <p:nvSpPr>
          <p:cNvPr id="736" name="Google Shape;736;p42"/>
          <p:cNvSpPr txBox="1"/>
          <p:nvPr/>
        </p:nvSpPr>
        <p:spPr>
          <a:xfrm>
            <a:off x="465111" y="5854736"/>
            <a:ext cx="4848900" cy="542100"/>
          </a:xfrm>
          <a:prstGeom prst="rect">
            <a:avLst/>
          </a:prstGeom>
          <a:noFill/>
          <a:ln>
            <a:noFill/>
          </a:ln>
        </p:spPr>
        <p:txBody>
          <a:bodyPr spcFirstLastPara="1" wrap="square" lIns="0" tIns="0" rIns="0" bIns="0" anchor="t" anchorCtr="0">
            <a:spAutoFit/>
          </a:bodyPr>
          <a:lstStyle/>
          <a:p>
            <a:pPr marL="302998" marR="0" lvl="1" indent="-151498" algn="just" rtl="0">
              <a:lnSpc>
                <a:spcPct val="151033"/>
              </a:lnSpc>
              <a:spcBef>
                <a:spcPts val="0"/>
              </a:spcBef>
              <a:spcAft>
                <a:spcPts val="0"/>
              </a:spcAft>
              <a:buClr>
                <a:srgbClr val="000000"/>
              </a:buClr>
              <a:buSzPts val="1403"/>
              <a:buChar char="•"/>
            </a:pPr>
            <a:r>
              <a:rPr lang="en-US" sz="1403" i="0" u="none" strike="noStrike" cap="none">
                <a:solidFill>
                  <a:srgbClr val="000000"/>
                </a:solidFill>
              </a:rPr>
              <a:t>With authorities, operators, users, community to define basic information and research questions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pic>
        <p:nvPicPr>
          <p:cNvPr id="742" name="Google Shape;742;g2a5af0a7ca8_1_0"/>
          <p:cNvPicPr preferRelativeResize="0"/>
          <p:nvPr/>
        </p:nvPicPr>
        <p:blipFill rotWithShape="1">
          <a:blip r:embed="rId3">
            <a:alphaModFix/>
          </a:blip>
          <a:srcRect l="42915" t="17324" r="29203" b="45977"/>
          <a:stretch/>
        </p:blipFill>
        <p:spPr>
          <a:xfrm>
            <a:off x="0" y="3783725"/>
            <a:ext cx="3115798" cy="3074273"/>
          </a:xfrm>
          <a:prstGeom prst="rect">
            <a:avLst/>
          </a:prstGeom>
          <a:noFill/>
          <a:ln>
            <a:noFill/>
          </a:ln>
        </p:spPr>
      </p:pic>
      <p:sp>
        <p:nvSpPr>
          <p:cNvPr id="743" name="Google Shape;743;g2a5af0a7ca8_1_0"/>
          <p:cNvSpPr txBox="1"/>
          <p:nvPr/>
        </p:nvSpPr>
        <p:spPr>
          <a:xfrm>
            <a:off x="2148725" y="1327175"/>
            <a:ext cx="8373000" cy="144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b="1">
                <a:solidFill>
                  <a:srgbClr val="221E1F"/>
                </a:solidFill>
                <a:highlight>
                  <a:srgbClr val="FFFFFF"/>
                </a:highlight>
                <a:latin typeface="Figtree"/>
                <a:ea typeface="Figtree"/>
                <a:cs typeface="Figtree"/>
                <a:sym typeface="Figtree"/>
              </a:rPr>
              <a:t>Reflections and the role of networks in transformation</a:t>
            </a:r>
            <a:endParaRPr sz="4300">
              <a:latin typeface="Figtree"/>
              <a:ea typeface="Figtree"/>
              <a:cs typeface="Figtree"/>
              <a:sym typeface="Figtree"/>
            </a:endParaRPr>
          </a:p>
        </p:txBody>
      </p:sp>
      <p:sp>
        <p:nvSpPr>
          <p:cNvPr id="744" name="Google Shape;744;g2a5af0a7ca8_1_0"/>
          <p:cNvSpPr txBox="1"/>
          <p:nvPr/>
        </p:nvSpPr>
        <p:spPr>
          <a:xfrm>
            <a:off x="2148725" y="3871925"/>
            <a:ext cx="8373000" cy="985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600" b="1">
                <a:solidFill>
                  <a:srgbClr val="221E1F"/>
                </a:solidFill>
                <a:highlight>
                  <a:srgbClr val="FFFFFF"/>
                </a:highlight>
                <a:latin typeface="Figtree"/>
                <a:ea typeface="Figtree"/>
                <a:cs typeface="Figtree"/>
                <a:sym typeface="Figtree"/>
              </a:rPr>
              <a:t>Andrea San Gil León</a:t>
            </a:r>
            <a:endParaRPr sz="2600" b="1">
              <a:solidFill>
                <a:srgbClr val="221E1F"/>
              </a:solidFill>
              <a:highlight>
                <a:srgbClr val="FFFFFF"/>
              </a:highlight>
              <a:latin typeface="Figtree"/>
              <a:ea typeface="Figtree"/>
              <a:cs typeface="Figtree"/>
              <a:sym typeface="Figtree"/>
            </a:endParaRPr>
          </a:p>
          <a:p>
            <a:pPr marL="0" lvl="0" indent="0" algn="ctr" rtl="0">
              <a:spcBef>
                <a:spcPts val="0"/>
              </a:spcBef>
              <a:spcAft>
                <a:spcPts val="0"/>
              </a:spcAft>
              <a:buNone/>
            </a:pPr>
            <a:r>
              <a:rPr lang="en-US" sz="2600" b="1">
                <a:solidFill>
                  <a:srgbClr val="221E1F"/>
                </a:solidFill>
                <a:highlight>
                  <a:srgbClr val="FFFFFF"/>
                </a:highlight>
                <a:latin typeface="Figtree"/>
                <a:ea typeface="Figtree"/>
                <a:cs typeface="Figtree"/>
                <a:sym typeface="Figtree"/>
              </a:rPr>
              <a:t>Global Network for Popular Transportation</a:t>
            </a:r>
            <a:endParaRPr sz="2600" b="1">
              <a:solidFill>
                <a:srgbClr val="221E1F"/>
              </a:solidFill>
              <a:highlight>
                <a:srgbClr val="FFFFFF"/>
              </a:highlight>
              <a:latin typeface="Figtree"/>
              <a:ea typeface="Figtree"/>
              <a:cs typeface="Figtree"/>
              <a:sym typeface="Figtree"/>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g2a5af0a7ca8_1_457"/>
          <p:cNvSpPr txBox="1"/>
          <p:nvPr/>
        </p:nvSpPr>
        <p:spPr>
          <a:xfrm>
            <a:off x="264650" y="1287200"/>
            <a:ext cx="11503200" cy="4193100"/>
          </a:xfrm>
          <a:prstGeom prst="rect">
            <a:avLst/>
          </a:prstGeom>
          <a:noFill/>
          <a:ln>
            <a:noFill/>
          </a:ln>
        </p:spPr>
        <p:txBody>
          <a:bodyPr spcFirstLastPara="1" wrap="square" lIns="91425" tIns="91425" rIns="91425" bIns="91425" anchor="t" anchorCtr="0">
            <a:spAutoFit/>
          </a:bodyPr>
          <a:lstStyle/>
          <a:p>
            <a:pPr marL="0" lvl="0" indent="0" algn="ctr" rtl="0">
              <a:lnSpc>
                <a:spcPct val="117500"/>
              </a:lnSpc>
              <a:spcBef>
                <a:spcPts val="0"/>
              </a:spcBef>
              <a:spcAft>
                <a:spcPts val="0"/>
              </a:spcAft>
              <a:buNone/>
            </a:pPr>
            <a:r>
              <a:rPr lang="en-US" sz="2831">
                <a:solidFill>
                  <a:schemeClr val="dk2"/>
                </a:solidFill>
                <a:latin typeface="Figtree"/>
                <a:ea typeface="Figtree"/>
                <a:cs typeface="Figtree"/>
                <a:sym typeface="Figtree"/>
              </a:rPr>
              <a:t>Even though popular transportation is a truly global phenomena, it is usually</a:t>
            </a:r>
            <a:r>
              <a:rPr lang="en-US" sz="2831" b="1">
                <a:solidFill>
                  <a:schemeClr val="dk1"/>
                </a:solidFill>
                <a:latin typeface="Figtree"/>
                <a:ea typeface="Figtree"/>
                <a:cs typeface="Figtree"/>
                <a:sym typeface="Figtree"/>
              </a:rPr>
              <a:t> seen and treated as a local problem</a:t>
            </a:r>
            <a:endParaRPr sz="2820">
              <a:solidFill>
                <a:schemeClr val="dk1"/>
              </a:solidFill>
              <a:latin typeface="Figtree"/>
              <a:ea typeface="Figtree"/>
              <a:cs typeface="Figtree"/>
              <a:sym typeface="Figtree"/>
            </a:endParaRPr>
          </a:p>
          <a:p>
            <a:pPr marL="0" lvl="0" indent="0" algn="ctr" rtl="0">
              <a:lnSpc>
                <a:spcPct val="117500"/>
              </a:lnSpc>
              <a:spcBef>
                <a:spcPts val="0"/>
              </a:spcBef>
              <a:spcAft>
                <a:spcPts val="0"/>
              </a:spcAft>
              <a:buNone/>
            </a:pPr>
            <a:endParaRPr sz="2820">
              <a:solidFill>
                <a:schemeClr val="dk1"/>
              </a:solidFill>
              <a:latin typeface="Figtree"/>
              <a:ea typeface="Figtree"/>
              <a:cs typeface="Figtree"/>
              <a:sym typeface="Figtree"/>
            </a:endParaRPr>
          </a:p>
          <a:p>
            <a:pPr marL="0" lvl="0" indent="0" algn="ctr" rtl="0">
              <a:lnSpc>
                <a:spcPct val="117500"/>
              </a:lnSpc>
              <a:spcBef>
                <a:spcPts val="0"/>
              </a:spcBef>
              <a:spcAft>
                <a:spcPts val="0"/>
              </a:spcAft>
              <a:buNone/>
            </a:pPr>
            <a:r>
              <a:rPr lang="en-US" sz="2820">
                <a:solidFill>
                  <a:schemeClr val="dk1"/>
                </a:solidFill>
                <a:latin typeface="Figtree"/>
                <a:ea typeface="Figtree"/>
                <a:cs typeface="Figtree"/>
                <a:sym typeface="Figtree"/>
              </a:rPr>
              <a:t>The image of an </a:t>
            </a:r>
            <a:r>
              <a:rPr lang="en-US" sz="2820" b="1">
                <a:solidFill>
                  <a:schemeClr val="dk1"/>
                </a:solidFill>
                <a:latin typeface="Figtree"/>
                <a:ea typeface="Figtree"/>
                <a:cs typeface="Figtree"/>
                <a:sym typeface="Figtree"/>
              </a:rPr>
              <a:t>ideal public transportation system</a:t>
            </a:r>
            <a:r>
              <a:rPr lang="en-US" sz="2820">
                <a:solidFill>
                  <a:schemeClr val="dk1"/>
                </a:solidFill>
                <a:latin typeface="Figtree"/>
                <a:ea typeface="Figtree"/>
                <a:cs typeface="Figtree"/>
                <a:sym typeface="Figtree"/>
              </a:rPr>
              <a:t> is very much dominated by western, European or North American models</a:t>
            </a:r>
            <a:endParaRPr sz="2820">
              <a:solidFill>
                <a:schemeClr val="dk1"/>
              </a:solidFill>
              <a:latin typeface="Figtree"/>
              <a:ea typeface="Figtree"/>
              <a:cs typeface="Figtree"/>
              <a:sym typeface="Figtree"/>
            </a:endParaRPr>
          </a:p>
          <a:p>
            <a:pPr marL="0" lvl="0" indent="0" algn="ctr" rtl="0">
              <a:lnSpc>
                <a:spcPct val="117500"/>
              </a:lnSpc>
              <a:spcBef>
                <a:spcPts val="0"/>
              </a:spcBef>
              <a:spcAft>
                <a:spcPts val="0"/>
              </a:spcAft>
              <a:buNone/>
            </a:pPr>
            <a:endParaRPr sz="2820">
              <a:solidFill>
                <a:schemeClr val="dk1"/>
              </a:solidFill>
              <a:latin typeface="Figtree"/>
              <a:ea typeface="Figtree"/>
              <a:cs typeface="Figtree"/>
              <a:sym typeface="Figtree"/>
            </a:endParaRPr>
          </a:p>
          <a:p>
            <a:pPr marL="0" lvl="0" indent="0" algn="ctr" rtl="0">
              <a:lnSpc>
                <a:spcPct val="117500"/>
              </a:lnSpc>
              <a:spcBef>
                <a:spcPts val="0"/>
              </a:spcBef>
              <a:spcAft>
                <a:spcPts val="0"/>
              </a:spcAft>
              <a:buNone/>
            </a:pPr>
            <a:r>
              <a:rPr lang="en-US" sz="2820">
                <a:solidFill>
                  <a:schemeClr val="dk1"/>
                </a:solidFill>
                <a:latin typeface="Figtree"/>
                <a:ea typeface="Figtree"/>
                <a:cs typeface="Figtree"/>
                <a:sym typeface="Figtree"/>
              </a:rPr>
              <a:t>Anything that strays from those models tends to be </a:t>
            </a:r>
            <a:r>
              <a:rPr lang="en-US" sz="2820" b="1">
                <a:solidFill>
                  <a:schemeClr val="dk1"/>
                </a:solidFill>
                <a:latin typeface="Figtree"/>
                <a:ea typeface="Figtree"/>
                <a:cs typeface="Figtree"/>
                <a:sym typeface="Figtree"/>
              </a:rPr>
              <a:t>considered inferior, bad, and should be substituted</a:t>
            </a:r>
            <a:r>
              <a:rPr lang="en-US" sz="2820">
                <a:solidFill>
                  <a:schemeClr val="dk1"/>
                </a:solidFill>
                <a:latin typeface="Figtree"/>
                <a:ea typeface="Figtree"/>
                <a:cs typeface="Figtree"/>
                <a:sym typeface="Figtree"/>
              </a:rPr>
              <a:t> by these ideal models</a:t>
            </a:r>
            <a:endParaRPr sz="2820">
              <a:solidFill>
                <a:schemeClr val="dk1"/>
              </a:solidFill>
              <a:latin typeface="Figtree"/>
              <a:ea typeface="Figtree"/>
              <a:cs typeface="Figtree"/>
              <a:sym typeface="Figtree"/>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pic>
        <p:nvPicPr>
          <p:cNvPr id="755" name="Google Shape;755;g2a5af0a7ca8_1_519"/>
          <p:cNvPicPr preferRelativeResize="0"/>
          <p:nvPr/>
        </p:nvPicPr>
        <p:blipFill rotWithShape="1">
          <a:blip r:embed="rId3">
            <a:alphaModFix/>
          </a:blip>
          <a:srcRect l="42915" t="17324" r="29203" b="45977"/>
          <a:stretch/>
        </p:blipFill>
        <p:spPr>
          <a:xfrm>
            <a:off x="0" y="3783725"/>
            <a:ext cx="3115798" cy="3074273"/>
          </a:xfrm>
          <a:prstGeom prst="rect">
            <a:avLst/>
          </a:prstGeom>
          <a:noFill/>
          <a:ln>
            <a:noFill/>
          </a:ln>
        </p:spPr>
      </p:pic>
      <p:sp>
        <p:nvSpPr>
          <p:cNvPr id="756" name="Google Shape;756;g2a5af0a7ca8_1_519"/>
          <p:cNvSpPr txBox="1"/>
          <p:nvPr/>
        </p:nvSpPr>
        <p:spPr>
          <a:xfrm>
            <a:off x="1341525" y="828775"/>
            <a:ext cx="10426500" cy="412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200">
                <a:solidFill>
                  <a:srgbClr val="221E1F"/>
                </a:solidFill>
                <a:highlight>
                  <a:srgbClr val="FFFFFF"/>
                </a:highlight>
                <a:latin typeface="Figtree"/>
                <a:ea typeface="Figtree"/>
                <a:cs typeface="Figtree"/>
                <a:sym typeface="Figtree"/>
              </a:rPr>
              <a:t>How much do we really understand about these systems?</a:t>
            </a:r>
            <a:endParaRPr sz="3200">
              <a:solidFill>
                <a:srgbClr val="221E1F"/>
              </a:solidFill>
              <a:highlight>
                <a:srgbClr val="FFFFFF"/>
              </a:highlight>
              <a:latin typeface="Figtree"/>
              <a:ea typeface="Figtree"/>
              <a:cs typeface="Figtree"/>
              <a:sym typeface="Figtree"/>
            </a:endParaRPr>
          </a:p>
          <a:p>
            <a:pPr marL="0" lvl="0" indent="0" algn="ctr" rtl="0">
              <a:spcBef>
                <a:spcPts val="0"/>
              </a:spcBef>
              <a:spcAft>
                <a:spcPts val="0"/>
              </a:spcAft>
              <a:buNone/>
            </a:pPr>
            <a:endParaRPr sz="3200">
              <a:solidFill>
                <a:srgbClr val="221E1F"/>
              </a:solidFill>
              <a:highlight>
                <a:srgbClr val="FFFFFF"/>
              </a:highlight>
              <a:latin typeface="Figtree"/>
              <a:ea typeface="Figtree"/>
              <a:cs typeface="Figtree"/>
              <a:sym typeface="Figtree"/>
            </a:endParaRPr>
          </a:p>
          <a:p>
            <a:pPr marL="0" lvl="0" indent="0" algn="ctr" rtl="0">
              <a:spcBef>
                <a:spcPts val="0"/>
              </a:spcBef>
              <a:spcAft>
                <a:spcPts val="0"/>
              </a:spcAft>
              <a:buNone/>
            </a:pPr>
            <a:r>
              <a:rPr lang="en-US" sz="3200">
                <a:solidFill>
                  <a:srgbClr val="221E1F"/>
                </a:solidFill>
                <a:highlight>
                  <a:srgbClr val="FFFFFF"/>
                </a:highlight>
                <a:latin typeface="Figtree"/>
                <a:ea typeface="Figtree"/>
                <a:cs typeface="Figtree"/>
                <a:sym typeface="Figtree"/>
              </a:rPr>
              <a:t>How can we </a:t>
            </a:r>
            <a:r>
              <a:rPr lang="en-US" sz="3200" b="1">
                <a:solidFill>
                  <a:srgbClr val="221E1F"/>
                </a:solidFill>
                <a:highlight>
                  <a:srgbClr val="FFFFFF"/>
                </a:highlight>
                <a:latin typeface="Figtree"/>
                <a:ea typeface="Figtree"/>
                <a:cs typeface="Figtree"/>
                <a:sym typeface="Figtree"/>
              </a:rPr>
              <a:t>reimagine the transformation and improvement of our public transportation systems in the Global South </a:t>
            </a:r>
            <a:r>
              <a:rPr lang="en-US" sz="3200">
                <a:solidFill>
                  <a:srgbClr val="221E1F"/>
                </a:solidFill>
                <a:highlight>
                  <a:srgbClr val="FFFFFF"/>
                </a:highlight>
                <a:latin typeface="Figtree"/>
                <a:ea typeface="Figtree"/>
                <a:cs typeface="Figtree"/>
                <a:sym typeface="Figtree"/>
              </a:rPr>
              <a:t>in a way that recognizes the value, contribution and importance of existing assets, services and infrastructure and that leaves no one behind?</a:t>
            </a:r>
            <a:endParaRPr sz="3200">
              <a:solidFill>
                <a:srgbClr val="221E1F"/>
              </a:solidFill>
              <a:highlight>
                <a:srgbClr val="FFFFFF"/>
              </a:highlight>
              <a:latin typeface="Figtree"/>
              <a:ea typeface="Figtree"/>
              <a:cs typeface="Figtree"/>
              <a:sym typeface="Figtree"/>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pic>
        <p:nvPicPr>
          <p:cNvPr id="762" name="Google Shape;762;g2a5af0a7ca8_1_394"/>
          <p:cNvPicPr preferRelativeResize="0"/>
          <p:nvPr/>
        </p:nvPicPr>
        <p:blipFill rotWithShape="1">
          <a:blip r:embed="rId3">
            <a:alphaModFix/>
          </a:blip>
          <a:srcRect l="25840" t="14416" r="29203" b="21567"/>
          <a:stretch/>
        </p:blipFill>
        <p:spPr>
          <a:xfrm>
            <a:off x="4431575" y="1471137"/>
            <a:ext cx="3668250" cy="3915725"/>
          </a:xfrm>
          <a:prstGeom prst="rect">
            <a:avLst/>
          </a:prstGeom>
          <a:noFill/>
          <a:ln>
            <a:noFill/>
          </a:ln>
        </p:spPr>
      </p:pic>
      <p:sp>
        <p:nvSpPr>
          <p:cNvPr id="763" name="Google Shape;763;g2a5af0a7ca8_1_394"/>
          <p:cNvSpPr txBox="1"/>
          <p:nvPr/>
        </p:nvSpPr>
        <p:spPr>
          <a:xfrm>
            <a:off x="2597450" y="2902025"/>
            <a:ext cx="7336500" cy="13557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b="1">
                <a:solidFill>
                  <a:schemeClr val="dk1"/>
                </a:solidFill>
                <a:latin typeface="Figtree"/>
                <a:ea typeface="Figtree"/>
                <a:cs typeface="Figtree"/>
                <a:sym typeface="Figtree"/>
              </a:rPr>
              <a:t>Why is a network important?</a:t>
            </a:r>
            <a:endParaRPr sz="4400" b="1">
              <a:solidFill>
                <a:schemeClr val="dk1"/>
              </a:solidFill>
              <a:latin typeface="Figtree"/>
              <a:ea typeface="Figtree"/>
              <a:cs typeface="Figtree"/>
              <a:sym typeface="Figtree"/>
            </a:endParaRPr>
          </a:p>
        </p:txBody>
      </p:sp>
      <p:sp>
        <p:nvSpPr>
          <p:cNvPr id="764" name="Google Shape;764;g2a5af0a7ca8_1_394"/>
          <p:cNvSpPr txBox="1"/>
          <p:nvPr/>
        </p:nvSpPr>
        <p:spPr>
          <a:xfrm>
            <a:off x="245000" y="370125"/>
            <a:ext cx="3548700" cy="227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700" b="1">
                <a:solidFill>
                  <a:schemeClr val="dk1"/>
                </a:solidFill>
                <a:latin typeface="Figtree"/>
                <a:ea typeface="Figtree"/>
                <a:cs typeface="Figtree"/>
                <a:sym typeface="Figtree"/>
              </a:rPr>
              <a:t>Learning and innovation</a:t>
            </a:r>
            <a:endParaRPr sz="2700" b="1">
              <a:solidFill>
                <a:schemeClr val="dk1"/>
              </a:solidFill>
              <a:latin typeface="Figtree"/>
              <a:ea typeface="Figtree"/>
              <a:cs typeface="Figtree"/>
              <a:sym typeface="Figtree"/>
            </a:endParaRPr>
          </a:p>
          <a:p>
            <a:pPr marL="457200" lvl="0" indent="-374650" algn="l" rtl="0">
              <a:spcBef>
                <a:spcPts val="0"/>
              </a:spcBef>
              <a:spcAft>
                <a:spcPts val="0"/>
              </a:spcAft>
              <a:buClr>
                <a:schemeClr val="dk1"/>
              </a:buClr>
              <a:buSzPts val="2300"/>
              <a:buFont typeface="Figtree"/>
              <a:buChar char="●"/>
            </a:pPr>
            <a:r>
              <a:rPr lang="en-US" sz="2300">
                <a:solidFill>
                  <a:schemeClr val="dk1"/>
                </a:solidFill>
                <a:latin typeface="Figtree"/>
                <a:ea typeface="Figtree"/>
                <a:cs typeface="Figtree"/>
                <a:sym typeface="Figtree"/>
              </a:rPr>
              <a:t>Faster information dissemination</a:t>
            </a:r>
            <a:endParaRPr sz="2300">
              <a:solidFill>
                <a:schemeClr val="dk1"/>
              </a:solidFill>
              <a:latin typeface="Figtree"/>
              <a:ea typeface="Figtree"/>
              <a:cs typeface="Figtree"/>
              <a:sym typeface="Figtree"/>
            </a:endParaRPr>
          </a:p>
          <a:p>
            <a:pPr marL="457200" lvl="0" indent="-374650" algn="l" rtl="0">
              <a:spcBef>
                <a:spcPts val="0"/>
              </a:spcBef>
              <a:spcAft>
                <a:spcPts val="0"/>
              </a:spcAft>
              <a:buClr>
                <a:schemeClr val="dk1"/>
              </a:buClr>
              <a:buSzPts val="2300"/>
              <a:buFont typeface="Figtree"/>
              <a:buChar char="●"/>
            </a:pPr>
            <a:r>
              <a:rPr lang="en-US" sz="2300">
                <a:solidFill>
                  <a:schemeClr val="dk1"/>
                </a:solidFill>
                <a:latin typeface="Figtree"/>
                <a:ea typeface="Figtree"/>
                <a:cs typeface="Figtree"/>
                <a:sym typeface="Figtree"/>
              </a:rPr>
              <a:t>Exchange of ideas, knowledge and experiences</a:t>
            </a:r>
            <a:endParaRPr sz="2300">
              <a:solidFill>
                <a:schemeClr val="dk1"/>
              </a:solidFill>
              <a:latin typeface="Figtree"/>
              <a:ea typeface="Figtree"/>
              <a:cs typeface="Figtree"/>
              <a:sym typeface="Figtree"/>
            </a:endParaRPr>
          </a:p>
        </p:txBody>
      </p:sp>
      <p:sp>
        <p:nvSpPr>
          <p:cNvPr id="765" name="Google Shape;765;g2a5af0a7ca8_1_394"/>
          <p:cNvSpPr txBox="1"/>
          <p:nvPr/>
        </p:nvSpPr>
        <p:spPr>
          <a:xfrm>
            <a:off x="245000" y="4257725"/>
            <a:ext cx="3548700" cy="227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700" b="1">
                <a:solidFill>
                  <a:schemeClr val="dk1"/>
                </a:solidFill>
                <a:latin typeface="Figtree"/>
                <a:ea typeface="Figtree"/>
                <a:cs typeface="Figtree"/>
                <a:sym typeface="Figtree"/>
              </a:rPr>
              <a:t>Increasing collaboration</a:t>
            </a:r>
            <a:endParaRPr sz="2700" b="1">
              <a:solidFill>
                <a:schemeClr val="dk1"/>
              </a:solidFill>
              <a:latin typeface="Figtree"/>
              <a:ea typeface="Figtree"/>
              <a:cs typeface="Figtree"/>
              <a:sym typeface="Figtree"/>
            </a:endParaRPr>
          </a:p>
          <a:p>
            <a:pPr marL="457200" lvl="0" indent="-374650" algn="l" rtl="0">
              <a:spcBef>
                <a:spcPts val="0"/>
              </a:spcBef>
              <a:spcAft>
                <a:spcPts val="0"/>
              </a:spcAft>
              <a:buClr>
                <a:schemeClr val="dk1"/>
              </a:buClr>
              <a:buSzPts val="2300"/>
              <a:buFont typeface="Figtree"/>
              <a:buChar char="●"/>
            </a:pPr>
            <a:r>
              <a:rPr lang="en-US" sz="2300">
                <a:solidFill>
                  <a:schemeClr val="dk1"/>
                </a:solidFill>
                <a:latin typeface="Figtree"/>
                <a:ea typeface="Figtree"/>
                <a:cs typeface="Figtree"/>
                <a:sym typeface="Figtree"/>
              </a:rPr>
              <a:t>Connect people with different knowledge, resources and skills</a:t>
            </a:r>
            <a:endParaRPr sz="2300">
              <a:solidFill>
                <a:schemeClr val="dk1"/>
              </a:solidFill>
              <a:latin typeface="Figtree"/>
              <a:ea typeface="Figtree"/>
              <a:cs typeface="Figtree"/>
              <a:sym typeface="Figtree"/>
            </a:endParaRPr>
          </a:p>
          <a:p>
            <a:pPr marL="457200" lvl="0" indent="-374650" algn="l" rtl="0">
              <a:spcBef>
                <a:spcPts val="0"/>
              </a:spcBef>
              <a:spcAft>
                <a:spcPts val="0"/>
              </a:spcAft>
              <a:buClr>
                <a:schemeClr val="dk1"/>
              </a:buClr>
              <a:buSzPts val="2300"/>
              <a:buFont typeface="Figtree"/>
              <a:buChar char="●"/>
            </a:pPr>
            <a:r>
              <a:rPr lang="en-US" sz="2300">
                <a:solidFill>
                  <a:schemeClr val="dk1"/>
                </a:solidFill>
                <a:latin typeface="Figtree"/>
                <a:ea typeface="Figtree"/>
                <a:cs typeface="Figtree"/>
                <a:sym typeface="Figtree"/>
              </a:rPr>
              <a:t>Maximize resources</a:t>
            </a:r>
            <a:endParaRPr sz="2300">
              <a:solidFill>
                <a:schemeClr val="dk1"/>
              </a:solidFill>
              <a:latin typeface="Figtree"/>
              <a:ea typeface="Figtree"/>
              <a:cs typeface="Figtree"/>
              <a:sym typeface="Figtree"/>
            </a:endParaRPr>
          </a:p>
        </p:txBody>
      </p:sp>
      <p:sp>
        <p:nvSpPr>
          <p:cNvPr id="766" name="Google Shape;766;g2a5af0a7ca8_1_394"/>
          <p:cNvSpPr txBox="1"/>
          <p:nvPr/>
        </p:nvSpPr>
        <p:spPr>
          <a:xfrm>
            <a:off x="8437800" y="370125"/>
            <a:ext cx="3548700" cy="227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700" b="1">
                <a:solidFill>
                  <a:schemeClr val="dk1"/>
                </a:solidFill>
                <a:latin typeface="Figtree"/>
                <a:ea typeface="Figtree"/>
                <a:cs typeface="Figtree"/>
                <a:sym typeface="Figtree"/>
              </a:rPr>
              <a:t>Mobilizing resources</a:t>
            </a:r>
            <a:endParaRPr sz="2700" b="1">
              <a:solidFill>
                <a:schemeClr val="dk1"/>
              </a:solidFill>
              <a:latin typeface="Figtree"/>
              <a:ea typeface="Figtree"/>
              <a:cs typeface="Figtree"/>
              <a:sym typeface="Figtree"/>
            </a:endParaRPr>
          </a:p>
          <a:p>
            <a:pPr marL="457200" lvl="0" indent="-374650" algn="l" rtl="0">
              <a:spcBef>
                <a:spcPts val="0"/>
              </a:spcBef>
              <a:spcAft>
                <a:spcPts val="0"/>
              </a:spcAft>
              <a:buClr>
                <a:schemeClr val="dk1"/>
              </a:buClr>
              <a:buSzPts val="2300"/>
              <a:buFont typeface="Figtree"/>
              <a:buChar char="●"/>
            </a:pPr>
            <a:r>
              <a:rPr lang="en-US" sz="2300">
                <a:solidFill>
                  <a:schemeClr val="dk1"/>
                </a:solidFill>
                <a:latin typeface="Figtree"/>
                <a:ea typeface="Figtree"/>
                <a:cs typeface="Figtree"/>
                <a:sym typeface="Figtree"/>
              </a:rPr>
              <a:t>Increased scope and impact</a:t>
            </a:r>
            <a:endParaRPr sz="2300">
              <a:solidFill>
                <a:schemeClr val="dk1"/>
              </a:solidFill>
              <a:latin typeface="Figtree"/>
              <a:ea typeface="Figtree"/>
              <a:cs typeface="Figtree"/>
              <a:sym typeface="Figtree"/>
            </a:endParaRPr>
          </a:p>
          <a:p>
            <a:pPr marL="457200" lvl="0" indent="-374650" algn="l" rtl="0">
              <a:spcBef>
                <a:spcPts val="0"/>
              </a:spcBef>
              <a:spcAft>
                <a:spcPts val="0"/>
              </a:spcAft>
              <a:buClr>
                <a:schemeClr val="dk1"/>
              </a:buClr>
              <a:buSzPts val="2300"/>
              <a:buFont typeface="Figtree"/>
              <a:buChar char="●"/>
            </a:pPr>
            <a:r>
              <a:rPr lang="en-US" sz="2300">
                <a:solidFill>
                  <a:schemeClr val="dk1"/>
                </a:solidFill>
                <a:latin typeface="Figtree"/>
                <a:ea typeface="Figtree"/>
                <a:cs typeface="Figtree"/>
                <a:sym typeface="Figtree"/>
              </a:rPr>
              <a:t>Wider net of contacts and potential allies</a:t>
            </a:r>
            <a:endParaRPr sz="2300">
              <a:solidFill>
                <a:schemeClr val="dk1"/>
              </a:solidFill>
              <a:latin typeface="Figtree"/>
              <a:ea typeface="Figtree"/>
              <a:cs typeface="Figtree"/>
              <a:sym typeface="Figtree"/>
            </a:endParaRPr>
          </a:p>
        </p:txBody>
      </p:sp>
      <p:sp>
        <p:nvSpPr>
          <p:cNvPr id="767" name="Google Shape;767;g2a5af0a7ca8_1_394"/>
          <p:cNvSpPr txBox="1"/>
          <p:nvPr/>
        </p:nvSpPr>
        <p:spPr>
          <a:xfrm>
            <a:off x="8437800" y="4339475"/>
            <a:ext cx="3548700" cy="227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700" b="1">
                <a:solidFill>
                  <a:schemeClr val="dk1"/>
                </a:solidFill>
                <a:latin typeface="Figtree"/>
                <a:ea typeface="Figtree"/>
                <a:cs typeface="Figtree"/>
                <a:sym typeface="Figtree"/>
              </a:rPr>
              <a:t>Advocating for change</a:t>
            </a:r>
            <a:endParaRPr sz="2700" b="1">
              <a:solidFill>
                <a:schemeClr val="dk1"/>
              </a:solidFill>
              <a:latin typeface="Figtree"/>
              <a:ea typeface="Figtree"/>
              <a:cs typeface="Figtree"/>
              <a:sym typeface="Figtree"/>
            </a:endParaRPr>
          </a:p>
          <a:p>
            <a:pPr marL="457200" lvl="0" indent="-374650" algn="l" rtl="0">
              <a:spcBef>
                <a:spcPts val="0"/>
              </a:spcBef>
              <a:spcAft>
                <a:spcPts val="0"/>
              </a:spcAft>
              <a:buClr>
                <a:schemeClr val="dk1"/>
              </a:buClr>
              <a:buSzPts val="2300"/>
              <a:buFont typeface="Figtree"/>
              <a:buChar char="●"/>
            </a:pPr>
            <a:r>
              <a:rPr lang="en-US" sz="2300">
                <a:solidFill>
                  <a:schemeClr val="dk1"/>
                </a:solidFill>
                <a:latin typeface="Figtree"/>
                <a:ea typeface="Figtree"/>
                <a:cs typeface="Figtree"/>
                <a:sym typeface="Figtree"/>
              </a:rPr>
              <a:t>Representing a diversity of contexts</a:t>
            </a:r>
            <a:endParaRPr sz="2300">
              <a:solidFill>
                <a:schemeClr val="dk1"/>
              </a:solidFill>
              <a:latin typeface="Figtree"/>
              <a:ea typeface="Figtree"/>
              <a:cs typeface="Figtree"/>
              <a:sym typeface="Figtree"/>
            </a:endParaRPr>
          </a:p>
          <a:p>
            <a:pPr marL="457200" lvl="0" indent="-374650" algn="l" rtl="0">
              <a:spcBef>
                <a:spcPts val="0"/>
              </a:spcBef>
              <a:spcAft>
                <a:spcPts val="0"/>
              </a:spcAft>
              <a:buClr>
                <a:schemeClr val="dk1"/>
              </a:buClr>
              <a:buSzPts val="2300"/>
              <a:buFont typeface="Figtree"/>
              <a:buChar char="●"/>
            </a:pPr>
            <a:r>
              <a:rPr lang="en-US" sz="2300">
                <a:solidFill>
                  <a:schemeClr val="dk1"/>
                </a:solidFill>
                <a:latin typeface="Figtree"/>
                <a:ea typeface="Figtree"/>
                <a:cs typeface="Figtree"/>
                <a:sym typeface="Figtree"/>
              </a:rPr>
              <a:t>Amplifying voices</a:t>
            </a:r>
            <a:endParaRPr sz="2300">
              <a:solidFill>
                <a:schemeClr val="dk1"/>
              </a:solidFill>
              <a:latin typeface="Figtree"/>
              <a:ea typeface="Figtree"/>
              <a:cs typeface="Figtree"/>
              <a:sym typeface="Figtree"/>
            </a:endParaRPr>
          </a:p>
          <a:p>
            <a:pPr marL="457200" lvl="0" indent="-374650" algn="l" rtl="0">
              <a:spcBef>
                <a:spcPts val="0"/>
              </a:spcBef>
              <a:spcAft>
                <a:spcPts val="0"/>
              </a:spcAft>
              <a:buClr>
                <a:schemeClr val="dk1"/>
              </a:buClr>
              <a:buSzPts val="2300"/>
              <a:buFont typeface="Figtree"/>
              <a:buChar char="●"/>
            </a:pPr>
            <a:r>
              <a:rPr lang="en-US" sz="2300">
                <a:solidFill>
                  <a:schemeClr val="dk1"/>
                </a:solidFill>
                <a:latin typeface="Figtree"/>
                <a:ea typeface="Figtree"/>
                <a:cs typeface="Figtree"/>
                <a:sym typeface="Figtree"/>
              </a:rPr>
              <a:t>Power in numbers</a:t>
            </a:r>
            <a:endParaRPr sz="2300">
              <a:solidFill>
                <a:schemeClr val="dk1"/>
              </a:solidFill>
              <a:latin typeface="Figtree"/>
              <a:ea typeface="Figtree"/>
              <a:cs typeface="Figtree"/>
              <a:sym typeface="Figtree"/>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g2a5af0a7ca8_1_537"/>
          <p:cNvSpPr/>
          <p:nvPr/>
        </p:nvSpPr>
        <p:spPr>
          <a:xfrm>
            <a:off x="774375" y="622100"/>
            <a:ext cx="10484100" cy="11232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68300" algn="l" rtl="0">
              <a:spcBef>
                <a:spcPts val="0"/>
              </a:spcBef>
              <a:spcAft>
                <a:spcPts val="0"/>
              </a:spcAft>
              <a:buSzPts val="2200"/>
              <a:buFont typeface="Figtree"/>
              <a:buChar char="●"/>
            </a:pPr>
            <a:r>
              <a:rPr lang="en-US" sz="2200" b="1">
                <a:latin typeface="Figtree"/>
                <a:ea typeface="Figtree"/>
                <a:cs typeface="Figtree"/>
                <a:sym typeface="Figtree"/>
              </a:rPr>
              <a:t>Internal meetings and sensemaking board: </a:t>
            </a:r>
            <a:r>
              <a:rPr lang="en-US" sz="2200">
                <a:latin typeface="Figtree"/>
                <a:ea typeface="Figtree"/>
                <a:cs typeface="Figtree"/>
                <a:sym typeface="Figtree"/>
              </a:rPr>
              <a:t>to learn from each other and document these learnings</a:t>
            </a:r>
            <a:endParaRPr sz="2200">
              <a:latin typeface="Figtree"/>
              <a:ea typeface="Figtree"/>
              <a:cs typeface="Figtree"/>
              <a:sym typeface="Figtree"/>
            </a:endParaRPr>
          </a:p>
        </p:txBody>
      </p:sp>
      <p:sp>
        <p:nvSpPr>
          <p:cNvPr id="774" name="Google Shape;774;g2a5af0a7ca8_1_537"/>
          <p:cNvSpPr/>
          <p:nvPr/>
        </p:nvSpPr>
        <p:spPr>
          <a:xfrm>
            <a:off x="774375" y="1976625"/>
            <a:ext cx="10484100" cy="11232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68300" algn="l" rtl="0">
              <a:spcBef>
                <a:spcPts val="0"/>
              </a:spcBef>
              <a:spcAft>
                <a:spcPts val="0"/>
              </a:spcAft>
              <a:buSzPts val="2200"/>
              <a:buFont typeface="Figtree"/>
              <a:buChar char="●"/>
            </a:pPr>
            <a:r>
              <a:rPr lang="en-US" sz="2200" b="1">
                <a:latin typeface="Figtree"/>
                <a:ea typeface="Figtree"/>
                <a:cs typeface="Figtree"/>
                <a:sym typeface="Figtree"/>
              </a:rPr>
              <a:t>Monthly Newsletter</a:t>
            </a:r>
            <a:r>
              <a:rPr lang="en-US" sz="2200">
                <a:latin typeface="Figtree"/>
                <a:ea typeface="Figtree"/>
                <a:cs typeface="Figtree"/>
                <a:sym typeface="Figtree"/>
              </a:rPr>
              <a:t>: to share our progress and learnings to the wider public</a:t>
            </a:r>
            <a:endParaRPr sz="2200">
              <a:latin typeface="Figtree"/>
              <a:ea typeface="Figtree"/>
              <a:cs typeface="Figtree"/>
              <a:sym typeface="Figtree"/>
            </a:endParaRPr>
          </a:p>
        </p:txBody>
      </p:sp>
      <p:sp>
        <p:nvSpPr>
          <p:cNvPr id="775" name="Google Shape;775;g2a5af0a7ca8_1_537"/>
          <p:cNvSpPr/>
          <p:nvPr/>
        </p:nvSpPr>
        <p:spPr>
          <a:xfrm>
            <a:off x="774375" y="3331150"/>
            <a:ext cx="10484100" cy="1123200"/>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68300" algn="l" rtl="0">
              <a:spcBef>
                <a:spcPts val="0"/>
              </a:spcBef>
              <a:spcAft>
                <a:spcPts val="0"/>
              </a:spcAft>
              <a:buSzPts val="2200"/>
              <a:buFont typeface="Figtree"/>
              <a:buChar char="●"/>
            </a:pPr>
            <a:r>
              <a:rPr lang="en-US" sz="2200" b="1">
                <a:latin typeface="Figtree"/>
                <a:ea typeface="Figtree"/>
                <a:cs typeface="Figtree"/>
                <a:sym typeface="Figtree"/>
              </a:rPr>
              <a:t>“Meet and Greets”</a:t>
            </a:r>
            <a:r>
              <a:rPr lang="en-US" sz="2200">
                <a:latin typeface="Figtree"/>
                <a:ea typeface="Figtree"/>
                <a:cs typeface="Figtree"/>
                <a:sym typeface="Figtree"/>
              </a:rPr>
              <a:t>: doing deep dives with the living labs and sharing learnings with the general public and popular transport community</a:t>
            </a:r>
            <a:endParaRPr sz="2200">
              <a:latin typeface="Figtree"/>
              <a:ea typeface="Figtree"/>
              <a:cs typeface="Figtree"/>
              <a:sym typeface="Figtree"/>
            </a:endParaRPr>
          </a:p>
        </p:txBody>
      </p:sp>
      <p:sp>
        <p:nvSpPr>
          <p:cNvPr id="776" name="Google Shape;776;g2a5af0a7ca8_1_537"/>
          <p:cNvSpPr/>
          <p:nvPr/>
        </p:nvSpPr>
        <p:spPr>
          <a:xfrm>
            <a:off x="774375" y="4685675"/>
            <a:ext cx="10484100" cy="11232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68300" algn="l" rtl="0">
              <a:spcBef>
                <a:spcPts val="0"/>
              </a:spcBef>
              <a:spcAft>
                <a:spcPts val="0"/>
              </a:spcAft>
              <a:buSzPts val="2200"/>
              <a:buFont typeface="Figtree"/>
              <a:buChar char="●"/>
            </a:pPr>
            <a:r>
              <a:rPr lang="en-US" sz="2200" b="1">
                <a:latin typeface="Figtree"/>
                <a:ea typeface="Figtree"/>
                <a:cs typeface="Figtree"/>
                <a:sym typeface="Figtree"/>
              </a:rPr>
              <a:t>Global Conferences</a:t>
            </a:r>
            <a:r>
              <a:rPr lang="en-US" sz="2200">
                <a:latin typeface="Figtree"/>
                <a:ea typeface="Figtree"/>
                <a:cs typeface="Figtree"/>
                <a:sym typeface="Figtree"/>
              </a:rPr>
              <a:t>: taking learnings from local to global, raising awareness and leveraging support for popular transportation</a:t>
            </a:r>
            <a:endParaRPr sz="2200">
              <a:latin typeface="Figtree"/>
              <a:ea typeface="Figtree"/>
              <a:cs typeface="Figtree"/>
              <a:sym typeface="Figtree"/>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80"/>
        <p:cNvGrpSpPr/>
        <p:nvPr/>
      </p:nvGrpSpPr>
      <p:grpSpPr>
        <a:xfrm>
          <a:off x="0" y="0"/>
          <a:ext cx="0" cy="0"/>
          <a:chOff x="0" y="0"/>
          <a:chExt cx="0" cy="0"/>
        </a:xfrm>
      </p:grpSpPr>
      <p:sp>
        <p:nvSpPr>
          <p:cNvPr id="781" name="Google Shape;781;g2a5af0a7ca8_1_611"/>
          <p:cNvSpPr/>
          <p:nvPr/>
        </p:nvSpPr>
        <p:spPr>
          <a:xfrm>
            <a:off x="0" y="3926315"/>
            <a:ext cx="12192000" cy="2931600"/>
          </a:xfrm>
          <a:prstGeom prst="rect">
            <a:avLst/>
          </a:prstGeom>
          <a:solidFill>
            <a:srgbClr val="1BAFD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4300"/>
              <a:buFont typeface="Arial"/>
              <a:buNone/>
            </a:pPr>
            <a:r>
              <a:rPr lang="en-US" sz="4300" b="1"/>
              <a:t>Thank you very much</a:t>
            </a:r>
            <a:endParaRPr sz="1900"/>
          </a:p>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82" name="Google Shape;782;g2a5af0a7ca8_1_611"/>
          <p:cNvSpPr txBox="1"/>
          <p:nvPr/>
        </p:nvSpPr>
        <p:spPr>
          <a:xfrm>
            <a:off x="0" y="5540988"/>
            <a:ext cx="12192000" cy="11235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a:solidFill>
                  <a:srgbClr val="FFFFFF"/>
                </a:solidFill>
                <a:latin typeface="Helvetica Neue"/>
                <a:ea typeface="Helvetica Neue"/>
                <a:cs typeface="Helvetica Neue"/>
                <a:sym typeface="Helvetica Neue"/>
              </a:rPr>
              <a:t>andrea@</a:t>
            </a:r>
            <a:r>
              <a:rPr lang="en-US" sz="1900">
                <a:solidFill>
                  <a:srgbClr val="FFFFFF"/>
                </a:solidFill>
                <a:latin typeface="Helvetica Neue"/>
                <a:ea typeface="Helvetica Neue"/>
                <a:cs typeface="Helvetica Neue"/>
                <a:sym typeface="Helvetica Neue"/>
              </a:rPr>
              <a:t>sharedusemobilitycenter.org</a:t>
            </a:r>
            <a:endParaRPr sz="1900"/>
          </a:p>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a:solidFill>
                  <a:srgbClr val="FFFFFF"/>
                </a:solidFill>
                <a:latin typeface="Helvetica Neue"/>
                <a:ea typeface="Helvetica Neue"/>
                <a:cs typeface="Helvetica Neue"/>
                <a:sym typeface="Helvetica Neue"/>
              </a:rPr>
              <a:t>www.</a:t>
            </a:r>
            <a:r>
              <a:rPr lang="en-US" sz="1900">
                <a:solidFill>
                  <a:srgbClr val="FFFFFF"/>
                </a:solidFill>
                <a:latin typeface="Helvetica Neue"/>
                <a:ea typeface="Helvetica Neue"/>
                <a:cs typeface="Helvetica Neue"/>
                <a:sym typeface="Helvetica Neue"/>
              </a:rPr>
              <a:t>populartransport.net</a:t>
            </a:r>
            <a:endParaRPr sz="1900"/>
          </a:p>
          <a:p>
            <a:pPr marL="0" marR="0" lvl="0" indent="0" algn="ctr" rtl="0">
              <a:lnSpc>
                <a:spcPct val="100000"/>
              </a:lnSpc>
              <a:spcBef>
                <a:spcPts val="0"/>
              </a:spcBef>
              <a:spcAft>
                <a:spcPts val="0"/>
              </a:spcAft>
              <a:buClr>
                <a:srgbClr val="000000"/>
              </a:buClr>
              <a:buSzPts val="1900"/>
              <a:buFont typeface="Arial"/>
              <a:buNone/>
            </a:pPr>
            <a:r>
              <a:rPr lang="en-US" sz="1900">
                <a:solidFill>
                  <a:schemeClr val="lt1"/>
                </a:solidFill>
                <a:latin typeface="Helvetica Neue"/>
                <a:ea typeface="Helvetica Neue"/>
                <a:cs typeface="Helvetica Neue"/>
                <a:sym typeface="Helvetica Neue"/>
              </a:rPr>
              <a:t>poptransport</a:t>
            </a:r>
            <a:r>
              <a:rPr lang="en-US" sz="1900" b="0" i="0" u="none" strike="noStrike" cap="none">
                <a:solidFill>
                  <a:schemeClr val="lt1"/>
                </a:solidFill>
                <a:latin typeface="Helvetica Neue"/>
                <a:ea typeface="Helvetica Neue"/>
                <a:cs typeface="Helvetica Neue"/>
                <a:sym typeface="Helvetica Neue"/>
              </a:rPr>
              <a:t>.substack.com</a:t>
            </a:r>
            <a:endParaRPr sz="1900"/>
          </a:p>
        </p:txBody>
      </p:sp>
      <p:pic>
        <p:nvPicPr>
          <p:cNvPr id="783" name="Google Shape;783;g2a5af0a7ca8_1_611"/>
          <p:cNvPicPr preferRelativeResize="0"/>
          <p:nvPr/>
        </p:nvPicPr>
        <p:blipFill rotWithShape="1">
          <a:blip r:embed="rId3">
            <a:alphaModFix/>
          </a:blip>
          <a:srcRect/>
          <a:stretch/>
        </p:blipFill>
        <p:spPr>
          <a:xfrm>
            <a:off x="140500" y="302236"/>
            <a:ext cx="5993661" cy="3236464"/>
          </a:xfrm>
          <a:prstGeom prst="rect">
            <a:avLst/>
          </a:prstGeom>
          <a:noFill/>
          <a:ln>
            <a:noFill/>
          </a:ln>
        </p:spPr>
      </p:pic>
      <p:pic>
        <p:nvPicPr>
          <p:cNvPr id="784" name="Google Shape;784;g2a5af0a7ca8_1_611"/>
          <p:cNvPicPr preferRelativeResize="0"/>
          <p:nvPr/>
        </p:nvPicPr>
        <p:blipFill rotWithShape="1">
          <a:blip r:embed="rId4">
            <a:alphaModFix/>
          </a:blip>
          <a:srcRect t="39412"/>
          <a:stretch/>
        </p:blipFill>
        <p:spPr>
          <a:xfrm>
            <a:off x="6722075" y="1137625"/>
            <a:ext cx="5206350" cy="15656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788"/>
        <p:cNvGrpSpPr/>
        <p:nvPr/>
      </p:nvGrpSpPr>
      <p:grpSpPr>
        <a:xfrm>
          <a:off x="0" y="0"/>
          <a:ext cx="0" cy="0"/>
          <a:chOff x="0" y="0"/>
          <a:chExt cx="0" cy="0"/>
        </a:xfrm>
      </p:grpSpPr>
      <p:sp>
        <p:nvSpPr>
          <p:cNvPr id="789" name="Google Shape;789;p43"/>
          <p:cNvSpPr txBox="1"/>
          <p:nvPr/>
        </p:nvSpPr>
        <p:spPr>
          <a:xfrm>
            <a:off x="8719050" y="3591050"/>
            <a:ext cx="3621000" cy="1034100"/>
          </a:xfrm>
          <a:prstGeom prst="rect">
            <a:avLst/>
          </a:prstGeom>
          <a:noFill/>
          <a:ln>
            <a:noFill/>
          </a:ln>
        </p:spPr>
        <p:txBody>
          <a:bodyPr spcFirstLastPara="1" wrap="square" lIns="0" tIns="0" rIns="0" bIns="0" anchor="t" anchorCtr="0">
            <a:spAutoFit/>
          </a:bodyPr>
          <a:lstStyle/>
          <a:p>
            <a:pPr marL="0" marR="0" lvl="0" indent="0" algn="ctr" rtl="0">
              <a:lnSpc>
                <a:spcPct val="139988"/>
              </a:lnSpc>
              <a:spcBef>
                <a:spcPts val="0"/>
              </a:spcBef>
              <a:spcAft>
                <a:spcPts val="0"/>
              </a:spcAft>
              <a:buClr>
                <a:srgbClr val="000000"/>
              </a:buClr>
              <a:buFont typeface="Arial"/>
              <a:buNone/>
            </a:pPr>
            <a:r>
              <a:rPr lang="en-US" sz="1768" b="1"/>
              <a:t>SAN JOSE</a:t>
            </a:r>
            <a:endParaRPr sz="1768" b="1"/>
          </a:p>
          <a:p>
            <a:pPr marL="0" marR="0" lvl="0" indent="0" algn="ctr" rtl="0">
              <a:lnSpc>
                <a:spcPct val="139988"/>
              </a:lnSpc>
              <a:spcBef>
                <a:spcPts val="0"/>
              </a:spcBef>
              <a:spcAft>
                <a:spcPts val="0"/>
              </a:spcAft>
              <a:buNone/>
            </a:pPr>
            <a:r>
              <a:rPr lang="en-US" sz="1768">
                <a:solidFill>
                  <a:srgbClr val="000000"/>
                </a:solidFill>
              </a:rPr>
              <a:t>Arturo Steinvorth Álvarez</a:t>
            </a:r>
            <a:endParaRPr/>
          </a:p>
          <a:p>
            <a:pPr marL="0" marR="0" lvl="0" indent="0" algn="ctr" rtl="0">
              <a:lnSpc>
                <a:spcPct val="139988"/>
              </a:lnSpc>
              <a:spcBef>
                <a:spcPts val="0"/>
              </a:spcBef>
              <a:spcAft>
                <a:spcPts val="0"/>
              </a:spcAft>
              <a:buNone/>
            </a:pPr>
            <a:r>
              <a:rPr lang="en-US" sz="1768">
                <a:solidFill>
                  <a:srgbClr val="000000"/>
                </a:solidFill>
              </a:rPr>
              <a:t>arturo@cpsurbana.org </a:t>
            </a:r>
            <a:endParaRPr/>
          </a:p>
        </p:txBody>
      </p:sp>
      <p:sp>
        <p:nvSpPr>
          <p:cNvPr id="790" name="Google Shape;790;p43"/>
          <p:cNvSpPr txBox="1"/>
          <p:nvPr/>
        </p:nvSpPr>
        <p:spPr>
          <a:xfrm>
            <a:off x="320326" y="145250"/>
            <a:ext cx="5267100" cy="585300"/>
          </a:xfrm>
          <a:prstGeom prst="rect">
            <a:avLst/>
          </a:prstGeom>
          <a:noFill/>
          <a:ln>
            <a:noFill/>
          </a:ln>
        </p:spPr>
        <p:txBody>
          <a:bodyPr spcFirstLastPara="1" wrap="square" lIns="0" tIns="0" rIns="0" bIns="0" anchor="t" anchorCtr="0">
            <a:spAutoFit/>
          </a:bodyPr>
          <a:lstStyle/>
          <a:p>
            <a:pPr marL="0" marR="0" lvl="0" indent="0" algn="l" rtl="0">
              <a:lnSpc>
                <a:spcPct val="130005"/>
              </a:lnSpc>
              <a:spcBef>
                <a:spcPts val="0"/>
              </a:spcBef>
              <a:spcAft>
                <a:spcPts val="0"/>
              </a:spcAft>
              <a:buNone/>
            </a:pPr>
            <a:r>
              <a:rPr lang="en-US" sz="3803" b="1"/>
              <a:t>ALL CONTACTS</a:t>
            </a:r>
            <a:endParaRPr sz="3400" b="1"/>
          </a:p>
        </p:txBody>
      </p:sp>
      <p:sp>
        <p:nvSpPr>
          <p:cNvPr id="791" name="Google Shape;791;p43"/>
          <p:cNvSpPr txBox="1"/>
          <p:nvPr/>
        </p:nvSpPr>
        <p:spPr>
          <a:xfrm>
            <a:off x="780875" y="1360250"/>
            <a:ext cx="3458400" cy="1415100"/>
          </a:xfrm>
          <a:prstGeom prst="rect">
            <a:avLst/>
          </a:prstGeom>
          <a:noFill/>
          <a:ln>
            <a:noFill/>
          </a:ln>
        </p:spPr>
        <p:txBody>
          <a:bodyPr spcFirstLastPara="1" wrap="square" lIns="0" tIns="0" rIns="0" bIns="0" anchor="t" anchorCtr="0">
            <a:spAutoFit/>
          </a:bodyPr>
          <a:lstStyle/>
          <a:p>
            <a:pPr marL="0" marR="0" lvl="0" indent="0" algn="ctr" rtl="0">
              <a:lnSpc>
                <a:spcPct val="139988"/>
              </a:lnSpc>
              <a:spcBef>
                <a:spcPts val="0"/>
              </a:spcBef>
              <a:spcAft>
                <a:spcPts val="0"/>
              </a:spcAft>
              <a:buNone/>
            </a:pPr>
            <a:r>
              <a:rPr lang="en-US" sz="1768" b="1"/>
              <a:t>ACCRA &amp; KUMASI</a:t>
            </a:r>
            <a:endParaRPr/>
          </a:p>
          <a:p>
            <a:pPr marL="0" marR="0" lvl="0" indent="0" algn="ctr" rtl="0">
              <a:lnSpc>
                <a:spcPct val="139988"/>
              </a:lnSpc>
              <a:spcBef>
                <a:spcPts val="0"/>
              </a:spcBef>
              <a:spcAft>
                <a:spcPts val="0"/>
              </a:spcAft>
              <a:buNone/>
            </a:pPr>
            <a:r>
              <a:rPr lang="en-US" sz="1768"/>
              <a:t>Ransford A. Acheampong</a:t>
            </a:r>
            <a:endParaRPr/>
          </a:p>
          <a:p>
            <a:pPr marL="0" marR="0" lvl="0" indent="0" algn="ctr" rtl="0">
              <a:lnSpc>
                <a:spcPct val="139988"/>
              </a:lnSpc>
              <a:spcBef>
                <a:spcPts val="0"/>
              </a:spcBef>
              <a:spcAft>
                <a:spcPts val="0"/>
              </a:spcAft>
              <a:buNone/>
            </a:pPr>
            <a:r>
              <a:rPr lang="en-US" sz="1768"/>
              <a:t>ransfordantwi.acheampong@manchester.ac.uk</a:t>
            </a:r>
            <a:endParaRPr/>
          </a:p>
        </p:txBody>
      </p:sp>
      <p:sp>
        <p:nvSpPr>
          <p:cNvPr id="792" name="Google Shape;792;p43"/>
          <p:cNvSpPr txBox="1"/>
          <p:nvPr/>
        </p:nvSpPr>
        <p:spPr>
          <a:xfrm>
            <a:off x="7952725" y="1360250"/>
            <a:ext cx="3458400" cy="1034100"/>
          </a:xfrm>
          <a:prstGeom prst="rect">
            <a:avLst/>
          </a:prstGeom>
          <a:noFill/>
          <a:ln>
            <a:noFill/>
          </a:ln>
        </p:spPr>
        <p:txBody>
          <a:bodyPr spcFirstLastPara="1" wrap="square" lIns="0" tIns="0" rIns="0" bIns="0" anchor="t" anchorCtr="0">
            <a:spAutoFit/>
          </a:bodyPr>
          <a:lstStyle/>
          <a:p>
            <a:pPr marL="0" marR="0" lvl="0" indent="0" algn="ctr" rtl="0">
              <a:lnSpc>
                <a:spcPct val="139988"/>
              </a:lnSpc>
              <a:spcBef>
                <a:spcPts val="0"/>
              </a:spcBef>
              <a:spcAft>
                <a:spcPts val="0"/>
              </a:spcAft>
              <a:buNone/>
            </a:pPr>
            <a:r>
              <a:rPr lang="en-US" sz="1768" b="1"/>
              <a:t>BEIJING</a:t>
            </a:r>
            <a:endParaRPr/>
          </a:p>
          <a:p>
            <a:pPr marL="0" marR="0" lvl="0" indent="0" algn="ctr" rtl="0">
              <a:lnSpc>
                <a:spcPct val="139988"/>
              </a:lnSpc>
              <a:spcBef>
                <a:spcPts val="0"/>
              </a:spcBef>
              <a:spcAft>
                <a:spcPts val="0"/>
              </a:spcAft>
              <a:buNone/>
            </a:pPr>
            <a:r>
              <a:rPr lang="en-US" sz="1768"/>
              <a:t>Su Song</a:t>
            </a:r>
            <a:endParaRPr/>
          </a:p>
          <a:p>
            <a:pPr marL="0" marR="0" lvl="0" indent="0" algn="ctr" rtl="0">
              <a:lnSpc>
                <a:spcPct val="139988"/>
              </a:lnSpc>
              <a:spcBef>
                <a:spcPts val="0"/>
              </a:spcBef>
              <a:spcAft>
                <a:spcPts val="0"/>
              </a:spcAft>
              <a:buNone/>
            </a:pPr>
            <a:r>
              <a:rPr lang="en-US" sz="1768"/>
              <a:t>ssong@wri.org</a:t>
            </a:r>
            <a:endParaRPr/>
          </a:p>
        </p:txBody>
      </p:sp>
      <p:sp>
        <p:nvSpPr>
          <p:cNvPr id="793" name="Google Shape;793;p43"/>
          <p:cNvSpPr txBox="1"/>
          <p:nvPr/>
        </p:nvSpPr>
        <p:spPr>
          <a:xfrm>
            <a:off x="4619725" y="1360250"/>
            <a:ext cx="3458400" cy="1034100"/>
          </a:xfrm>
          <a:prstGeom prst="rect">
            <a:avLst/>
          </a:prstGeom>
          <a:noFill/>
          <a:ln>
            <a:noFill/>
          </a:ln>
        </p:spPr>
        <p:txBody>
          <a:bodyPr spcFirstLastPara="1" wrap="square" lIns="0" tIns="0" rIns="0" bIns="0" anchor="t" anchorCtr="0">
            <a:spAutoFit/>
          </a:bodyPr>
          <a:lstStyle/>
          <a:p>
            <a:pPr marL="0" marR="0" lvl="0" indent="0" algn="ctr" rtl="0">
              <a:lnSpc>
                <a:spcPct val="139988"/>
              </a:lnSpc>
              <a:spcBef>
                <a:spcPts val="0"/>
              </a:spcBef>
              <a:spcAft>
                <a:spcPts val="0"/>
              </a:spcAft>
              <a:buNone/>
            </a:pPr>
            <a:r>
              <a:rPr lang="en-US" sz="1768" b="1"/>
              <a:t>BANGKOK</a:t>
            </a:r>
            <a:endParaRPr/>
          </a:p>
          <a:p>
            <a:pPr marL="0" marR="0" lvl="0" indent="0" algn="ctr" rtl="0">
              <a:lnSpc>
                <a:spcPct val="139988"/>
              </a:lnSpc>
              <a:spcBef>
                <a:spcPts val="0"/>
              </a:spcBef>
              <a:spcAft>
                <a:spcPts val="0"/>
              </a:spcAft>
              <a:buNone/>
            </a:pPr>
            <a:r>
              <a:rPr lang="en-US" sz="1768"/>
              <a:t>Saksith “Tan” Chalermpong</a:t>
            </a:r>
            <a:endParaRPr/>
          </a:p>
          <a:p>
            <a:pPr marL="0" marR="0" lvl="0" indent="0" algn="ctr" rtl="0">
              <a:lnSpc>
                <a:spcPct val="139988"/>
              </a:lnSpc>
              <a:spcBef>
                <a:spcPts val="0"/>
              </a:spcBef>
              <a:spcAft>
                <a:spcPts val="0"/>
              </a:spcAft>
              <a:buClr>
                <a:srgbClr val="000000"/>
              </a:buClr>
              <a:buFont typeface="Arial"/>
              <a:buNone/>
            </a:pPr>
            <a:r>
              <a:rPr lang="en-US" sz="1768"/>
              <a:t>saksith.c@chula.ac.th</a:t>
            </a:r>
            <a:endParaRPr/>
          </a:p>
        </p:txBody>
      </p:sp>
      <p:sp>
        <p:nvSpPr>
          <p:cNvPr id="794" name="Google Shape;794;p43"/>
          <p:cNvSpPr txBox="1"/>
          <p:nvPr/>
        </p:nvSpPr>
        <p:spPr>
          <a:xfrm>
            <a:off x="0" y="3591050"/>
            <a:ext cx="3458400" cy="1034100"/>
          </a:xfrm>
          <a:prstGeom prst="rect">
            <a:avLst/>
          </a:prstGeom>
          <a:noFill/>
          <a:ln>
            <a:noFill/>
          </a:ln>
        </p:spPr>
        <p:txBody>
          <a:bodyPr spcFirstLastPara="1" wrap="square" lIns="0" tIns="0" rIns="0" bIns="0" anchor="t" anchorCtr="0">
            <a:spAutoFit/>
          </a:bodyPr>
          <a:lstStyle/>
          <a:p>
            <a:pPr marL="0" marR="0" lvl="0" indent="0" algn="ctr" rtl="0">
              <a:lnSpc>
                <a:spcPct val="139988"/>
              </a:lnSpc>
              <a:spcBef>
                <a:spcPts val="0"/>
              </a:spcBef>
              <a:spcAft>
                <a:spcPts val="0"/>
              </a:spcAft>
              <a:buNone/>
            </a:pPr>
            <a:r>
              <a:rPr lang="en-US" sz="1768" b="1"/>
              <a:t>BOGOTA</a:t>
            </a:r>
            <a:endParaRPr/>
          </a:p>
          <a:p>
            <a:pPr marL="0" marR="0" lvl="0" indent="0" algn="ctr" rtl="0">
              <a:lnSpc>
                <a:spcPct val="139988"/>
              </a:lnSpc>
              <a:spcBef>
                <a:spcPts val="0"/>
              </a:spcBef>
              <a:spcAft>
                <a:spcPts val="0"/>
              </a:spcAft>
              <a:buNone/>
            </a:pPr>
            <a:r>
              <a:rPr lang="en-US" sz="1768"/>
              <a:t>Luis A. Guzman</a:t>
            </a:r>
            <a:endParaRPr/>
          </a:p>
          <a:p>
            <a:pPr marL="0" marR="0" lvl="0" indent="0" algn="ctr" rtl="0">
              <a:lnSpc>
                <a:spcPct val="139988"/>
              </a:lnSpc>
              <a:spcBef>
                <a:spcPts val="0"/>
              </a:spcBef>
              <a:spcAft>
                <a:spcPts val="0"/>
              </a:spcAft>
              <a:buNone/>
            </a:pPr>
            <a:r>
              <a:rPr lang="en-US" sz="1768"/>
              <a:t>la.guzman@uniandes.edu.co</a:t>
            </a:r>
            <a:endParaRPr/>
          </a:p>
        </p:txBody>
      </p:sp>
      <p:sp>
        <p:nvSpPr>
          <p:cNvPr id="795" name="Google Shape;795;p43"/>
          <p:cNvSpPr txBox="1"/>
          <p:nvPr/>
        </p:nvSpPr>
        <p:spPr>
          <a:xfrm>
            <a:off x="3070150" y="3591050"/>
            <a:ext cx="3458400" cy="1034100"/>
          </a:xfrm>
          <a:prstGeom prst="rect">
            <a:avLst/>
          </a:prstGeom>
          <a:noFill/>
          <a:ln>
            <a:noFill/>
          </a:ln>
        </p:spPr>
        <p:txBody>
          <a:bodyPr spcFirstLastPara="1" wrap="square" lIns="0" tIns="0" rIns="0" bIns="0" anchor="t" anchorCtr="0">
            <a:spAutoFit/>
          </a:bodyPr>
          <a:lstStyle/>
          <a:p>
            <a:pPr marL="0" marR="0" lvl="0" indent="0" algn="ctr" rtl="0">
              <a:lnSpc>
                <a:spcPct val="139988"/>
              </a:lnSpc>
              <a:spcBef>
                <a:spcPts val="0"/>
              </a:spcBef>
              <a:spcAft>
                <a:spcPts val="0"/>
              </a:spcAft>
              <a:buNone/>
            </a:pPr>
            <a:r>
              <a:rPr lang="en-US" sz="1768" b="1"/>
              <a:t>CAPE TOWN</a:t>
            </a:r>
            <a:endParaRPr/>
          </a:p>
          <a:p>
            <a:pPr marL="0" marR="0" lvl="0" indent="0" algn="ctr" rtl="0">
              <a:lnSpc>
                <a:spcPct val="139988"/>
              </a:lnSpc>
              <a:spcBef>
                <a:spcPts val="0"/>
              </a:spcBef>
              <a:spcAft>
                <a:spcPts val="0"/>
              </a:spcAft>
              <a:buNone/>
            </a:pPr>
            <a:r>
              <a:rPr lang="en-US" sz="1768"/>
              <a:t>Roger Behrens</a:t>
            </a:r>
            <a:endParaRPr/>
          </a:p>
          <a:p>
            <a:pPr marL="0" marR="0" lvl="0" indent="0" algn="ctr" rtl="0">
              <a:lnSpc>
                <a:spcPct val="139988"/>
              </a:lnSpc>
              <a:spcBef>
                <a:spcPts val="0"/>
              </a:spcBef>
              <a:spcAft>
                <a:spcPts val="0"/>
              </a:spcAft>
              <a:buNone/>
            </a:pPr>
            <a:r>
              <a:rPr lang="en-US" sz="1768"/>
              <a:t>roger.behrens@uct.ac.za</a:t>
            </a:r>
            <a:endParaRPr/>
          </a:p>
        </p:txBody>
      </p:sp>
      <p:sp>
        <p:nvSpPr>
          <p:cNvPr id="796" name="Google Shape;796;p43"/>
          <p:cNvSpPr txBox="1"/>
          <p:nvPr/>
        </p:nvSpPr>
        <p:spPr>
          <a:xfrm>
            <a:off x="5895925" y="3591050"/>
            <a:ext cx="3458400" cy="1034100"/>
          </a:xfrm>
          <a:prstGeom prst="rect">
            <a:avLst/>
          </a:prstGeom>
          <a:noFill/>
          <a:ln>
            <a:noFill/>
          </a:ln>
        </p:spPr>
        <p:txBody>
          <a:bodyPr spcFirstLastPara="1" wrap="square" lIns="0" tIns="0" rIns="0" bIns="0" anchor="t" anchorCtr="0">
            <a:spAutoFit/>
          </a:bodyPr>
          <a:lstStyle/>
          <a:p>
            <a:pPr marL="0" marR="0" lvl="0" indent="0" algn="ctr" rtl="0">
              <a:lnSpc>
                <a:spcPct val="139988"/>
              </a:lnSpc>
              <a:spcBef>
                <a:spcPts val="0"/>
              </a:spcBef>
              <a:spcAft>
                <a:spcPts val="0"/>
              </a:spcAft>
              <a:buNone/>
            </a:pPr>
            <a:r>
              <a:rPr lang="en-US" sz="1768" b="1"/>
              <a:t>MUMBAI</a:t>
            </a:r>
            <a:endParaRPr/>
          </a:p>
          <a:p>
            <a:pPr marL="0" marR="0" lvl="0" indent="0" algn="ctr" rtl="0">
              <a:lnSpc>
                <a:spcPct val="139988"/>
              </a:lnSpc>
              <a:spcBef>
                <a:spcPts val="0"/>
              </a:spcBef>
              <a:spcAft>
                <a:spcPts val="0"/>
              </a:spcAft>
              <a:buNone/>
            </a:pPr>
            <a:r>
              <a:rPr lang="en-US" sz="1768"/>
              <a:t>Aneerudha Paul</a:t>
            </a:r>
            <a:endParaRPr/>
          </a:p>
          <a:p>
            <a:pPr marL="0" marR="0" lvl="0" indent="0" algn="ctr" rtl="0">
              <a:lnSpc>
                <a:spcPct val="139988"/>
              </a:lnSpc>
              <a:spcBef>
                <a:spcPts val="0"/>
              </a:spcBef>
              <a:spcAft>
                <a:spcPts val="0"/>
              </a:spcAft>
              <a:buNone/>
            </a:pPr>
            <a:r>
              <a:rPr lang="en-US" sz="1768"/>
              <a:t>anirudh.paul@gmail.com</a:t>
            </a:r>
            <a:endParaRPr/>
          </a:p>
        </p:txBody>
      </p:sp>
      <p:sp>
        <p:nvSpPr>
          <p:cNvPr id="797" name="Google Shape;797;p43"/>
          <p:cNvSpPr txBox="1"/>
          <p:nvPr/>
        </p:nvSpPr>
        <p:spPr>
          <a:xfrm>
            <a:off x="7741050" y="5492175"/>
            <a:ext cx="1716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dk1"/>
                </a:solidFill>
              </a:rPr>
              <a:t>Scan for more contact details</a:t>
            </a:r>
            <a:endParaRPr sz="1800">
              <a:solidFill>
                <a:schemeClr val="dk1"/>
              </a:solidFill>
            </a:endParaRPr>
          </a:p>
        </p:txBody>
      </p:sp>
      <p:sp>
        <p:nvSpPr>
          <p:cNvPr id="798" name="Google Shape;798;p43"/>
          <p:cNvSpPr/>
          <p:nvPr/>
        </p:nvSpPr>
        <p:spPr>
          <a:xfrm>
            <a:off x="9457650" y="5694075"/>
            <a:ext cx="648900" cy="3351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799" name="Google Shape;799;p43"/>
          <p:cNvPicPr preferRelativeResize="0"/>
          <p:nvPr/>
        </p:nvPicPr>
        <p:blipFill>
          <a:blip r:embed="rId3">
            <a:alphaModFix/>
          </a:blip>
          <a:stretch>
            <a:fillRect/>
          </a:stretch>
        </p:blipFill>
        <p:spPr>
          <a:xfrm>
            <a:off x="10158900" y="4829900"/>
            <a:ext cx="1928051" cy="1928051"/>
          </a:xfrm>
          <a:prstGeom prst="rect">
            <a:avLst/>
          </a:prstGeom>
          <a:noFill/>
          <a:ln>
            <a:noFill/>
          </a:ln>
        </p:spPr>
      </p:pic>
      <p:sp>
        <p:nvSpPr>
          <p:cNvPr id="800" name="Google Shape;800;p43"/>
          <p:cNvSpPr txBox="1"/>
          <p:nvPr/>
        </p:nvSpPr>
        <p:spPr>
          <a:xfrm>
            <a:off x="780700" y="5357825"/>
            <a:ext cx="6337500" cy="127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500" b="1">
                <a:solidFill>
                  <a:schemeClr val="dk1"/>
                </a:solidFill>
              </a:rPr>
              <a:t>Keep in touch with us!</a:t>
            </a:r>
            <a:endParaRPr sz="3500" b="1">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2" descr="A busy street with many people and cars&#10;&#10;Description automatically generated"/>
          <p:cNvPicPr preferRelativeResize="0"/>
          <p:nvPr/>
        </p:nvPicPr>
        <p:blipFill rotWithShape="1">
          <a:blip r:embed="rId3">
            <a:alphaModFix amt="35000"/>
          </a:blip>
          <a:srcRect r="13814"/>
          <a:stretch/>
        </p:blipFill>
        <p:spPr>
          <a:xfrm>
            <a:off x="-1" y="0"/>
            <a:ext cx="12177173" cy="6858000"/>
          </a:xfrm>
          <a:prstGeom prst="rect">
            <a:avLst/>
          </a:prstGeom>
          <a:noFill/>
          <a:ln>
            <a:noFill/>
          </a:ln>
        </p:spPr>
      </p:pic>
      <p:sp>
        <p:nvSpPr>
          <p:cNvPr id="252" name="Google Shape;252;p2"/>
          <p:cNvSpPr txBox="1"/>
          <p:nvPr/>
        </p:nvSpPr>
        <p:spPr>
          <a:xfrm>
            <a:off x="0" y="0"/>
            <a:ext cx="1219041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70C0"/>
              </a:buClr>
              <a:buSzPts val="6000"/>
              <a:buFont typeface="Arial"/>
              <a:buNone/>
            </a:pPr>
            <a:r>
              <a:rPr lang="en-US" sz="6000" b="1" i="0" u="none" strike="noStrike" cap="none">
                <a:solidFill>
                  <a:srgbClr val="0070C0"/>
                </a:solidFill>
                <a:latin typeface="Arial"/>
                <a:ea typeface="Arial"/>
                <a:cs typeface="Arial"/>
                <a:sym typeface="Arial"/>
              </a:rPr>
              <a:t>ACCRA</a:t>
            </a:r>
            <a:r>
              <a:rPr lang="en-US" sz="6000" b="1">
                <a:solidFill>
                  <a:srgbClr val="0070C0"/>
                </a:solidFill>
              </a:rPr>
              <a:t> &amp; </a:t>
            </a:r>
            <a:r>
              <a:rPr lang="en-US" sz="6000" b="1" i="0" u="none" strike="noStrike" cap="none">
                <a:solidFill>
                  <a:srgbClr val="0070C0"/>
                </a:solidFill>
                <a:latin typeface="Arial"/>
                <a:ea typeface="Arial"/>
                <a:cs typeface="Arial"/>
                <a:sym typeface="Arial"/>
              </a:rPr>
              <a:t>KUMASI, GHANA</a:t>
            </a:r>
            <a:endParaRPr/>
          </a:p>
        </p:txBody>
      </p:sp>
      <p:sp>
        <p:nvSpPr>
          <p:cNvPr id="253" name="Google Shape;253;p2"/>
          <p:cNvSpPr txBox="1"/>
          <p:nvPr/>
        </p:nvSpPr>
        <p:spPr>
          <a:xfrm>
            <a:off x="6083178" y="6650978"/>
            <a:ext cx="6093994" cy="21544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800" b="0" i="0" u="none" strike="noStrike" cap="none">
                <a:solidFill>
                  <a:srgbClr val="7F7F7F"/>
                </a:solidFill>
                <a:latin typeface="Calibri"/>
                <a:ea typeface="Calibri"/>
                <a:cs typeface="Calibri"/>
                <a:sym typeface="Calibri"/>
              </a:rPr>
              <a:t>https://www.cfhi.org/program/global-health-in-ghana-accra/</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
          <p:cNvSpPr txBox="1">
            <a:spLocks noGrp="1"/>
          </p:cNvSpPr>
          <p:nvPr>
            <p:ph type="ctrTitle"/>
          </p:nvPr>
        </p:nvSpPr>
        <p:spPr>
          <a:xfrm>
            <a:off x="974978" y="1113569"/>
            <a:ext cx="9293100" cy="14922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2400"/>
              <a:buFont typeface="Calibri"/>
              <a:buNone/>
            </a:pPr>
            <a:br>
              <a:rPr lang="en-US" sz="2400" b="1">
                <a:latin typeface="Arial"/>
                <a:ea typeface="Arial"/>
                <a:cs typeface="Arial"/>
                <a:sym typeface="Arial"/>
              </a:rPr>
            </a:br>
            <a:r>
              <a:rPr lang="en-US" sz="2800" b="1">
                <a:latin typeface="Arial"/>
                <a:ea typeface="Arial"/>
                <a:cs typeface="Arial"/>
                <a:sym typeface="Arial"/>
              </a:rPr>
              <a:t>Synergizing Transport for Equitable Mobility and Accessibility in the Context of Emerging Technologies and Informality: Learning from Ghana</a:t>
            </a:r>
            <a:br>
              <a:rPr lang="en-US" sz="2800" b="1">
                <a:latin typeface="Arial"/>
                <a:ea typeface="Arial"/>
                <a:cs typeface="Arial"/>
                <a:sym typeface="Arial"/>
              </a:rPr>
            </a:br>
            <a:br>
              <a:rPr lang="en-US" sz="2800" b="1">
                <a:latin typeface="Arial"/>
                <a:ea typeface="Arial"/>
                <a:cs typeface="Arial"/>
                <a:sym typeface="Arial"/>
              </a:rPr>
            </a:br>
            <a:endParaRPr sz="2800" b="1">
              <a:latin typeface="Arial"/>
              <a:ea typeface="Arial"/>
              <a:cs typeface="Arial"/>
              <a:sym typeface="Arial"/>
            </a:endParaRPr>
          </a:p>
        </p:txBody>
      </p:sp>
      <p:sp>
        <p:nvSpPr>
          <p:cNvPr id="259" name="Google Shape;259;p3"/>
          <p:cNvSpPr txBox="1"/>
          <p:nvPr/>
        </p:nvSpPr>
        <p:spPr>
          <a:xfrm>
            <a:off x="287700" y="2541125"/>
            <a:ext cx="6239400" cy="30153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US" sz="3200">
                <a:solidFill>
                  <a:schemeClr val="dk1"/>
                </a:solidFill>
                <a:latin typeface="Calibri"/>
                <a:ea typeface="Calibri"/>
                <a:cs typeface="Calibri"/>
                <a:sym typeface="Calibri"/>
              </a:rPr>
              <a:t>Core Research Team</a:t>
            </a:r>
            <a:endParaRPr sz="3200">
              <a:solidFill>
                <a:schemeClr val="dk1"/>
              </a:solidFill>
              <a:latin typeface="Calibri"/>
              <a:ea typeface="Calibri"/>
              <a:cs typeface="Calibri"/>
              <a:sym typeface="Calibri"/>
            </a:endParaRPr>
          </a:p>
          <a:p>
            <a:pPr marL="0" lvl="0" indent="0" algn="ctr" rtl="0">
              <a:lnSpc>
                <a:spcPct val="90000"/>
              </a:lnSpc>
              <a:spcBef>
                <a:spcPts val="0"/>
              </a:spcBef>
              <a:spcAft>
                <a:spcPts val="0"/>
              </a:spcAft>
              <a:buNone/>
            </a:pPr>
            <a:endParaRPr sz="3900">
              <a:solidFill>
                <a:schemeClr val="dk1"/>
              </a:solidFill>
              <a:latin typeface="Calibri"/>
              <a:ea typeface="Calibri"/>
              <a:cs typeface="Calibri"/>
              <a:sym typeface="Calibri"/>
            </a:endParaRPr>
          </a:p>
          <a:p>
            <a:pPr marL="228600" lvl="0" indent="-304800" algn="l" rtl="0">
              <a:spcBef>
                <a:spcPts val="0"/>
              </a:spcBef>
              <a:spcAft>
                <a:spcPts val="0"/>
              </a:spcAft>
              <a:buClr>
                <a:schemeClr val="dk1"/>
              </a:buClr>
              <a:buSzPts val="3000"/>
              <a:buChar char="•"/>
            </a:pPr>
            <a:r>
              <a:rPr lang="en-US" sz="2000">
                <a:solidFill>
                  <a:schemeClr val="dk1"/>
                </a:solidFill>
              </a:rPr>
              <a:t>Ransford A. Acheampong (University of Manchester)</a:t>
            </a:r>
            <a:endParaRPr sz="2000">
              <a:solidFill>
                <a:schemeClr val="dk1"/>
              </a:solidFill>
            </a:endParaRPr>
          </a:p>
          <a:p>
            <a:pPr marL="228600" lvl="0" indent="-304800" algn="l" rtl="0">
              <a:spcBef>
                <a:spcPts val="0"/>
              </a:spcBef>
              <a:spcAft>
                <a:spcPts val="0"/>
              </a:spcAft>
              <a:buClr>
                <a:schemeClr val="dk1"/>
              </a:buClr>
              <a:buSzPts val="3000"/>
              <a:buChar char="•"/>
            </a:pPr>
            <a:r>
              <a:rPr lang="en-US" sz="2000">
                <a:solidFill>
                  <a:schemeClr val="dk1"/>
                </a:solidFill>
              </a:rPr>
              <a:t>Ernest Agyemang (University of Ghana)</a:t>
            </a:r>
            <a:endParaRPr sz="2000">
              <a:solidFill>
                <a:schemeClr val="dk1"/>
              </a:solidFill>
            </a:endParaRPr>
          </a:p>
          <a:p>
            <a:pPr marL="228600" lvl="0" indent="-285750" algn="l" rtl="0">
              <a:spcBef>
                <a:spcPts val="0"/>
              </a:spcBef>
              <a:spcAft>
                <a:spcPts val="0"/>
              </a:spcAft>
              <a:buClr>
                <a:schemeClr val="dk1"/>
              </a:buClr>
              <a:buSzPts val="2700"/>
              <a:buChar char="•"/>
            </a:pPr>
            <a:r>
              <a:rPr lang="en-US" sz="2000">
                <a:solidFill>
                  <a:schemeClr val="dk1"/>
                </a:solidFill>
              </a:rPr>
              <a:t>Festival Godwin (University of Oxford)</a:t>
            </a:r>
            <a:br>
              <a:rPr lang="en-US" sz="1700">
                <a:solidFill>
                  <a:schemeClr val="dk1"/>
                </a:solidFill>
              </a:rPr>
            </a:br>
            <a:endParaRPr sz="1300"/>
          </a:p>
        </p:txBody>
      </p:sp>
      <p:pic>
        <p:nvPicPr>
          <p:cNvPr id="260" name="Google Shape;260;p3"/>
          <p:cNvPicPr preferRelativeResize="0"/>
          <p:nvPr/>
        </p:nvPicPr>
        <p:blipFill>
          <a:blip r:embed="rId3">
            <a:alphaModFix/>
          </a:blip>
          <a:stretch>
            <a:fillRect/>
          </a:stretch>
        </p:blipFill>
        <p:spPr>
          <a:xfrm>
            <a:off x="6527000" y="1927725"/>
            <a:ext cx="5382649" cy="47944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g2a5a4a98857_0_6"/>
          <p:cNvSpPr txBox="1">
            <a:spLocks noGrp="1"/>
          </p:cNvSpPr>
          <p:nvPr>
            <p:ph type="title"/>
          </p:nvPr>
        </p:nvSpPr>
        <p:spPr>
          <a:xfrm>
            <a:off x="101600" y="258764"/>
            <a:ext cx="11724600" cy="663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b="1">
                <a:latin typeface="Arial"/>
                <a:ea typeface="Arial"/>
                <a:cs typeface="Arial"/>
                <a:sym typeface="Arial"/>
              </a:rPr>
              <a:t>Context</a:t>
            </a:r>
            <a:endParaRPr>
              <a:latin typeface="Arial"/>
              <a:ea typeface="Arial"/>
              <a:cs typeface="Arial"/>
              <a:sym typeface="Arial"/>
            </a:endParaRPr>
          </a:p>
        </p:txBody>
      </p:sp>
      <p:sp>
        <p:nvSpPr>
          <p:cNvPr id="266" name="Google Shape;266;g2a5a4a98857_0_6"/>
          <p:cNvSpPr txBox="1">
            <a:spLocks noGrp="1"/>
          </p:cNvSpPr>
          <p:nvPr>
            <p:ph type="body" idx="1"/>
          </p:nvPr>
        </p:nvSpPr>
        <p:spPr>
          <a:xfrm>
            <a:off x="67499" y="1259076"/>
            <a:ext cx="12057000" cy="58239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latin typeface="Arial"/>
                <a:ea typeface="Arial"/>
                <a:cs typeface="Arial"/>
                <a:sym typeface="Arial"/>
              </a:rPr>
              <a:t>Evolving Ecosystem</a:t>
            </a:r>
            <a:endParaRPr>
              <a:latin typeface="Arial"/>
              <a:ea typeface="Arial"/>
              <a:cs typeface="Arial"/>
              <a:sym typeface="Arial"/>
            </a:endParaRPr>
          </a:p>
          <a:p>
            <a:pPr marL="685800" lvl="1" indent="-228600" algn="l" rtl="0">
              <a:lnSpc>
                <a:spcPct val="90000"/>
              </a:lnSpc>
              <a:spcBef>
                <a:spcPts val="500"/>
              </a:spcBef>
              <a:spcAft>
                <a:spcPts val="0"/>
              </a:spcAft>
              <a:buClr>
                <a:schemeClr val="dk1"/>
              </a:buClr>
              <a:buSzPts val="2400"/>
              <a:buChar char="•"/>
            </a:pPr>
            <a:r>
              <a:rPr lang="en-US">
                <a:latin typeface="Arial"/>
                <a:ea typeface="Arial"/>
                <a:cs typeface="Arial"/>
                <a:sym typeface="Arial"/>
              </a:rPr>
              <a:t>Conventional ‘informal’/ ‘popular’ transport (Trotro, Taxi)</a:t>
            </a:r>
            <a:endParaRPr>
              <a:latin typeface="Arial"/>
              <a:ea typeface="Arial"/>
              <a:cs typeface="Arial"/>
              <a:sym typeface="Arial"/>
            </a:endParaRPr>
          </a:p>
          <a:p>
            <a:pPr marL="685800" lvl="1" indent="-228600" algn="l" rtl="0">
              <a:lnSpc>
                <a:spcPct val="90000"/>
              </a:lnSpc>
              <a:spcBef>
                <a:spcPts val="500"/>
              </a:spcBef>
              <a:spcAft>
                <a:spcPts val="0"/>
              </a:spcAft>
              <a:buClr>
                <a:schemeClr val="dk1"/>
              </a:buClr>
              <a:buSzPts val="2400"/>
              <a:buChar char="•"/>
            </a:pPr>
            <a:r>
              <a:rPr lang="en-US">
                <a:latin typeface="Arial"/>
                <a:ea typeface="Arial"/>
                <a:cs typeface="Arial"/>
                <a:sym typeface="Arial"/>
              </a:rPr>
              <a:t>Public sector interventions (MMT, BRT etc.)</a:t>
            </a:r>
            <a:endParaRPr>
              <a:latin typeface="Arial"/>
              <a:ea typeface="Arial"/>
              <a:cs typeface="Arial"/>
              <a:sym typeface="Arial"/>
            </a:endParaRPr>
          </a:p>
          <a:p>
            <a:pPr marL="685800" lvl="1" indent="-228600" algn="l" rtl="0">
              <a:lnSpc>
                <a:spcPct val="90000"/>
              </a:lnSpc>
              <a:spcBef>
                <a:spcPts val="500"/>
              </a:spcBef>
              <a:spcAft>
                <a:spcPts val="0"/>
              </a:spcAft>
              <a:buClr>
                <a:schemeClr val="dk1"/>
              </a:buClr>
              <a:buSzPts val="2400"/>
              <a:buChar char="•"/>
            </a:pPr>
            <a:r>
              <a:rPr lang="en-US">
                <a:latin typeface="Arial"/>
                <a:ea typeface="Arial"/>
                <a:cs typeface="Arial"/>
                <a:sym typeface="Arial"/>
              </a:rPr>
              <a:t>Growing presence of other forms of ‘micro-transit’</a:t>
            </a:r>
            <a:endParaRPr>
              <a:latin typeface="Arial"/>
              <a:ea typeface="Arial"/>
              <a:cs typeface="Arial"/>
              <a:sym typeface="Arial"/>
            </a:endParaRPr>
          </a:p>
          <a:p>
            <a:pPr marL="685800" lvl="1" indent="-228600" algn="l" rtl="0">
              <a:lnSpc>
                <a:spcPct val="90000"/>
              </a:lnSpc>
              <a:spcBef>
                <a:spcPts val="500"/>
              </a:spcBef>
              <a:spcAft>
                <a:spcPts val="0"/>
              </a:spcAft>
              <a:buClr>
                <a:schemeClr val="dk1"/>
              </a:buClr>
              <a:buSzPts val="2400"/>
              <a:buChar char="•"/>
            </a:pPr>
            <a:r>
              <a:rPr lang="en-US">
                <a:latin typeface="Arial"/>
                <a:ea typeface="Arial"/>
                <a:cs typeface="Arial"/>
                <a:sym typeface="Arial"/>
              </a:rPr>
              <a:t>Emergence of ICT-mediated, digital platform mobility services (Uber, Bolt etc)</a:t>
            </a:r>
            <a:endParaRPr>
              <a:latin typeface="Arial"/>
              <a:ea typeface="Arial"/>
              <a:cs typeface="Arial"/>
              <a:sym typeface="Arial"/>
            </a:endParaRPr>
          </a:p>
          <a:p>
            <a:pPr marL="457200" lvl="1" indent="0" algn="l" rtl="0">
              <a:lnSpc>
                <a:spcPct val="90000"/>
              </a:lnSpc>
              <a:spcBef>
                <a:spcPts val="500"/>
              </a:spcBef>
              <a:spcAft>
                <a:spcPts val="0"/>
              </a:spcAft>
              <a:buClr>
                <a:schemeClr val="dk1"/>
              </a:buClr>
              <a:buSzPts val="2400"/>
              <a:buNone/>
            </a:pPr>
            <a:endParaRPr>
              <a:latin typeface="Arial"/>
              <a:ea typeface="Arial"/>
              <a:cs typeface="Arial"/>
              <a:sym typeface="Arial"/>
            </a:endParaRPr>
          </a:p>
          <a:p>
            <a:pPr marL="228600" lvl="0" indent="-228600" algn="l" rtl="0">
              <a:lnSpc>
                <a:spcPct val="90000"/>
              </a:lnSpc>
              <a:spcBef>
                <a:spcPts val="1000"/>
              </a:spcBef>
              <a:spcAft>
                <a:spcPts val="0"/>
              </a:spcAft>
              <a:buClr>
                <a:schemeClr val="dk1"/>
              </a:buClr>
              <a:buSzPts val="2800"/>
              <a:buChar char="•"/>
            </a:pPr>
            <a:r>
              <a:rPr lang="en-US">
                <a:latin typeface="Arial"/>
                <a:ea typeface="Arial"/>
                <a:cs typeface="Arial"/>
                <a:sym typeface="Arial"/>
              </a:rPr>
              <a:t>Complex, highly political and contested ecosystem of modes, services and actors (operators, workers, public sector institutions, passengers, etc.)</a:t>
            </a:r>
            <a:endParaRPr>
              <a:latin typeface="Arial"/>
              <a:ea typeface="Arial"/>
              <a:cs typeface="Arial"/>
              <a:sym typeface="Arial"/>
            </a:endParaRPr>
          </a:p>
        </p:txBody>
      </p:sp>
      <p:pic>
        <p:nvPicPr>
          <p:cNvPr id="267" name="Google Shape;267;g2a5a4a98857_0_6" descr="Tro-Tro&amp;quot; Wahala; service without value |Business Day Ghana"/>
          <p:cNvPicPr preferRelativeResize="0"/>
          <p:nvPr/>
        </p:nvPicPr>
        <p:blipFill rotWithShape="1">
          <a:blip r:embed="rId3">
            <a:alphaModFix/>
          </a:blip>
          <a:srcRect/>
          <a:stretch/>
        </p:blipFill>
        <p:spPr>
          <a:xfrm>
            <a:off x="80900" y="5628640"/>
            <a:ext cx="1836125" cy="1229360"/>
          </a:xfrm>
          <a:prstGeom prst="rect">
            <a:avLst/>
          </a:prstGeom>
          <a:noFill/>
          <a:ln>
            <a:noFill/>
          </a:ln>
        </p:spPr>
      </p:pic>
      <p:pic>
        <p:nvPicPr>
          <p:cNvPr id="268" name="Google Shape;268;g2a5a4a98857_0_6" descr="It will not augur well for us&amp;#39; - Governance expert speaks against ban of &amp;#39; aboboyaa&amp;#39; - myinfo.com.gh"/>
          <p:cNvPicPr preferRelativeResize="0"/>
          <p:nvPr/>
        </p:nvPicPr>
        <p:blipFill rotWithShape="1">
          <a:blip r:embed="rId4">
            <a:alphaModFix/>
          </a:blip>
          <a:srcRect/>
          <a:stretch/>
        </p:blipFill>
        <p:spPr>
          <a:xfrm>
            <a:off x="1943184" y="5628639"/>
            <a:ext cx="2151409" cy="1210167"/>
          </a:xfrm>
          <a:prstGeom prst="rect">
            <a:avLst/>
          </a:prstGeom>
          <a:noFill/>
          <a:ln>
            <a:noFill/>
          </a:ln>
        </p:spPr>
      </p:pic>
      <p:pic>
        <p:nvPicPr>
          <p:cNvPr id="269" name="Google Shape;269;g2a5a4a98857_0_6" descr="Aboboya&amp;quot; carrying humans and goods. | Download Scientific Diagram"/>
          <p:cNvPicPr preferRelativeResize="0"/>
          <p:nvPr/>
        </p:nvPicPr>
        <p:blipFill rotWithShape="1">
          <a:blip r:embed="rId5">
            <a:alphaModFix/>
          </a:blip>
          <a:srcRect/>
          <a:stretch/>
        </p:blipFill>
        <p:spPr>
          <a:xfrm>
            <a:off x="7989760" y="5396945"/>
            <a:ext cx="1849937" cy="1441861"/>
          </a:xfrm>
          <a:prstGeom prst="rect">
            <a:avLst/>
          </a:prstGeom>
          <a:noFill/>
          <a:ln>
            <a:noFill/>
          </a:ln>
        </p:spPr>
      </p:pic>
      <p:pic>
        <p:nvPicPr>
          <p:cNvPr id="270" name="Google Shape;270;g2a5a4a98857_0_6"/>
          <p:cNvPicPr preferRelativeResize="0"/>
          <p:nvPr/>
        </p:nvPicPr>
        <p:blipFill rotWithShape="1">
          <a:blip r:embed="rId6">
            <a:alphaModFix/>
          </a:blip>
          <a:srcRect/>
          <a:stretch/>
        </p:blipFill>
        <p:spPr>
          <a:xfrm>
            <a:off x="6175396" y="5628638"/>
            <a:ext cx="1814364" cy="1210167"/>
          </a:xfrm>
          <a:prstGeom prst="rect">
            <a:avLst/>
          </a:prstGeom>
          <a:noFill/>
          <a:ln>
            <a:noFill/>
          </a:ln>
        </p:spPr>
      </p:pic>
      <p:pic>
        <p:nvPicPr>
          <p:cNvPr id="271" name="Google Shape;271;g2a5a4a98857_0_6"/>
          <p:cNvPicPr preferRelativeResize="0"/>
          <p:nvPr/>
        </p:nvPicPr>
        <p:blipFill rotWithShape="1">
          <a:blip r:embed="rId7">
            <a:alphaModFix/>
          </a:blip>
          <a:srcRect/>
          <a:stretch/>
        </p:blipFill>
        <p:spPr>
          <a:xfrm>
            <a:off x="9893157" y="5500043"/>
            <a:ext cx="1990191" cy="1292480"/>
          </a:xfrm>
          <a:prstGeom prst="rect">
            <a:avLst/>
          </a:prstGeom>
          <a:noFill/>
          <a:ln>
            <a:noFill/>
          </a:ln>
        </p:spPr>
      </p:pic>
      <p:pic>
        <p:nvPicPr>
          <p:cNvPr id="272" name="Google Shape;272;g2a5a4a98857_0_6" descr="Govt to revamp Aayalolo bus service - Graphic Online"/>
          <p:cNvPicPr preferRelativeResize="0"/>
          <p:nvPr/>
        </p:nvPicPr>
        <p:blipFill rotWithShape="1">
          <a:blip r:embed="rId8">
            <a:alphaModFix/>
          </a:blip>
          <a:srcRect/>
          <a:stretch/>
        </p:blipFill>
        <p:spPr>
          <a:xfrm>
            <a:off x="4129955" y="5628639"/>
            <a:ext cx="2089285" cy="117348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5"/>
          <p:cNvSpPr txBox="1">
            <a:spLocks noGrp="1"/>
          </p:cNvSpPr>
          <p:nvPr>
            <p:ph type="title"/>
          </p:nvPr>
        </p:nvSpPr>
        <p:spPr>
          <a:xfrm>
            <a:off x="182881" y="237066"/>
            <a:ext cx="11209444" cy="60282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b="1">
                <a:latin typeface="Arial"/>
                <a:ea typeface="Arial"/>
                <a:cs typeface="Arial"/>
                <a:sym typeface="Arial"/>
              </a:rPr>
              <a:t>Ultimate goals</a:t>
            </a:r>
            <a:endParaRPr>
              <a:latin typeface="Arial"/>
              <a:ea typeface="Arial"/>
              <a:cs typeface="Arial"/>
              <a:sym typeface="Arial"/>
            </a:endParaRPr>
          </a:p>
        </p:txBody>
      </p:sp>
      <p:sp>
        <p:nvSpPr>
          <p:cNvPr id="278" name="Google Shape;278;p5"/>
          <p:cNvSpPr txBox="1">
            <a:spLocks noGrp="1"/>
          </p:cNvSpPr>
          <p:nvPr>
            <p:ph type="body" idx="1"/>
          </p:nvPr>
        </p:nvSpPr>
        <p:spPr>
          <a:xfrm>
            <a:off x="108373" y="839893"/>
            <a:ext cx="12009120" cy="5858934"/>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90000"/>
              </a:lnSpc>
              <a:spcBef>
                <a:spcPts val="0"/>
              </a:spcBef>
              <a:spcAft>
                <a:spcPts val="0"/>
              </a:spcAft>
              <a:buClr>
                <a:schemeClr val="dk1"/>
              </a:buClr>
              <a:buSzPct val="100000"/>
              <a:buChar char="•"/>
            </a:pPr>
            <a:r>
              <a:rPr lang="en-US">
                <a:latin typeface="Arial"/>
                <a:ea typeface="Arial"/>
                <a:cs typeface="Arial"/>
                <a:sym typeface="Arial"/>
              </a:rPr>
              <a:t> Explore, co-produce and demonstrate innovative pathways and strategies to synergize conventional and new ICT-mediated mobility solutions to ensure equitable and socially just mobility and accessibility</a:t>
            </a:r>
            <a:endParaRPr>
              <a:latin typeface="Arial"/>
              <a:ea typeface="Arial"/>
              <a:cs typeface="Arial"/>
              <a:sym typeface="Arial"/>
            </a:endParaRPr>
          </a:p>
          <a:p>
            <a:pPr marL="0" lvl="0" indent="0" algn="l" rtl="0">
              <a:lnSpc>
                <a:spcPct val="90000"/>
              </a:lnSpc>
              <a:spcBef>
                <a:spcPts val="1000"/>
              </a:spcBef>
              <a:spcAft>
                <a:spcPts val="0"/>
              </a:spcAft>
              <a:buClr>
                <a:schemeClr val="dk1"/>
              </a:buClr>
              <a:buSzPct val="100000"/>
              <a:buNone/>
            </a:pPr>
            <a:endParaRPr>
              <a:latin typeface="Arial"/>
              <a:ea typeface="Arial"/>
              <a:cs typeface="Arial"/>
              <a:sym typeface="Arial"/>
            </a:endParaRPr>
          </a:p>
          <a:p>
            <a:pPr marL="228600" lvl="0" indent="-228600" algn="l" rtl="0">
              <a:lnSpc>
                <a:spcPct val="90000"/>
              </a:lnSpc>
              <a:spcBef>
                <a:spcPts val="1000"/>
              </a:spcBef>
              <a:spcAft>
                <a:spcPts val="0"/>
              </a:spcAft>
              <a:buClr>
                <a:schemeClr val="dk1"/>
              </a:buClr>
              <a:buSzPct val="100000"/>
              <a:buChar char="•"/>
            </a:pPr>
            <a:r>
              <a:rPr lang="en-US">
                <a:latin typeface="Arial"/>
                <a:ea typeface="Arial"/>
                <a:cs typeface="Arial"/>
                <a:sym typeface="Arial"/>
              </a:rPr>
              <a:t>‘Coalition building’ for reforms and transformative action by fostering constructive dialogue among the complex network of actors</a:t>
            </a:r>
            <a:endParaRPr>
              <a:latin typeface="Arial"/>
              <a:ea typeface="Arial"/>
              <a:cs typeface="Arial"/>
              <a:sym typeface="Arial"/>
            </a:endParaRPr>
          </a:p>
          <a:p>
            <a:pPr marL="0" lvl="0" indent="0" algn="l" rtl="0">
              <a:lnSpc>
                <a:spcPct val="90000"/>
              </a:lnSpc>
              <a:spcBef>
                <a:spcPts val="1000"/>
              </a:spcBef>
              <a:spcAft>
                <a:spcPts val="0"/>
              </a:spcAft>
              <a:buClr>
                <a:schemeClr val="dk1"/>
              </a:buClr>
              <a:buSzPct val="100000"/>
              <a:buNone/>
            </a:pPr>
            <a:endParaRPr>
              <a:latin typeface="Arial"/>
              <a:ea typeface="Arial"/>
              <a:cs typeface="Arial"/>
              <a:sym typeface="Arial"/>
            </a:endParaRPr>
          </a:p>
          <a:p>
            <a:pPr marL="228600" lvl="0" indent="-228600" algn="l" rtl="0">
              <a:lnSpc>
                <a:spcPct val="90000"/>
              </a:lnSpc>
              <a:spcBef>
                <a:spcPts val="1000"/>
              </a:spcBef>
              <a:spcAft>
                <a:spcPts val="0"/>
              </a:spcAft>
              <a:buClr>
                <a:schemeClr val="dk1"/>
              </a:buClr>
              <a:buSzPct val="100000"/>
              <a:buChar char="•"/>
            </a:pPr>
            <a:r>
              <a:rPr lang="en-US">
                <a:latin typeface="Arial"/>
                <a:ea typeface="Arial"/>
                <a:cs typeface="Arial"/>
                <a:sym typeface="Arial"/>
              </a:rPr>
              <a:t> Create knowledge and generate new policy-relevant insights in three key interrelated areas:</a:t>
            </a:r>
            <a:endParaRPr>
              <a:latin typeface="Arial"/>
              <a:ea typeface="Arial"/>
              <a:cs typeface="Arial"/>
              <a:sym typeface="Arial"/>
            </a:endParaRPr>
          </a:p>
          <a:p>
            <a:pPr marL="685800" lvl="1" indent="-228600" algn="l" rtl="0">
              <a:lnSpc>
                <a:spcPct val="90000"/>
              </a:lnSpc>
              <a:spcBef>
                <a:spcPts val="500"/>
              </a:spcBef>
              <a:spcAft>
                <a:spcPts val="0"/>
              </a:spcAft>
              <a:buClr>
                <a:schemeClr val="dk1"/>
              </a:buClr>
              <a:buSzPct val="100000"/>
              <a:buChar char="•"/>
            </a:pPr>
            <a:r>
              <a:rPr lang="en-US">
                <a:latin typeface="Arial"/>
                <a:ea typeface="Arial"/>
                <a:cs typeface="Arial"/>
                <a:sym typeface="Arial"/>
              </a:rPr>
              <a:t>systematic, comparative analysis of the emerging transport and mobility </a:t>
            </a:r>
            <a:r>
              <a:rPr lang="en-US" b="1">
                <a:latin typeface="Arial"/>
                <a:ea typeface="Arial"/>
                <a:cs typeface="Arial"/>
                <a:sym typeface="Arial"/>
              </a:rPr>
              <a:t>landscape</a:t>
            </a:r>
            <a:r>
              <a:rPr lang="en-US">
                <a:latin typeface="Arial"/>
                <a:ea typeface="Arial"/>
                <a:cs typeface="Arial"/>
                <a:sym typeface="Arial"/>
              </a:rPr>
              <a:t> and </a:t>
            </a:r>
            <a:r>
              <a:rPr lang="en-US" b="1">
                <a:latin typeface="Arial"/>
                <a:ea typeface="Arial"/>
                <a:cs typeface="Arial"/>
                <a:sym typeface="Arial"/>
              </a:rPr>
              <a:t>policy and governance responses</a:t>
            </a:r>
            <a:r>
              <a:rPr lang="en-US">
                <a:latin typeface="Arial"/>
                <a:ea typeface="Arial"/>
                <a:cs typeface="Arial"/>
                <a:sym typeface="Arial"/>
              </a:rPr>
              <a:t> in the face of pervasive digital technologies</a:t>
            </a:r>
            <a:endParaRPr>
              <a:latin typeface="Arial"/>
              <a:ea typeface="Arial"/>
              <a:cs typeface="Arial"/>
              <a:sym typeface="Arial"/>
            </a:endParaRPr>
          </a:p>
          <a:p>
            <a:pPr marL="457200" lvl="1" indent="0" algn="l" rtl="0">
              <a:lnSpc>
                <a:spcPct val="90000"/>
              </a:lnSpc>
              <a:spcBef>
                <a:spcPts val="500"/>
              </a:spcBef>
              <a:spcAft>
                <a:spcPts val="0"/>
              </a:spcAft>
              <a:buClr>
                <a:schemeClr val="dk1"/>
              </a:buClr>
              <a:buSzPct val="100000"/>
              <a:buNone/>
            </a:pPr>
            <a:endParaRPr>
              <a:latin typeface="Arial"/>
              <a:ea typeface="Arial"/>
              <a:cs typeface="Arial"/>
              <a:sym typeface="Arial"/>
            </a:endParaRPr>
          </a:p>
          <a:p>
            <a:pPr marL="685800" lvl="1" indent="-228600" algn="l" rtl="0">
              <a:lnSpc>
                <a:spcPct val="90000"/>
              </a:lnSpc>
              <a:spcBef>
                <a:spcPts val="500"/>
              </a:spcBef>
              <a:spcAft>
                <a:spcPts val="0"/>
              </a:spcAft>
              <a:buClr>
                <a:schemeClr val="dk1"/>
              </a:buClr>
              <a:buSzPct val="100000"/>
              <a:buChar char="•"/>
            </a:pPr>
            <a:r>
              <a:rPr lang="en-US">
                <a:latin typeface="Arial"/>
                <a:ea typeface="Arial"/>
                <a:cs typeface="Arial"/>
                <a:sym typeface="Arial"/>
              </a:rPr>
              <a:t>assessment and evaluation of impact—how different modes of </a:t>
            </a:r>
            <a:r>
              <a:rPr lang="en-US" b="1">
                <a:latin typeface="Arial"/>
                <a:ea typeface="Arial"/>
                <a:cs typeface="Arial"/>
                <a:sym typeface="Arial"/>
              </a:rPr>
              <a:t>digital/app-based mobility</a:t>
            </a:r>
            <a:r>
              <a:rPr lang="en-US">
                <a:latin typeface="Arial"/>
                <a:ea typeface="Arial"/>
                <a:cs typeface="Arial"/>
                <a:sym typeface="Arial"/>
              </a:rPr>
              <a:t> services </a:t>
            </a:r>
            <a:r>
              <a:rPr lang="en-US" b="1">
                <a:latin typeface="Arial"/>
                <a:ea typeface="Arial"/>
                <a:cs typeface="Arial"/>
                <a:sym typeface="Arial"/>
              </a:rPr>
              <a:t>interact</a:t>
            </a:r>
            <a:r>
              <a:rPr lang="en-US">
                <a:latin typeface="Arial"/>
                <a:ea typeface="Arial"/>
                <a:cs typeface="Arial"/>
                <a:sym typeface="Arial"/>
              </a:rPr>
              <a:t> with existing ‘</a:t>
            </a:r>
            <a:r>
              <a:rPr lang="en-US" b="1">
                <a:latin typeface="Arial"/>
                <a:ea typeface="Arial"/>
                <a:cs typeface="Arial"/>
                <a:sym typeface="Arial"/>
              </a:rPr>
              <a:t>informal’/ ‘popular transport’</a:t>
            </a:r>
            <a:r>
              <a:rPr lang="en-US">
                <a:latin typeface="Arial"/>
                <a:ea typeface="Arial"/>
                <a:cs typeface="Arial"/>
                <a:sym typeface="Arial"/>
              </a:rPr>
              <a:t> options to address mobility and accessibility challenges</a:t>
            </a:r>
            <a:endParaRPr>
              <a:latin typeface="Arial"/>
              <a:ea typeface="Arial"/>
              <a:cs typeface="Arial"/>
              <a:sym typeface="Arial"/>
            </a:endParaRPr>
          </a:p>
          <a:p>
            <a:pPr marL="457200" lvl="1" indent="0" algn="l" rtl="0">
              <a:lnSpc>
                <a:spcPct val="90000"/>
              </a:lnSpc>
              <a:spcBef>
                <a:spcPts val="500"/>
              </a:spcBef>
              <a:spcAft>
                <a:spcPts val="0"/>
              </a:spcAft>
              <a:buClr>
                <a:schemeClr val="dk1"/>
              </a:buClr>
              <a:buSzPct val="100000"/>
              <a:buNone/>
            </a:pPr>
            <a:endParaRPr>
              <a:latin typeface="Arial"/>
              <a:ea typeface="Arial"/>
              <a:cs typeface="Arial"/>
              <a:sym typeface="Arial"/>
            </a:endParaRPr>
          </a:p>
          <a:p>
            <a:pPr marL="685800" lvl="1" indent="-228600" algn="l" rtl="0">
              <a:lnSpc>
                <a:spcPct val="90000"/>
              </a:lnSpc>
              <a:spcBef>
                <a:spcPts val="500"/>
              </a:spcBef>
              <a:spcAft>
                <a:spcPts val="0"/>
              </a:spcAft>
              <a:buClr>
                <a:schemeClr val="dk1"/>
              </a:buClr>
              <a:buSzPct val="100000"/>
              <a:buChar char="•"/>
            </a:pPr>
            <a:r>
              <a:rPr lang="en-US">
                <a:latin typeface="Arial"/>
                <a:ea typeface="Arial"/>
                <a:cs typeface="Arial"/>
                <a:sym typeface="Arial"/>
              </a:rPr>
              <a:t>identify the political, policy, institutional and technical conditions necessary to achieve </a:t>
            </a:r>
            <a:r>
              <a:rPr lang="en-US" b="1">
                <a:latin typeface="Arial"/>
                <a:ea typeface="Arial"/>
                <a:cs typeface="Arial"/>
                <a:sym typeface="Arial"/>
              </a:rPr>
              <a:t>integration</a:t>
            </a:r>
            <a:r>
              <a:rPr lang="en-US">
                <a:latin typeface="Arial"/>
                <a:ea typeface="Arial"/>
                <a:cs typeface="Arial"/>
                <a:sym typeface="Arial"/>
              </a:rPr>
              <a:t> between new forms of ICT-mediated mobility and conventional informal public transport</a:t>
            </a:r>
            <a:endParaRPr>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6" descr="A group of tuk parked on a wet street&#10;&#10;Description automatically generated"/>
          <p:cNvPicPr preferRelativeResize="0"/>
          <p:nvPr/>
        </p:nvPicPr>
        <p:blipFill rotWithShape="1">
          <a:blip r:embed="rId3">
            <a:alphaModFix amt="35000"/>
          </a:blip>
          <a:srcRect r="3920" b="4347"/>
          <a:stretch/>
        </p:blipFill>
        <p:spPr>
          <a:xfrm>
            <a:off x="-1" y="0"/>
            <a:ext cx="12177173" cy="6866422"/>
          </a:xfrm>
          <a:prstGeom prst="rect">
            <a:avLst/>
          </a:prstGeom>
          <a:noFill/>
          <a:ln>
            <a:noFill/>
          </a:ln>
        </p:spPr>
      </p:pic>
      <p:sp>
        <p:nvSpPr>
          <p:cNvPr id="284" name="Google Shape;284;p6"/>
          <p:cNvSpPr txBox="1"/>
          <p:nvPr/>
        </p:nvSpPr>
        <p:spPr>
          <a:xfrm>
            <a:off x="0" y="0"/>
            <a:ext cx="1219041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70C0"/>
              </a:buClr>
              <a:buSzPts val="6000"/>
              <a:buFont typeface="Arial"/>
              <a:buNone/>
            </a:pPr>
            <a:r>
              <a:rPr lang="en-US" sz="6000" b="1">
                <a:solidFill>
                  <a:srgbClr val="0070C0"/>
                </a:solidFill>
                <a:latin typeface="Arial"/>
                <a:ea typeface="Arial"/>
                <a:cs typeface="Arial"/>
                <a:sym typeface="Arial"/>
              </a:rPr>
              <a:t>BANGKOK, THAILAND</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3266</Words>
  <Application>Microsoft Macintosh PowerPoint</Application>
  <PresentationFormat>Bredbild</PresentationFormat>
  <Paragraphs>392</Paragraphs>
  <Slides>48</Slides>
  <Notes>47</Notes>
  <HiddenSlides>0</HiddenSlides>
  <MMClips>0</MMClips>
  <ScaleCrop>false</ScaleCrop>
  <HeadingPairs>
    <vt:vector size="6" baseType="variant">
      <vt:variant>
        <vt:lpstr>Använt teckensnitt</vt:lpstr>
      </vt:variant>
      <vt:variant>
        <vt:i4>16</vt:i4>
      </vt:variant>
      <vt:variant>
        <vt:lpstr>Tema</vt:lpstr>
      </vt:variant>
      <vt:variant>
        <vt:i4>4</vt:i4>
      </vt:variant>
      <vt:variant>
        <vt:lpstr>Bildrubriker</vt:lpstr>
      </vt:variant>
      <vt:variant>
        <vt:i4>48</vt:i4>
      </vt:variant>
    </vt:vector>
  </HeadingPairs>
  <TitlesOfParts>
    <vt:vector size="68" baseType="lpstr">
      <vt:lpstr>Garamond</vt:lpstr>
      <vt:lpstr>Work Sans</vt:lpstr>
      <vt:lpstr>Helvetica Neue</vt:lpstr>
      <vt:lpstr>Poppins</vt:lpstr>
      <vt:lpstr>Teko</vt:lpstr>
      <vt:lpstr>Calibri</vt:lpstr>
      <vt:lpstr>Figtree</vt:lpstr>
      <vt:lpstr>Roboto</vt:lpstr>
      <vt:lpstr>Times New Roman</vt:lpstr>
      <vt:lpstr>Arial Black</vt:lpstr>
      <vt:lpstr>Arial</vt:lpstr>
      <vt:lpstr>Courier New</vt:lpstr>
      <vt:lpstr>Arial Narrow</vt:lpstr>
      <vt:lpstr>Arial Rounded</vt:lpstr>
      <vt:lpstr>Barlow</vt:lpstr>
      <vt:lpstr>Baumans</vt:lpstr>
      <vt:lpstr>Office Theme</vt:lpstr>
      <vt:lpstr>Office Theme</vt:lpstr>
      <vt:lpstr>Simple Light</vt:lpstr>
      <vt:lpstr>Simple Light</vt:lpstr>
      <vt:lpstr>PowerPoint-presentation</vt:lpstr>
      <vt:lpstr>Welcome to the New International Research Program on Informal and Shared Mobility! </vt:lpstr>
      <vt:lpstr>Overview: Evidence-Based Transformation!</vt:lpstr>
      <vt:lpstr>7 LIVING LABS   LIGHTNING TALKS</vt:lpstr>
      <vt:lpstr>PowerPoint-presentation</vt:lpstr>
      <vt:lpstr> Synergizing Transport for Equitable Mobility and Accessibility in the Context of Emerging Technologies and Informality: Learning from Ghana  </vt:lpstr>
      <vt:lpstr>Context</vt:lpstr>
      <vt:lpstr>Ultimate goals</vt:lpstr>
      <vt:lpstr>PowerPoint-presentation</vt:lpstr>
      <vt:lpstr>Bangkok Living Lab Team </vt:lpstr>
      <vt:lpstr>Bangkok Living Lab: Electric motorbike taxis as part of  low-carbon popular transport  </vt:lpstr>
      <vt:lpstr>Bangkok Living Lab Approach   </vt:lpstr>
      <vt:lpstr>Bangkok Living Lab: Why is this important? </vt:lpstr>
      <vt:lpstr>PowerPoint-presentation</vt:lpstr>
      <vt:lpstr>Living Lab Beijing:  - Green MaaS and Shared Mobility in Beijing – </vt:lpstr>
      <vt:lpstr>Living Lab Beijing: Members and Partners</vt:lpstr>
      <vt:lpstr>Gaps and potentials in China’s shared mobility services</vt:lpstr>
      <vt:lpstr>Living Lab Beijing: Key Areas</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PROBLEMS </vt:lpstr>
      <vt:lpstr>RESEARCH</vt:lpstr>
      <vt:lpstr>IMPORTANCE</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Roger Behrens</dc:creator>
  <cp:lastModifiedBy>Karin Henriksson</cp:lastModifiedBy>
  <cp:revision>1</cp:revision>
  <dcterms:created xsi:type="dcterms:W3CDTF">2023-11-30T13:03:43Z</dcterms:created>
  <dcterms:modified xsi:type="dcterms:W3CDTF">2023-12-12T12:46:24Z</dcterms:modified>
</cp:coreProperties>
</file>