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8" r:id="rId11"/>
    <p:sldId id="270" r:id="rId12"/>
    <p:sldId id="265" r:id="rId13"/>
    <p:sldId id="269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033" autoAdjust="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Sheet1!$A$2:$A$11</cx:f>
        <cx:lvl ptCount="10">
          <cx:pt idx="0">Listening to music on phone</cx:pt>
          <cx:pt idx="1">Make or receiving phone calls</cx:pt>
          <cx:pt idx="2">Conversation with other people</cx:pt>
          <cx:pt idx="3">Browsing the internet on phone</cx:pt>
          <cx:pt idx="4">Buying items</cx:pt>
          <cx:pt idx="5">Using smart phones for walking directions</cx:pt>
          <cx:pt idx="6">Reading signpost</cx:pt>
          <cx:pt idx="7">Watch electronic bill baords</cx:pt>
          <cx:pt idx="8">Radio tuning</cx:pt>
          <cx:pt idx="9">Reading books and newspapers</cx:pt>
        </cx:lvl>
      </cx:strDim>
      <cx:numDim type="val">
        <cx:f>Sheet1!$B$2:$B$11</cx:f>
        <cx:lvl ptCount="10" formatCode="0%">
          <cx:pt idx="0">0.79000000000000004</cx:pt>
          <cx:pt idx="1">0.75</cx:pt>
          <cx:pt idx="2">0.71999999999999997</cx:pt>
          <cx:pt idx="3">0.55000000000000004</cx:pt>
          <cx:pt idx="4">0.51000000000000001</cx:pt>
          <cx:pt idx="5">0.23999999999999999</cx:pt>
          <cx:pt idx="6">0.22</cx:pt>
          <cx:pt idx="7">0.14000000000000001</cx:pt>
          <cx:pt idx="8">0.059999999999999998</cx:pt>
          <cx:pt idx="9">0.059999999999999998</cx:pt>
        </cx:lvl>
      </cx:numDim>
    </cx:data>
  </cx:chartData>
  <cx:chart>
    <cx:plotArea>
      <cx:plotAreaRegion>
        <cx:series layoutId="funnel" uniqueId="{057319E7-985C-4A2C-AB46-7C1507ED7170}">
          <cx:tx>
            <cx:txData>
              <cx:f>Sheet1!$B$1</cx:f>
              <cx:v>Series1</cx:v>
            </cx:txData>
          </cx:tx>
          <cx:spPr>
            <a:solidFill>
              <a:srgbClr val="FFC000"/>
            </a:solidFill>
          </cx:spPr>
          <cx:dataPt idx="0">
            <cx:spPr>
              <a:solidFill>
                <a:srgbClr val="E7E6E6">
                  <a:lumMod val="50000"/>
                </a:srgbClr>
              </a:solidFill>
            </cx:spPr>
          </cx:dataPt>
          <cx:dataPt idx="1">
            <cx:spPr>
              <a:solidFill>
                <a:srgbClr val="00B050"/>
              </a:solidFill>
            </cx:spPr>
          </cx:dataPt>
          <cx:dataPt idx="2">
            <cx:spPr>
              <a:solidFill>
                <a:srgbClr val="00B0F0"/>
              </a:solidFill>
            </cx:spPr>
          </cx:dataPt>
          <cx:dataPt idx="3">
            <cx:spPr>
              <a:solidFill>
                <a:srgbClr val="7030A0"/>
              </a:solidFill>
            </cx:spPr>
          </cx:dataPt>
          <cx:dataPt idx="4">
            <cx:spPr>
              <a:solidFill>
                <a:srgbClr val="E7E6E6">
                  <a:lumMod val="75000"/>
                </a:srgbClr>
              </a:solidFill>
            </cx:spPr>
          </cx:dataPt>
          <cx:dataPt idx="5">
            <cx:spPr>
              <a:solidFill>
                <a:srgbClr val="C00000"/>
              </a:solidFill>
            </cx:spPr>
          </cx:dataPt>
          <cx:dataPt idx="6">
            <cx:spPr>
              <a:solidFill>
                <a:srgbClr val="FF0000"/>
              </a:solidFill>
            </cx:spPr>
          </cx:dataPt>
          <cx:dataPt idx="7">
            <cx:spPr>
              <a:solidFill>
                <a:srgbClr val="ED7D31">
                  <a:lumMod val="75000"/>
                </a:srgbClr>
              </a:solidFill>
            </cx:spPr>
          </cx:dataPt>
          <cx:dataPt idx="8">
            <cx:spPr>
              <a:solidFill>
                <a:srgbClr val="ED7D31">
                  <a:lumMod val="60000"/>
                  <a:lumOff val="40000"/>
                </a:srgbClr>
              </a:solidFill>
            </cx:spPr>
          </cx:dataPt>
          <cx:dataLabels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 sz="900" b="0" i="0" u="none" strike="noStrike" baseline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85174-5265-4166-8679-A0438975BFEC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048FF-0170-4435-8725-943D5A3D8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623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car-oriented societies where traffic enforcement is poor, and pedestrians' needs are neglected mainly in roadway design and land-use planning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048FF-0170-4435-8725-943D5A3D8D6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951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1.35 million people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048FF-0170-4435-8725-943D5A3D8D6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324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Pedestrians' vulnerabilities are evident through a combination of key risk factors</a:t>
            </a:r>
          </a:p>
          <a:p>
            <a:endParaRPr lang="en-GB" sz="18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GB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Even if sidewalks are present,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Useche</a:t>
            </a:r>
            <a:r>
              <a:rPr lang="en-GB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et al. (2020) report that risky in-traffic walking behaviour such as the consumption of alcohol, chatting with others, and the use of a mobile phone also exponentially heightens pedestrian's risk of injuries in major cities like Accra, Lagos, Nairobi and Banjul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048FF-0170-4435-8725-943D5A3D8D6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52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the most susceptible to traffic injuries in Ghana (Building and Road Research Institute, 2020).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048FF-0170-4435-8725-943D5A3D8D6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338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larger Cox &amp; Snell estimate is the better the model; but it can be greater than 1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Nagelkerke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estimate is calculated in such a way as to be constrained between 0 and 1. So, it can be evaluated as indicating model fit; with a better model displaying a value closer to 1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US" sz="1800" b="0" i="0" u="none" strike="noStrike" baseline="0" dirty="0">
                <a:latin typeface="SRASerif1.1-Book"/>
              </a:rPr>
              <a:t>The </a:t>
            </a:r>
            <a:r>
              <a:rPr lang="en-US" sz="1800" b="1" i="0" u="none" strike="noStrike" baseline="0" dirty="0">
                <a:latin typeface="SRASerif1.1-Bold"/>
              </a:rPr>
              <a:t>Cox &amp; Snell R Square </a:t>
            </a:r>
            <a:r>
              <a:rPr lang="en-US" sz="1800" b="0" i="0" u="none" strike="noStrike" baseline="0" dirty="0">
                <a:latin typeface="SRASerif1.1-Book"/>
              </a:rPr>
              <a:t>and the </a:t>
            </a:r>
            <a:r>
              <a:rPr lang="en-US" sz="1800" b="1" i="0" u="none" strike="noStrike" baseline="0" dirty="0" err="1">
                <a:latin typeface="SRASerif1.1-Bold"/>
              </a:rPr>
              <a:t>Nagelkerke</a:t>
            </a:r>
            <a:r>
              <a:rPr lang="en-US" sz="1800" b="1" i="0" u="none" strike="noStrike" baseline="0" dirty="0">
                <a:latin typeface="SRASerif1.1-Bold"/>
              </a:rPr>
              <a:t> R Square </a:t>
            </a:r>
            <a:r>
              <a:rPr lang="en-US" sz="1800" b="0" i="0" u="none" strike="noStrike" baseline="0" dirty="0">
                <a:latin typeface="SRASerif1.1-Book"/>
              </a:rPr>
              <a:t>values provide an indication of the amount of variation in the dependent variable explained by the model (from a minimum value of 0 to a maximum of approximately 1).</a:t>
            </a:r>
          </a:p>
          <a:p>
            <a:pPr algn="l"/>
            <a:endParaRPr lang="en-US" sz="1800" b="0" i="0" u="none" strike="noStrike" baseline="0" dirty="0">
              <a:latin typeface="SRASerif1.1-Book"/>
            </a:endParaRPr>
          </a:p>
          <a:p>
            <a:pPr algn="l"/>
            <a:r>
              <a:rPr lang="en-US" sz="1800" b="0" i="0" u="none" strike="noStrike" baseline="0" dirty="0">
                <a:latin typeface="SRASerif1.1-Book"/>
              </a:rPr>
              <a:t>48- chi square value</a:t>
            </a:r>
          </a:p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048FF-0170-4435-8725-943D5A3D8D6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364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larger Cox &amp; Snell estimate is the better the model; but it can be greater than 1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Nagelkerke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estimate is calculated in such a way as to be constrained between 0 and 1. So, it can be evaluated as indicating model fit; with a better model displaying a value closer to 1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US" sz="1800" b="0" i="0" u="none" strike="noStrike" baseline="0" dirty="0">
                <a:latin typeface="SRASerif1.1-Book"/>
              </a:rPr>
              <a:t>The </a:t>
            </a:r>
            <a:r>
              <a:rPr lang="en-US" sz="1800" b="1" i="0" u="none" strike="noStrike" baseline="0" dirty="0">
                <a:latin typeface="SRASerif1.1-Bold"/>
              </a:rPr>
              <a:t>Cox &amp; Snell R Square </a:t>
            </a:r>
            <a:r>
              <a:rPr lang="en-US" sz="1800" b="0" i="0" u="none" strike="noStrike" baseline="0" dirty="0">
                <a:latin typeface="SRASerif1.1-Book"/>
              </a:rPr>
              <a:t>and the </a:t>
            </a:r>
            <a:r>
              <a:rPr lang="en-US" sz="1800" b="1" i="0" u="none" strike="noStrike" baseline="0" dirty="0" err="1">
                <a:latin typeface="SRASerif1.1-Bold"/>
              </a:rPr>
              <a:t>Nagelkerke</a:t>
            </a:r>
            <a:r>
              <a:rPr lang="en-US" sz="1800" b="1" i="0" u="none" strike="noStrike" baseline="0" dirty="0">
                <a:latin typeface="SRASerif1.1-Bold"/>
              </a:rPr>
              <a:t> R Square </a:t>
            </a:r>
            <a:r>
              <a:rPr lang="en-US" sz="1800" b="0" i="0" u="none" strike="noStrike" baseline="0" dirty="0">
                <a:latin typeface="SRASerif1.1-Book"/>
              </a:rPr>
              <a:t>values provide an indication of the amount of variation in the dependent variable explained by the model (from a minimum value of 0 to a maximum of approximately 1).</a:t>
            </a:r>
          </a:p>
          <a:p>
            <a:pPr algn="l"/>
            <a:endParaRPr lang="en-US" sz="1800" b="0" i="0" u="none" strike="noStrike" baseline="0" dirty="0">
              <a:latin typeface="SRASerif1.1-Book"/>
            </a:endParaRPr>
          </a:p>
          <a:p>
            <a:pPr algn="l"/>
            <a:r>
              <a:rPr lang="en-US" sz="1800" b="0" i="0" u="none" strike="noStrike" baseline="0" dirty="0">
                <a:latin typeface="SRASerif1.1-Book"/>
              </a:rPr>
              <a:t>48- chi square value</a:t>
            </a:r>
          </a:p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048FF-0170-4435-8725-943D5A3D8D6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587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larger Cox &amp; Snell estimate is the better the model; but it can be greater than 1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Nagelkerke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estimate is calculated in such a way as to be constrained between 0 and 1. So, it can be evaluated as indicating model fit; with a better model displaying a value closer to 1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US" sz="1800" b="0" i="0" u="none" strike="noStrike" baseline="0" dirty="0">
                <a:latin typeface="SRASerif1.1-Book"/>
              </a:rPr>
              <a:t>The </a:t>
            </a:r>
            <a:r>
              <a:rPr lang="en-US" sz="1800" b="1" i="0" u="none" strike="noStrike" baseline="0" dirty="0">
                <a:latin typeface="SRASerif1.1-Bold"/>
              </a:rPr>
              <a:t>Cox &amp; Snell R Square </a:t>
            </a:r>
            <a:r>
              <a:rPr lang="en-US" sz="1800" b="0" i="0" u="none" strike="noStrike" baseline="0" dirty="0">
                <a:latin typeface="SRASerif1.1-Book"/>
              </a:rPr>
              <a:t>and the </a:t>
            </a:r>
            <a:r>
              <a:rPr lang="en-US" sz="1800" b="1" i="0" u="none" strike="noStrike" baseline="0" dirty="0" err="1">
                <a:latin typeface="SRASerif1.1-Bold"/>
              </a:rPr>
              <a:t>Nagelkerke</a:t>
            </a:r>
            <a:r>
              <a:rPr lang="en-US" sz="1800" b="1" i="0" u="none" strike="noStrike" baseline="0" dirty="0">
                <a:latin typeface="SRASerif1.1-Bold"/>
              </a:rPr>
              <a:t> R Square </a:t>
            </a:r>
            <a:r>
              <a:rPr lang="en-US" sz="1800" b="0" i="0" u="none" strike="noStrike" baseline="0" dirty="0">
                <a:latin typeface="SRASerif1.1-Book"/>
              </a:rPr>
              <a:t>values provide an indication of the amount of variation in the dependent variable explained by the model (from a minimum value of 0 to a maximum of approximately 1).</a:t>
            </a:r>
          </a:p>
          <a:p>
            <a:pPr algn="l"/>
            <a:endParaRPr lang="en-US" sz="1800" b="0" i="0" u="none" strike="noStrike" baseline="0" dirty="0">
              <a:latin typeface="SRASerif1.1-Book"/>
            </a:endParaRPr>
          </a:p>
          <a:p>
            <a:pPr algn="l"/>
            <a:r>
              <a:rPr lang="en-US" sz="1800" b="0" i="0" u="none" strike="noStrike" baseline="0" dirty="0">
                <a:latin typeface="SRASerif1.1-Book"/>
              </a:rPr>
              <a:t>48- chi square value</a:t>
            </a:r>
          </a:p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048FF-0170-4435-8725-943D5A3D8D6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912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educational programmes may use radio and T.V. programmes that seek to change pedestrians' behaviour from listening to music or using mobile phones to a full appreciation or concentration of the road environment.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048FF-0170-4435-8725-943D5A3D8D6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505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educational programmes may use radio and T.V. programmes that seek to change pedestrians' behaviour from listening to music or using mobile phones to a full appreciation or concentration of the road environment.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048FF-0170-4435-8725-943D5A3D8D6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93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CF71C-A6C8-8259-DBBC-EA13A746B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8F2976-DE79-9D67-C3A9-D1D237A49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A0D34-FC88-2C04-4416-D4CD7C586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95AE-22AF-401A-B0CC-5820F7ACC215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A84EB-DE7A-D917-704F-B61EA4836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744CA-6AB7-B077-CA5B-015075B9E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D5D4-3301-45AD-8171-302F0A7B1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900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5991F-93FE-0550-5F77-4117E3194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73CF55-B37B-6873-F633-C36F5DF76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B5080-F1DB-DD48-2821-8B5D67D49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95AE-22AF-401A-B0CC-5820F7ACC215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E0E7A-1F69-900F-98D1-957E8EF24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B5D98-94C0-73EB-2C25-F4291B9C9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D5D4-3301-45AD-8171-302F0A7B1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04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DA0CEA-7708-B20A-C810-3DFAAE2BC8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1DE87-6A51-3A1C-3381-280D0E2D2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61120-A69E-BF51-6E85-21BA05735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95AE-22AF-401A-B0CC-5820F7ACC215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0C203-E2B5-62F8-7FFF-E378D9697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E023F-8CF0-1F75-5205-717B9B716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D5D4-3301-45AD-8171-302F0A7B1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339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553E5-9ED3-752E-9393-DC8C8DEF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5E130-4D56-2D17-2412-82E66046C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51F59-D000-EE75-CEAE-046451A09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95AE-22AF-401A-B0CC-5820F7ACC215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590EE-6F47-C584-E13C-6FF964E2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998D4-0D1F-D135-EA94-DD0ED0D64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D5D4-3301-45AD-8171-302F0A7B1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432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96F4D-9B80-4746-1EE3-9D8CC9B19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2D3A7-91E0-EA15-51B1-9ADE5D0A9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88DF6-84C5-DF8A-FBF4-E2EFE7F5A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95AE-22AF-401A-B0CC-5820F7ACC215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AC8ED-AA72-166A-4531-830A26546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CCE5E-2AA4-71BF-1DED-AE7770477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D5D4-3301-45AD-8171-302F0A7B1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587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14BA2-DC24-01BE-93D1-8AB002666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F4008-24F2-2BDB-862C-2E2425171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4D499-C9B4-A0F0-5145-258CFADC0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D3AF46-C14A-FABB-638C-45193C08A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95AE-22AF-401A-B0CC-5820F7ACC215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AAD171-90FA-CD5E-D29B-C1D782D86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B3761B-34C0-3EF3-AA4C-F48C51BF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D5D4-3301-45AD-8171-302F0A7B1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041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AFED8-F3CE-FE63-7872-80777D329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10A27-DE65-6CD9-093D-E4BEE0DAF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4AB28-4EA1-F282-F0E3-308C12C6D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32D15A-977A-E722-995A-6C199C1B83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DF3483-5798-2C68-02C4-0817618532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7341B3-5233-4F03-AE38-113F0E492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95AE-22AF-401A-B0CC-5820F7ACC215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9BC322-CB0A-BFCC-DBFA-75150A60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3E939A-1CF8-18B3-A9E1-688D71496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D5D4-3301-45AD-8171-302F0A7B1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950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BCA59-0679-B3B6-3E49-0DD3983D6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A71437-A561-42AA-F2C1-1B3AC0AC6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95AE-22AF-401A-B0CC-5820F7ACC215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4197F-172C-A9F0-83AE-0E477C9DF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556919-3A5E-610A-9BBC-E4773CF2E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D5D4-3301-45AD-8171-302F0A7B1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762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2426DD-CA50-81EC-CF60-941197AC9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95AE-22AF-401A-B0CC-5820F7ACC215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676606-EAFA-D16D-02D4-1296642D9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8C905-AC6D-283B-3B49-E75B43160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D5D4-3301-45AD-8171-302F0A7B1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17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80F7E-27EA-2637-F757-A8CF39141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5667F-3F79-D482-D6F9-BB4EE6C8B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C805FE-98DE-969B-DC3B-B70649CF1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F6764-F426-FC43-224B-89957D7EF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95AE-22AF-401A-B0CC-5820F7ACC215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9EAA1-06A7-BEF8-270F-B6A2C6939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C3CFE-118E-289C-A233-0AC4DD4CD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D5D4-3301-45AD-8171-302F0A7B1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66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FD627-0ECF-3D0F-5259-413476D75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2E7720-D448-8BE4-AF2D-08AA36362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CB33AF-4483-212F-D5A9-869102EC2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3602A-91AD-15BC-85DB-65EDD1B4D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95AE-22AF-401A-B0CC-5820F7ACC215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B6024-FD81-4FAE-BE5D-B1AA283D3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8BCF7-F701-A8EC-5FC8-D75131E98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D5D4-3301-45AD-8171-302F0A7B1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74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BB4E2E-ED03-CE23-66F8-9308C7BD7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4AF91-F6D6-C755-A76A-12E816089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8CD0E-A2A5-8E1A-6D0B-A1CB52731C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E95AE-22AF-401A-B0CC-5820F7ACC215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09A24-5716-5B51-0706-EE691CCFC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8EC41-CFF4-4A85-5B97-B553C477D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BD5D4-3301-45AD-8171-302F0A7B1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00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61C149-58BF-2EFF-5405-6A3DF03FA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925" y="1321056"/>
            <a:ext cx="10684151" cy="1991979"/>
          </a:xfrm>
        </p:spPr>
        <p:txBody>
          <a:bodyPr anchor="b">
            <a:normAutofit/>
          </a:bodyPr>
          <a:lstStyle/>
          <a:p>
            <a:r>
              <a:rPr lang="en-GB" sz="4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Predictors </a:t>
            </a:r>
            <a:r>
              <a:rPr lang="en-GB" sz="4800" b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distractive </a:t>
            </a:r>
            <a:r>
              <a:rPr lang="en-GB" sz="4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 to walking in Accra, Ghana</a:t>
            </a:r>
            <a:endParaRPr lang="en-GB" sz="480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D0726E-B2CE-4651-C2DE-B84E0AA3D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10601"/>
            <a:ext cx="9469211" cy="865639"/>
          </a:xfrm>
        </p:spPr>
        <p:txBody>
          <a:bodyPr anchor="t">
            <a:normAutofit fontScale="85000" lnSpcReduction="20000"/>
          </a:bodyPr>
          <a:lstStyle/>
          <a:p>
            <a:pPr algn="l"/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Odame, Sam </a:t>
            </a:r>
            <a:r>
              <a:rPr lang="en-US" sz="32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Amoah-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Nuamah</a:t>
            </a:r>
            <a:endParaRPr lang="en-US" sz="32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GB" sz="3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VREF MAC NextGen Scholars</a:t>
            </a:r>
            <a:endParaRPr lang="en-GB" sz="32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260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9D2C83E-305F-FEEA-7181-C166E99397B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73705829"/>
              </p:ext>
            </p:extLst>
          </p:nvPr>
        </p:nvGraphicFramePr>
        <p:xfrm>
          <a:off x="235085" y="301944"/>
          <a:ext cx="11721829" cy="6309043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694084">
                  <a:extLst>
                    <a:ext uri="{9D8B030D-6E8A-4147-A177-3AD203B41FA5}">
                      <a16:colId xmlns:a16="http://schemas.microsoft.com/office/drawing/2014/main" val="3772096226"/>
                    </a:ext>
                  </a:extLst>
                </a:gridCol>
                <a:gridCol w="1658684">
                  <a:extLst>
                    <a:ext uri="{9D8B030D-6E8A-4147-A177-3AD203B41FA5}">
                      <a16:colId xmlns:a16="http://schemas.microsoft.com/office/drawing/2014/main" val="3137224261"/>
                    </a:ext>
                  </a:extLst>
                </a:gridCol>
                <a:gridCol w="2019939">
                  <a:extLst>
                    <a:ext uri="{9D8B030D-6E8A-4147-A177-3AD203B41FA5}">
                      <a16:colId xmlns:a16="http://schemas.microsoft.com/office/drawing/2014/main" val="2786964896"/>
                    </a:ext>
                  </a:extLst>
                </a:gridCol>
                <a:gridCol w="2174561">
                  <a:extLst>
                    <a:ext uri="{9D8B030D-6E8A-4147-A177-3AD203B41FA5}">
                      <a16:colId xmlns:a16="http://schemas.microsoft.com/office/drawing/2014/main" val="3913635024"/>
                    </a:ext>
                  </a:extLst>
                </a:gridCol>
                <a:gridCol w="2174561">
                  <a:extLst>
                    <a:ext uri="{9D8B030D-6E8A-4147-A177-3AD203B41FA5}">
                      <a16:colId xmlns:a16="http://schemas.microsoft.com/office/drawing/2014/main" val="497579720"/>
                    </a:ext>
                  </a:extLst>
                </a:gridCol>
              </a:tblGrid>
              <a:tr h="23487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Variable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p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Odds ratio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95% Confidence Interval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011008"/>
                  </a:ext>
                </a:extLst>
              </a:tr>
              <a:tr h="2348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Lower Limit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Upper Limit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6029058"/>
                  </a:ext>
                </a:extLst>
              </a:tr>
              <a:tr h="234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Education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5965697"/>
                  </a:ext>
                </a:extLst>
              </a:tr>
              <a:tr h="234878">
                <a:tc>
                  <a:txBody>
                    <a:bodyPr/>
                    <a:lstStyle/>
                    <a:p>
                      <a:pPr marL="19431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formal education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686319"/>
                  </a:ext>
                </a:extLst>
              </a:tr>
              <a:tr h="234878">
                <a:tc>
                  <a:txBody>
                    <a:bodyPr/>
                    <a:lstStyle/>
                    <a:p>
                      <a:pPr marL="19431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Primary 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0.248 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0.41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0.08949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1.8649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50241657"/>
                  </a:ext>
                </a:extLst>
              </a:tr>
              <a:tr h="234878">
                <a:tc>
                  <a:txBody>
                    <a:bodyPr/>
                    <a:lstStyle/>
                    <a:p>
                      <a:pPr marL="19431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Junior High School 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0.201 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2.65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0.59425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11.8465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1235783"/>
                  </a:ext>
                </a:extLst>
              </a:tr>
              <a:tr h="234878">
                <a:tc>
                  <a:txBody>
                    <a:bodyPr/>
                    <a:lstStyle/>
                    <a:p>
                      <a:pPr marL="19431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Senior High School</a:t>
                      </a:r>
                      <a:endParaRPr lang="en-GB" sz="1600" b="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0.044* </a:t>
                      </a:r>
                      <a:endParaRPr lang="en-GB" sz="1600" b="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4.56</a:t>
                      </a:r>
                      <a:endParaRPr lang="en-GB" sz="1600" b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1.04373</a:t>
                      </a:r>
                      <a:endParaRPr lang="en-GB" sz="1600" b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19.9062</a:t>
                      </a:r>
                      <a:endParaRPr lang="en-GB" sz="1600" b="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26899971"/>
                  </a:ext>
                </a:extLst>
              </a:tr>
              <a:tr h="234878">
                <a:tc>
                  <a:txBody>
                    <a:bodyPr/>
                    <a:lstStyle/>
                    <a:p>
                      <a:pPr marL="19431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Tertiary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0.700  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1.28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0.37090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4.3830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38342335"/>
                  </a:ext>
                </a:extLst>
              </a:tr>
              <a:tr h="234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Occupation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5343312"/>
                  </a:ext>
                </a:extLst>
              </a:tr>
              <a:tr h="234878">
                <a:tc>
                  <a:txBody>
                    <a:bodyPr/>
                    <a:lstStyle/>
                    <a:p>
                      <a:pPr marL="19431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Private Informal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3753892"/>
                  </a:ext>
                </a:extLst>
              </a:tr>
              <a:tr h="234878">
                <a:tc>
                  <a:txBody>
                    <a:bodyPr/>
                    <a:lstStyle/>
                    <a:p>
                      <a:pPr marL="19431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Private formal 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0.590 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0.62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0.11037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3.5025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6801040"/>
                  </a:ext>
                </a:extLst>
              </a:tr>
              <a:tr h="234878">
                <a:tc>
                  <a:txBody>
                    <a:bodyPr/>
                    <a:lstStyle/>
                    <a:p>
                      <a:pPr marL="19431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Public informal</a:t>
                      </a:r>
                      <a:endParaRPr lang="en-GB" sz="1600" b="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 .001**</a:t>
                      </a:r>
                      <a:endParaRPr lang="en-GB" sz="1600" b="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13.29</a:t>
                      </a:r>
                      <a:endParaRPr lang="en-GB" sz="1600" b="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16.59522</a:t>
                      </a:r>
                      <a:endParaRPr lang="en-GB" sz="1600" b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1064.3168</a:t>
                      </a:r>
                      <a:endParaRPr lang="en-GB" sz="1600" b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8527890"/>
                  </a:ext>
                </a:extLst>
              </a:tr>
              <a:tr h="234878">
                <a:tc>
                  <a:txBody>
                    <a:bodyPr/>
                    <a:lstStyle/>
                    <a:p>
                      <a:pPr marL="19431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Public formal </a:t>
                      </a:r>
                      <a:endParaRPr lang="en-GB" sz="1600" b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 .001**  </a:t>
                      </a:r>
                      <a:endParaRPr lang="en-GB" sz="1600" b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</a:t>
                      </a:r>
                      <a:endParaRPr lang="en-GB" sz="1600" b="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1.87e-4</a:t>
                      </a:r>
                      <a:endParaRPr lang="en-GB" sz="1600" b="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0.0664</a:t>
                      </a:r>
                      <a:endParaRPr lang="en-GB" sz="1600" b="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2188395"/>
                  </a:ext>
                </a:extLst>
              </a:tr>
              <a:tr h="234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Residence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6094057"/>
                  </a:ext>
                </a:extLst>
              </a:tr>
              <a:tr h="234878">
                <a:tc>
                  <a:txBody>
                    <a:bodyPr/>
                    <a:lstStyle/>
                    <a:p>
                      <a:pPr marL="19431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Rural area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6834566"/>
                  </a:ext>
                </a:extLst>
              </a:tr>
              <a:tr h="234878">
                <a:tc>
                  <a:txBody>
                    <a:bodyPr/>
                    <a:lstStyle/>
                    <a:p>
                      <a:pPr marL="19431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Urban area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0.900 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1.05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0.52132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2.0982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82735855"/>
                  </a:ext>
                </a:extLst>
              </a:tr>
              <a:tr h="234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Observed Disability 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96505757"/>
                  </a:ext>
                </a:extLst>
              </a:tr>
              <a:tr h="234878">
                <a:tc>
                  <a:txBody>
                    <a:bodyPr/>
                    <a:lstStyle/>
                    <a:p>
                      <a:pPr marL="19431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60534855"/>
                  </a:ext>
                </a:extLst>
              </a:tr>
              <a:tr h="234878">
                <a:tc>
                  <a:txBody>
                    <a:bodyPr/>
                    <a:lstStyle/>
                    <a:p>
                      <a:pPr marL="19431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0.708 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1.43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0.22103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9.2263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01835913"/>
                  </a:ext>
                </a:extLst>
              </a:tr>
              <a:tr h="234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Reasons for walking 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51575883"/>
                  </a:ext>
                </a:extLst>
              </a:tr>
              <a:tr h="234878">
                <a:tc>
                  <a:txBody>
                    <a:bodyPr/>
                    <a:lstStyle/>
                    <a:p>
                      <a:pPr marL="20193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Daily commuting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48856398"/>
                  </a:ext>
                </a:extLst>
              </a:tr>
              <a:tr h="234878">
                <a:tc>
                  <a:txBody>
                    <a:bodyPr/>
                    <a:lstStyle/>
                    <a:p>
                      <a:pPr marL="19431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Short trip to a specific point in the city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0.966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0.24919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3.7801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32169006"/>
                  </a:ext>
                </a:extLst>
              </a:tr>
              <a:tr h="234878">
                <a:tc>
                  <a:txBody>
                    <a:bodyPr/>
                    <a:lstStyle/>
                    <a:p>
                      <a:pPr marL="19431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 a part of job routine</a:t>
                      </a:r>
                      <a:endParaRPr lang="en-GB" sz="1600" b="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333333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&lt;0.001**</a:t>
                      </a:r>
                      <a:endParaRPr lang="en-GB" sz="16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333333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13.54</a:t>
                      </a:r>
                      <a:endParaRPr lang="en-GB" sz="160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333333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2.93342</a:t>
                      </a:r>
                      <a:endParaRPr lang="en-GB" sz="160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333333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62.4720</a:t>
                      </a:r>
                      <a:endParaRPr lang="en-GB" sz="16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92407822"/>
                  </a:ext>
                </a:extLst>
              </a:tr>
              <a:tr h="234878">
                <a:tc>
                  <a:txBody>
                    <a:bodyPr/>
                    <a:lstStyle/>
                    <a:p>
                      <a:pPr marL="20193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76677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0808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9D2C83E-305F-FEEA-7181-C166E99397B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70039035"/>
              </p:ext>
            </p:extLst>
          </p:nvPr>
        </p:nvGraphicFramePr>
        <p:xfrm>
          <a:off x="235085" y="301944"/>
          <a:ext cx="11721829" cy="3452881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694084">
                  <a:extLst>
                    <a:ext uri="{9D8B030D-6E8A-4147-A177-3AD203B41FA5}">
                      <a16:colId xmlns:a16="http://schemas.microsoft.com/office/drawing/2014/main" val="3772096226"/>
                    </a:ext>
                  </a:extLst>
                </a:gridCol>
                <a:gridCol w="1658684">
                  <a:extLst>
                    <a:ext uri="{9D8B030D-6E8A-4147-A177-3AD203B41FA5}">
                      <a16:colId xmlns:a16="http://schemas.microsoft.com/office/drawing/2014/main" val="3137224261"/>
                    </a:ext>
                  </a:extLst>
                </a:gridCol>
                <a:gridCol w="2019939">
                  <a:extLst>
                    <a:ext uri="{9D8B030D-6E8A-4147-A177-3AD203B41FA5}">
                      <a16:colId xmlns:a16="http://schemas.microsoft.com/office/drawing/2014/main" val="2786964896"/>
                    </a:ext>
                  </a:extLst>
                </a:gridCol>
                <a:gridCol w="2174561">
                  <a:extLst>
                    <a:ext uri="{9D8B030D-6E8A-4147-A177-3AD203B41FA5}">
                      <a16:colId xmlns:a16="http://schemas.microsoft.com/office/drawing/2014/main" val="3913635024"/>
                    </a:ext>
                  </a:extLst>
                </a:gridCol>
                <a:gridCol w="2174561">
                  <a:extLst>
                    <a:ext uri="{9D8B030D-6E8A-4147-A177-3AD203B41FA5}">
                      <a16:colId xmlns:a16="http://schemas.microsoft.com/office/drawing/2014/main" val="497579720"/>
                    </a:ext>
                  </a:extLst>
                </a:gridCol>
              </a:tblGrid>
              <a:tr h="23487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Variable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</a:rPr>
                        <a:t>p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Odds ratio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95% Confidence Interval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011008"/>
                  </a:ext>
                </a:extLst>
              </a:tr>
              <a:tr h="2348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Lower Limit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Upper Limit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6029058"/>
                  </a:ext>
                </a:extLst>
              </a:tr>
              <a:tr h="234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Time spent walking (Weekly)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21695630"/>
                  </a:ext>
                </a:extLst>
              </a:tr>
              <a:tr h="234878">
                <a:tc>
                  <a:txBody>
                    <a:bodyPr/>
                    <a:lstStyle/>
                    <a:p>
                      <a:pPr marL="19431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1-5 hours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69166246"/>
                  </a:ext>
                </a:extLst>
              </a:tr>
              <a:tr h="234878">
                <a:tc>
                  <a:txBody>
                    <a:bodyPr/>
                    <a:lstStyle/>
                    <a:p>
                      <a:pPr marL="19431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6-10 hours </a:t>
                      </a:r>
                      <a:endParaRPr lang="en-GB" sz="1600" b="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rgbClr val="333333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 .001**</a:t>
                      </a:r>
                      <a:endParaRPr lang="en-GB" sz="160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rgbClr val="333333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0.01</a:t>
                      </a:r>
                      <a:endParaRPr lang="en-GB" sz="160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rgbClr val="333333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0.00153</a:t>
                      </a:r>
                      <a:endParaRPr lang="en-GB" sz="160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solidFill>
                            <a:srgbClr val="333333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0.0506</a:t>
                      </a:r>
                      <a:endParaRPr lang="en-GB" sz="16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1551396"/>
                  </a:ext>
                </a:extLst>
              </a:tr>
              <a:tr h="234878">
                <a:tc>
                  <a:txBody>
                    <a:bodyPr/>
                    <a:lstStyle/>
                    <a:p>
                      <a:pPr marL="19431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11-15 hours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0.087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0.03924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1.2445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7844206"/>
                  </a:ext>
                </a:extLst>
              </a:tr>
              <a:tr h="234878">
                <a:tc>
                  <a:txBody>
                    <a:bodyPr/>
                    <a:lstStyle/>
                    <a:p>
                      <a:pPr marL="19431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09249588"/>
                  </a:ext>
                </a:extLst>
              </a:tr>
              <a:tr h="234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Walking time for common trips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98988085"/>
                  </a:ext>
                </a:extLst>
              </a:tr>
              <a:tr h="234878">
                <a:tc>
                  <a:txBody>
                    <a:bodyPr/>
                    <a:lstStyle/>
                    <a:p>
                      <a:pPr marL="20193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0-15 minutes</a:t>
                      </a:r>
                      <a:endParaRPr lang="en-GB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17584089"/>
                  </a:ext>
                </a:extLst>
              </a:tr>
              <a:tr h="234878">
                <a:tc>
                  <a:txBody>
                    <a:bodyPr/>
                    <a:lstStyle/>
                    <a:p>
                      <a:pPr marL="20193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b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16-30 minutes</a:t>
                      </a:r>
                      <a:endParaRPr lang="en-GB" sz="1600" b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rgbClr val="333333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 .001**</a:t>
                      </a:r>
                      <a:endParaRPr lang="en-GB" sz="160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solidFill>
                            <a:srgbClr val="333333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7.04</a:t>
                      </a:r>
                      <a:endParaRPr lang="en-GB" sz="16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solidFill>
                            <a:srgbClr val="333333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17.16630</a:t>
                      </a:r>
                      <a:endParaRPr lang="en-GB" sz="16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solidFill>
                            <a:srgbClr val="333333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288.4098</a:t>
                      </a:r>
                      <a:endParaRPr lang="en-GB" sz="16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52492533"/>
                  </a:ext>
                </a:extLst>
              </a:tr>
              <a:tr h="234878">
                <a:tc>
                  <a:txBody>
                    <a:bodyPr/>
                    <a:lstStyle/>
                    <a:p>
                      <a:pPr marL="20193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b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31-45 minutes</a:t>
                      </a:r>
                      <a:endParaRPr lang="en-GB" sz="1600" b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rgbClr val="333333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 .001**</a:t>
                      </a:r>
                      <a:endParaRPr lang="en-GB" sz="160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solidFill>
                            <a:srgbClr val="333333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4.22</a:t>
                      </a:r>
                      <a:endParaRPr lang="en-GB" sz="16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solidFill>
                            <a:srgbClr val="333333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68.05334</a:t>
                      </a:r>
                      <a:endParaRPr lang="en-GB" sz="16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solidFill>
                            <a:srgbClr val="333333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3139.0748</a:t>
                      </a:r>
                      <a:endParaRPr lang="en-GB" sz="16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65516117"/>
                  </a:ext>
                </a:extLst>
              </a:tr>
              <a:tr h="234878">
                <a:tc>
                  <a:txBody>
                    <a:bodyPr/>
                    <a:lstStyle/>
                    <a:p>
                      <a:pPr marL="20193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46-60 minutes</a:t>
                      </a:r>
                      <a:endParaRPr lang="en-GB" sz="1600" b="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rgbClr val="333333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 .001** </a:t>
                      </a:r>
                      <a:endParaRPr lang="en-GB" sz="160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rgbClr val="333333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3.05</a:t>
                      </a:r>
                      <a:endParaRPr lang="en-GB" sz="160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rgbClr val="333333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944.17851</a:t>
                      </a:r>
                      <a:endParaRPr lang="en-GB" sz="160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solidFill>
                            <a:srgbClr val="333333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469464.8719</a:t>
                      </a:r>
                      <a:endParaRPr lang="en-GB" sz="16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76677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720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07F9-E2FC-9B65-1D83-4965C7C4F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6000" dirty="0"/>
              <a:t>Conclusion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0F88B-C7A8-C1B2-A7C2-53461FF3C2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10515600" cy="4912059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study has shown that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sex, age, level of education, occupation, reasons for walking and weekly time spent walking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influence pedestrians’ engagement in distractive walking activities</a:t>
            </a:r>
            <a:endParaRPr lang="en-GB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Respondents who identified as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males, young adults, with lower educational attainment, informal workers and those with more walking time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were more likely to engage in distractive activities to walking. </a:t>
            </a:r>
            <a:endParaRPr lang="en-GB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 planning scheme that minimises distractions to pedestrians. </a:t>
            </a:r>
          </a:p>
          <a:p>
            <a:pPr lvl="1" algn="just"/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NRSC and AMA should intensify public outreach programmes for safer pedestrians outcome. </a:t>
            </a:r>
          </a:p>
          <a:p>
            <a:pPr lvl="1" algn="just"/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Additionally, city authorities can also reduce pedestrian distractions by controlling the use of sidewalks for economic activities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680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C51ED29-F913-BBC2-FE01-4D30F1FB68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717"/>
            <a:ext cx="6169282" cy="6088753"/>
          </a:xfrm>
        </p:spPr>
      </p:pic>
      <p:pic>
        <p:nvPicPr>
          <p:cNvPr id="11" name="Picture 10" descr="A person carrying boxes on their shoulders&#10;&#10;Description automatically generated">
            <a:extLst>
              <a:ext uri="{FF2B5EF4-FFF2-40B4-BE49-F238E27FC236}">
                <a16:creationId xmlns:a16="http://schemas.microsoft.com/office/drawing/2014/main" id="{AB8B7811-530D-CF1A-6882-F037A084F6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04" y="1007806"/>
            <a:ext cx="5574598" cy="553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96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0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B3306E-63C9-1CD0-FFC2-2AA0B9EF5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060" y="2794881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8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pic>
        <p:nvPicPr>
          <p:cNvPr id="6" name="Graphic 5" descr="Smiling Face with No Fill">
            <a:extLst>
              <a:ext uri="{FF2B5EF4-FFF2-40B4-BE49-F238E27FC236}">
                <a16:creationId xmlns:a16="http://schemas.microsoft.com/office/drawing/2014/main" id="{94FF7B1A-1D85-BBD2-AD30-4E95CDBDE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4035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6C748-D2AC-8553-9668-C26D3CC38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6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FE482-F2D4-684A-C9E4-E5EC0085D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461" y="1374289"/>
            <a:ext cx="5493774" cy="46672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Walking is a fundamental mode of transport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mmense health and environmental benefits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walking = increased risk of road traffic crashes</a:t>
            </a:r>
          </a:p>
        </p:txBody>
      </p:sp>
      <p:pic>
        <p:nvPicPr>
          <p:cNvPr id="10" name="Content Placeholder 9" descr="A group of people walking on a road&#10;&#10;Description automatically generated with low confidence">
            <a:extLst>
              <a:ext uri="{FF2B5EF4-FFF2-40B4-BE49-F238E27FC236}">
                <a16:creationId xmlns:a16="http://schemas.microsoft.com/office/drawing/2014/main" id="{5428D741-43FA-0F6B-1E22-C04A531F1C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680" y="1238865"/>
            <a:ext cx="5675346" cy="4938098"/>
          </a:xfrm>
        </p:spPr>
      </p:pic>
      <p:pic>
        <p:nvPicPr>
          <p:cNvPr id="12" name="Picture 11" descr="A person running on a road&#10;&#10;Description automatically generated with low confidence">
            <a:extLst>
              <a:ext uri="{FF2B5EF4-FFF2-40B4-BE49-F238E27FC236}">
                <a16:creationId xmlns:a16="http://schemas.microsoft.com/office/drawing/2014/main" id="{9E4EEF16-BF02-1A5B-720A-35D00A1D1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562" y="1238865"/>
            <a:ext cx="5741017" cy="4938098"/>
          </a:xfrm>
          <a:prstGeom prst="rect">
            <a:avLst/>
          </a:prstGeom>
        </p:spPr>
      </p:pic>
      <p:pic>
        <p:nvPicPr>
          <p:cNvPr id="14" name="Picture 13" descr="A picture containing text, swimming&#10;&#10;Description automatically generated">
            <a:extLst>
              <a:ext uri="{FF2B5EF4-FFF2-40B4-BE49-F238E27FC236}">
                <a16:creationId xmlns:a16="http://schemas.microsoft.com/office/drawing/2014/main" id="{E51DF311-BF61-D7A1-BD47-B219DAF96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294" y="1238865"/>
            <a:ext cx="5730118" cy="4938098"/>
          </a:xfrm>
          <a:prstGeom prst="rect">
            <a:avLst/>
          </a:prstGeom>
        </p:spPr>
      </p:pic>
      <p:pic>
        <p:nvPicPr>
          <p:cNvPr id="16" name="Picture 15" descr="A picture containing grass, sky, outdoor, person&#10;&#10;Description automatically generated">
            <a:extLst>
              <a:ext uri="{FF2B5EF4-FFF2-40B4-BE49-F238E27FC236}">
                <a16:creationId xmlns:a16="http://schemas.microsoft.com/office/drawing/2014/main" id="{5FC793DB-09A3-DD2C-1F99-1CAAEC0555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293" y="1238865"/>
            <a:ext cx="5753285" cy="493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8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0F731-0162-AFE4-A3EA-CD4166505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Cont’d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40F9C-31CD-D3AD-081B-8DE9AF8F2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5586" y="2744784"/>
            <a:ext cx="5459414" cy="3748091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Disaggregations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presents a much darker image for Africa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22% (US), 27% (Europe) and Africa (40%) of pedestrians casualties (WHO, 2018)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GB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Ghana, 38.9% of pedestrians are annually involved in road traffic crashes (</a:t>
            </a:r>
            <a:r>
              <a:rPr lang="en-GB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BRRI</a:t>
            </a:r>
            <a:r>
              <a:rPr lang="en-GB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2020). </a:t>
            </a:r>
            <a:endParaRPr lang="en-GB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GB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06164C8-2127-0458-3B25-FCDB34022FF3}"/>
              </a:ext>
            </a:extLst>
          </p:cNvPr>
          <p:cNvGrpSpPr/>
          <p:nvPr/>
        </p:nvGrpSpPr>
        <p:grpSpPr>
          <a:xfrm>
            <a:off x="407986" y="1645691"/>
            <a:ext cx="2821097" cy="923330"/>
            <a:chOff x="676160" y="1865309"/>
            <a:chExt cx="2400523" cy="703712"/>
          </a:xfrm>
        </p:grpSpPr>
        <p:grpSp>
          <p:nvGrpSpPr>
            <p:cNvPr id="15" name="Content Placeholder 5" descr="Walk outline">
              <a:extLst>
                <a:ext uri="{FF2B5EF4-FFF2-40B4-BE49-F238E27FC236}">
                  <a16:creationId xmlns:a16="http://schemas.microsoft.com/office/drawing/2014/main" id="{E228C685-19F8-89A2-6C88-E74E9D9AF80D}"/>
                </a:ext>
              </a:extLst>
            </p:cNvPr>
            <p:cNvGrpSpPr/>
            <p:nvPr/>
          </p:nvGrpSpPr>
          <p:grpSpPr>
            <a:xfrm>
              <a:off x="676160" y="1865310"/>
              <a:ext cx="460599" cy="703711"/>
              <a:chOff x="676160" y="1865310"/>
              <a:chExt cx="460599" cy="703711"/>
            </a:xfrm>
            <a:solidFill>
              <a:srgbClr val="FF0000"/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64B91D0C-9799-07C8-32C0-1116DEB26A94}"/>
                  </a:ext>
                </a:extLst>
              </p:cNvPr>
              <p:cNvSpPr/>
              <p:nvPr/>
            </p:nvSpPr>
            <p:spPr>
              <a:xfrm>
                <a:off x="890124" y="1865310"/>
                <a:ext cx="130704" cy="130704"/>
              </a:xfrm>
              <a:custGeom>
                <a:avLst/>
                <a:gdLst>
                  <a:gd name="connsiteX0" fmla="*/ 65352 w 130704"/>
                  <a:gd name="connsiteY0" fmla="*/ 130704 h 130704"/>
                  <a:gd name="connsiteX1" fmla="*/ 130704 w 130704"/>
                  <a:gd name="connsiteY1" fmla="*/ 65352 h 130704"/>
                  <a:gd name="connsiteX2" fmla="*/ 65352 w 130704"/>
                  <a:gd name="connsiteY2" fmla="*/ 0 h 130704"/>
                  <a:gd name="connsiteX3" fmla="*/ 0 w 130704"/>
                  <a:gd name="connsiteY3" fmla="*/ 65352 h 130704"/>
                  <a:gd name="connsiteX4" fmla="*/ 65352 w 130704"/>
                  <a:gd name="connsiteY4" fmla="*/ 130704 h 130704"/>
                  <a:gd name="connsiteX5" fmla="*/ 65352 w 130704"/>
                  <a:gd name="connsiteY5" fmla="*/ 16338 h 130704"/>
                  <a:gd name="connsiteX6" fmla="*/ 114366 w 130704"/>
                  <a:gd name="connsiteY6" fmla="*/ 65352 h 130704"/>
                  <a:gd name="connsiteX7" fmla="*/ 65352 w 130704"/>
                  <a:gd name="connsiteY7" fmla="*/ 114366 h 130704"/>
                  <a:gd name="connsiteX8" fmla="*/ 16338 w 130704"/>
                  <a:gd name="connsiteY8" fmla="*/ 65352 h 130704"/>
                  <a:gd name="connsiteX9" fmla="*/ 65352 w 130704"/>
                  <a:gd name="connsiteY9" fmla="*/ 16305 h 130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704" h="130704">
                    <a:moveTo>
                      <a:pt x="65352" y="130704"/>
                    </a:moveTo>
                    <a:cubicBezTo>
                      <a:pt x="101445" y="130704"/>
                      <a:pt x="130704" y="101445"/>
                      <a:pt x="130704" y="65352"/>
                    </a:cubicBezTo>
                    <a:cubicBezTo>
                      <a:pt x="130704" y="29259"/>
                      <a:pt x="101445" y="0"/>
                      <a:pt x="65352" y="0"/>
                    </a:cubicBezTo>
                    <a:cubicBezTo>
                      <a:pt x="29259" y="0"/>
                      <a:pt x="0" y="29259"/>
                      <a:pt x="0" y="65352"/>
                    </a:cubicBezTo>
                    <a:cubicBezTo>
                      <a:pt x="0" y="101445"/>
                      <a:pt x="29259" y="130704"/>
                      <a:pt x="65352" y="130704"/>
                    </a:cubicBezTo>
                    <a:close/>
                    <a:moveTo>
                      <a:pt x="65352" y="16338"/>
                    </a:moveTo>
                    <a:cubicBezTo>
                      <a:pt x="92422" y="16338"/>
                      <a:pt x="114366" y="38282"/>
                      <a:pt x="114366" y="65352"/>
                    </a:cubicBezTo>
                    <a:cubicBezTo>
                      <a:pt x="114366" y="92422"/>
                      <a:pt x="92422" y="114366"/>
                      <a:pt x="65352" y="114366"/>
                    </a:cubicBezTo>
                    <a:cubicBezTo>
                      <a:pt x="38282" y="114366"/>
                      <a:pt x="16338" y="92422"/>
                      <a:pt x="16338" y="65352"/>
                    </a:cubicBezTo>
                    <a:cubicBezTo>
                      <a:pt x="16356" y="38285"/>
                      <a:pt x="38285" y="16341"/>
                      <a:pt x="65352" y="16305"/>
                    </a:cubicBezTo>
                    <a:close/>
                  </a:path>
                </a:pathLst>
              </a:custGeom>
              <a:solidFill>
                <a:srgbClr val="FF0000"/>
              </a:solidFill>
              <a:ln w="81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BBE26AE-4533-CE8E-96DC-F49658E454D5}"/>
                  </a:ext>
                </a:extLst>
              </p:cNvPr>
              <p:cNvSpPr/>
              <p:nvPr/>
            </p:nvSpPr>
            <p:spPr>
              <a:xfrm>
                <a:off x="676160" y="2285376"/>
                <a:ext cx="202069" cy="283645"/>
              </a:xfrm>
              <a:custGeom>
                <a:avLst/>
                <a:gdLst>
                  <a:gd name="connsiteX0" fmla="*/ 173119 w 202069"/>
                  <a:gd name="connsiteY0" fmla="*/ 113958 h 283645"/>
                  <a:gd name="connsiteX1" fmla="*/ 168536 w 202069"/>
                  <a:gd name="connsiteY1" fmla="*/ 123581 h 283645"/>
                  <a:gd name="connsiteX2" fmla="*/ 57437 w 202069"/>
                  <a:gd name="connsiteY2" fmla="*/ 258459 h 283645"/>
                  <a:gd name="connsiteX3" fmla="*/ 39278 w 202069"/>
                  <a:gd name="connsiteY3" fmla="*/ 267290 h 283645"/>
                  <a:gd name="connsiteX4" fmla="*/ 24655 w 202069"/>
                  <a:gd name="connsiteY4" fmla="*/ 262013 h 283645"/>
                  <a:gd name="connsiteX5" fmla="*/ 21812 w 202069"/>
                  <a:gd name="connsiteY5" fmla="*/ 229108 h 283645"/>
                  <a:gd name="connsiteX6" fmla="*/ 128010 w 202069"/>
                  <a:gd name="connsiteY6" fmla="*/ 99866 h 283645"/>
                  <a:gd name="connsiteX7" fmla="*/ 129709 w 202069"/>
                  <a:gd name="connsiteY7" fmla="*/ 96321 h 283645"/>
                  <a:gd name="connsiteX8" fmla="*/ 146390 w 202069"/>
                  <a:gd name="connsiteY8" fmla="*/ 14810 h 283645"/>
                  <a:gd name="connsiteX9" fmla="*/ 132748 w 202069"/>
                  <a:gd name="connsiteY9" fmla="*/ 0 h 283645"/>
                  <a:gd name="connsiteX10" fmla="*/ 114122 w 202069"/>
                  <a:gd name="connsiteY10" fmla="*/ 91060 h 283645"/>
                  <a:gd name="connsiteX11" fmla="*/ 9191 w 202069"/>
                  <a:gd name="connsiteY11" fmla="*/ 218733 h 283645"/>
                  <a:gd name="connsiteX12" fmla="*/ 14150 w 202069"/>
                  <a:gd name="connsiteY12" fmla="*/ 274528 h 283645"/>
                  <a:gd name="connsiteX13" fmla="*/ 69626 w 202069"/>
                  <a:gd name="connsiteY13" fmla="*/ 269453 h 283645"/>
                  <a:gd name="connsiteX14" fmla="*/ 70189 w 202069"/>
                  <a:gd name="connsiteY14" fmla="*/ 268760 h 283645"/>
                  <a:gd name="connsiteX15" fmla="*/ 181288 w 202069"/>
                  <a:gd name="connsiteY15" fmla="*/ 133874 h 283645"/>
                  <a:gd name="connsiteX16" fmla="*/ 189244 w 202069"/>
                  <a:gd name="connsiteY16" fmla="*/ 116956 h 283645"/>
                  <a:gd name="connsiteX17" fmla="*/ 202070 w 202069"/>
                  <a:gd name="connsiteY17" fmla="*/ 54969 h 283645"/>
                  <a:gd name="connsiteX18" fmla="*/ 187545 w 202069"/>
                  <a:gd name="connsiteY18" fmla="*/ 44505 h 28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2069" h="283645">
                    <a:moveTo>
                      <a:pt x="173119" y="113958"/>
                    </a:moveTo>
                    <a:cubicBezTo>
                      <a:pt x="172414" y="117497"/>
                      <a:pt x="170839" y="120803"/>
                      <a:pt x="168536" y="123581"/>
                    </a:cubicBezTo>
                    <a:lnTo>
                      <a:pt x="57437" y="258459"/>
                    </a:lnTo>
                    <a:cubicBezTo>
                      <a:pt x="53106" y="264090"/>
                      <a:pt x="46381" y="267360"/>
                      <a:pt x="39278" y="267290"/>
                    </a:cubicBezTo>
                    <a:cubicBezTo>
                      <a:pt x="33929" y="267342"/>
                      <a:pt x="28739" y="265469"/>
                      <a:pt x="24655" y="262013"/>
                    </a:cubicBezTo>
                    <a:cubicBezTo>
                      <a:pt x="14802" y="253702"/>
                      <a:pt x="13531" y="238985"/>
                      <a:pt x="21812" y="229108"/>
                    </a:cubicBezTo>
                    <a:lnTo>
                      <a:pt x="128010" y="99866"/>
                    </a:lnTo>
                    <a:cubicBezTo>
                      <a:pt x="128856" y="98840"/>
                      <a:pt x="129439" y="97623"/>
                      <a:pt x="129709" y="96321"/>
                    </a:cubicBezTo>
                    <a:lnTo>
                      <a:pt x="146390" y="14810"/>
                    </a:lnTo>
                    <a:cubicBezTo>
                      <a:pt x="140999" y="10723"/>
                      <a:pt x="136380" y="5708"/>
                      <a:pt x="132748" y="0"/>
                    </a:cubicBezTo>
                    <a:lnTo>
                      <a:pt x="114122" y="91060"/>
                    </a:lnTo>
                    <a:lnTo>
                      <a:pt x="9191" y="218733"/>
                    </a:lnTo>
                    <a:cubicBezTo>
                      <a:pt x="-4789" y="235528"/>
                      <a:pt x="-2573" y="260462"/>
                      <a:pt x="14150" y="274528"/>
                    </a:cubicBezTo>
                    <a:cubicBezTo>
                      <a:pt x="30870" y="288446"/>
                      <a:pt x="55707" y="286174"/>
                      <a:pt x="69626" y="269453"/>
                    </a:cubicBezTo>
                    <a:cubicBezTo>
                      <a:pt x="69816" y="269224"/>
                      <a:pt x="70004" y="268993"/>
                      <a:pt x="70189" y="268760"/>
                    </a:cubicBezTo>
                    <a:lnTo>
                      <a:pt x="181288" y="133874"/>
                    </a:lnTo>
                    <a:cubicBezTo>
                      <a:pt x="185301" y="128981"/>
                      <a:pt x="188035" y="123167"/>
                      <a:pt x="189244" y="116956"/>
                    </a:cubicBezTo>
                    <a:lnTo>
                      <a:pt x="202070" y="54969"/>
                    </a:lnTo>
                    <a:lnTo>
                      <a:pt x="187545" y="44505"/>
                    </a:lnTo>
                    <a:close/>
                  </a:path>
                </a:pathLst>
              </a:custGeom>
              <a:solidFill>
                <a:srgbClr val="FF0000"/>
              </a:solidFill>
              <a:ln w="81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8394311-AB0D-F805-AD15-EE74922242D5}"/>
                  </a:ext>
                </a:extLst>
              </p:cNvPr>
              <p:cNvSpPr/>
              <p:nvPr/>
            </p:nvSpPr>
            <p:spPr>
              <a:xfrm>
                <a:off x="717670" y="2013512"/>
                <a:ext cx="419089" cy="555486"/>
              </a:xfrm>
              <a:custGeom>
                <a:avLst/>
                <a:gdLst>
                  <a:gd name="connsiteX0" fmla="*/ 391922 w 419089"/>
                  <a:gd name="connsiteY0" fmla="*/ 168502 h 555486"/>
                  <a:gd name="connsiteX1" fmla="*/ 313778 w 419089"/>
                  <a:gd name="connsiteY1" fmla="*/ 142696 h 555486"/>
                  <a:gd name="connsiteX2" fmla="*/ 268072 w 419089"/>
                  <a:gd name="connsiteY2" fmla="*/ 37479 h 555486"/>
                  <a:gd name="connsiteX3" fmla="*/ 205456 w 419089"/>
                  <a:gd name="connsiteY3" fmla="*/ 0 h 555486"/>
                  <a:gd name="connsiteX4" fmla="*/ 175509 w 419089"/>
                  <a:gd name="connsiteY4" fmla="*/ 6911 h 555486"/>
                  <a:gd name="connsiteX5" fmla="*/ 64484 w 419089"/>
                  <a:gd name="connsiteY5" fmla="*/ 50542 h 555486"/>
                  <a:gd name="connsiteX6" fmla="*/ 42566 w 419089"/>
                  <a:gd name="connsiteY6" fmla="*/ 72418 h 555486"/>
                  <a:gd name="connsiteX7" fmla="*/ 2865 w 419089"/>
                  <a:gd name="connsiteY7" fmla="*/ 167677 h 555486"/>
                  <a:gd name="connsiteX8" fmla="*/ 3396 w 419089"/>
                  <a:gd name="connsiteY8" fmla="*/ 198932 h 555486"/>
                  <a:gd name="connsiteX9" fmla="*/ 24864 w 419089"/>
                  <a:gd name="connsiteY9" fmla="*/ 219526 h 555486"/>
                  <a:gd name="connsiteX10" fmla="*/ 39781 w 419089"/>
                  <a:gd name="connsiteY10" fmla="*/ 222483 h 555486"/>
                  <a:gd name="connsiteX11" fmla="*/ 76713 w 419089"/>
                  <a:gd name="connsiteY11" fmla="*/ 197486 h 555486"/>
                  <a:gd name="connsiteX12" fmla="*/ 107918 w 419089"/>
                  <a:gd name="connsiteY12" fmla="*/ 118385 h 555486"/>
                  <a:gd name="connsiteX13" fmla="*/ 123807 w 419089"/>
                  <a:gd name="connsiteY13" fmla="*/ 112332 h 555486"/>
                  <a:gd name="connsiteX14" fmla="*/ 123908 w 419089"/>
                  <a:gd name="connsiteY14" fmla="*/ 112357 h 555486"/>
                  <a:gd name="connsiteX15" fmla="*/ 123913 w 419089"/>
                  <a:gd name="connsiteY15" fmla="*/ 112422 h 555486"/>
                  <a:gd name="connsiteX16" fmla="*/ 100754 w 419089"/>
                  <a:gd name="connsiteY16" fmla="*/ 225465 h 555486"/>
                  <a:gd name="connsiteX17" fmla="*/ 115409 w 419089"/>
                  <a:gd name="connsiteY17" fmla="*/ 274242 h 555486"/>
                  <a:gd name="connsiteX18" fmla="*/ 115409 w 419089"/>
                  <a:gd name="connsiteY18" fmla="*/ 274242 h 555486"/>
                  <a:gd name="connsiteX19" fmla="*/ 236172 w 419089"/>
                  <a:gd name="connsiteY19" fmla="*/ 361209 h 555486"/>
                  <a:gd name="connsiteX20" fmla="*/ 236172 w 419089"/>
                  <a:gd name="connsiteY20" fmla="*/ 513831 h 555486"/>
                  <a:gd name="connsiteX21" fmla="*/ 272058 w 419089"/>
                  <a:gd name="connsiteY21" fmla="*/ 555289 h 555486"/>
                  <a:gd name="connsiteX22" fmla="*/ 315732 w 419089"/>
                  <a:gd name="connsiteY22" fmla="*/ 519490 h 555486"/>
                  <a:gd name="connsiteX23" fmla="*/ 315926 w 419089"/>
                  <a:gd name="connsiteY23" fmla="*/ 515603 h 555486"/>
                  <a:gd name="connsiteX24" fmla="*/ 315926 w 419089"/>
                  <a:gd name="connsiteY24" fmla="*/ 341179 h 555486"/>
                  <a:gd name="connsiteX25" fmla="*/ 299890 w 419089"/>
                  <a:gd name="connsiteY25" fmla="*/ 309213 h 555486"/>
                  <a:gd name="connsiteX26" fmla="*/ 227186 w 419089"/>
                  <a:gd name="connsiteY26" fmla="*/ 256000 h 555486"/>
                  <a:gd name="connsiteX27" fmla="*/ 236098 w 419089"/>
                  <a:gd name="connsiteY27" fmla="*/ 211463 h 555486"/>
                  <a:gd name="connsiteX28" fmla="*/ 239440 w 419089"/>
                  <a:gd name="connsiteY28" fmla="*/ 193818 h 555486"/>
                  <a:gd name="connsiteX29" fmla="*/ 253327 w 419089"/>
                  <a:gd name="connsiteY29" fmla="*/ 121383 h 555486"/>
                  <a:gd name="connsiteX30" fmla="*/ 247138 w 419089"/>
                  <a:gd name="connsiteY30" fmla="*/ 111628 h 555486"/>
                  <a:gd name="connsiteX31" fmla="*/ 237383 w 419089"/>
                  <a:gd name="connsiteY31" fmla="*/ 117817 h 555486"/>
                  <a:gd name="connsiteX32" fmla="*/ 237283 w 419089"/>
                  <a:gd name="connsiteY32" fmla="*/ 118344 h 555486"/>
                  <a:gd name="connsiteX33" fmla="*/ 223584 w 419089"/>
                  <a:gd name="connsiteY33" fmla="*/ 190681 h 555486"/>
                  <a:gd name="connsiteX34" fmla="*/ 210137 w 419089"/>
                  <a:gd name="connsiteY34" fmla="*/ 257912 h 555486"/>
                  <a:gd name="connsiteX35" fmla="*/ 213323 w 419089"/>
                  <a:gd name="connsiteY35" fmla="*/ 266081 h 555486"/>
                  <a:gd name="connsiteX36" fmla="*/ 290357 w 419089"/>
                  <a:gd name="connsiteY36" fmla="*/ 322447 h 555486"/>
                  <a:gd name="connsiteX37" fmla="*/ 299555 w 419089"/>
                  <a:gd name="connsiteY37" fmla="*/ 341130 h 555486"/>
                  <a:gd name="connsiteX38" fmla="*/ 299555 w 419089"/>
                  <a:gd name="connsiteY38" fmla="*/ 514648 h 555486"/>
                  <a:gd name="connsiteX39" fmla="*/ 280701 w 419089"/>
                  <a:gd name="connsiteY39" fmla="*/ 538665 h 555486"/>
                  <a:gd name="connsiteX40" fmla="*/ 252966 w 419089"/>
                  <a:gd name="connsiteY40" fmla="*/ 520161 h 555486"/>
                  <a:gd name="connsiteX41" fmla="*/ 252510 w 419089"/>
                  <a:gd name="connsiteY41" fmla="*/ 515612 h 555486"/>
                  <a:gd name="connsiteX42" fmla="*/ 252510 w 419089"/>
                  <a:gd name="connsiteY42" fmla="*/ 357035 h 555486"/>
                  <a:gd name="connsiteX43" fmla="*/ 249128 w 419089"/>
                  <a:gd name="connsiteY43" fmla="*/ 350418 h 555486"/>
                  <a:gd name="connsiteX44" fmla="*/ 124959 w 419089"/>
                  <a:gd name="connsiteY44" fmla="*/ 260943 h 555486"/>
                  <a:gd name="connsiteX45" fmla="*/ 115271 w 419089"/>
                  <a:gd name="connsiteY45" fmla="*/ 236150 h 555486"/>
                  <a:gd name="connsiteX46" fmla="*/ 142939 w 419089"/>
                  <a:gd name="connsiteY46" fmla="*/ 100985 h 555486"/>
                  <a:gd name="connsiteX47" fmla="*/ 136575 w 419089"/>
                  <a:gd name="connsiteY47" fmla="*/ 91343 h 555486"/>
                  <a:gd name="connsiteX48" fmla="*/ 132025 w 419089"/>
                  <a:gd name="connsiteY48" fmla="*/ 91713 h 555486"/>
                  <a:gd name="connsiteX49" fmla="*/ 98704 w 419089"/>
                  <a:gd name="connsiteY49" fmla="*/ 104400 h 555486"/>
                  <a:gd name="connsiteX50" fmla="*/ 94015 w 419089"/>
                  <a:gd name="connsiteY50" fmla="*/ 109040 h 555486"/>
                  <a:gd name="connsiteX51" fmla="*/ 61461 w 419089"/>
                  <a:gd name="connsiteY51" fmla="*/ 191629 h 555486"/>
                  <a:gd name="connsiteX52" fmla="*/ 39781 w 419089"/>
                  <a:gd name="connsiteY52" fmla="*/ 206145 h 555486"/>
                  <a:gd name="connsiteX53" fmla="*/ 30795 w 419089"/>
                  <a:gd name="connsiteY53" fmla="*/ 204307 h 555486"/>
                  <a:gd name="connsiteX54" fmla="*/ 18345 w 419089"/>
                  <a:gd name="connsiteY54" fmla="*/ 192372 h 555486"/>
                  <a:gd name="connsiteX55" fmla="*/ 17986 w 419089"/>
                  <a:gd name="connsiteY55" fmla="*/ 173853 h 555486"/>
                  <a:gd name="connsiteX56" fmla="*/ 57663 w 419089"/>
                  <a:gd name="connsiteY56" fmla="*/ 78602 h 555486"/>
                  <a:gd name="connsiteX57" fmla="*/ 70504 w 419089"/>
                  <a:gd name="connsiteY57" fmla="*/ 65720 h 555486"/>
                  <a:gd name="connsiteX58" fmla="*/ 182150 w 419089"/>
                  <a:gd name="connsiteY58" fmla="*/ 21819 h 555486"/>
                  <a:gd name="connsiteX59" fmla="*/ 205456 w 419089"/>
                  <a:gd name="connsiteY59" fmla="*/ 16338 h 555486"/>
                  <a:gd name="connsiteX60" fmla="*/ 253654 w 419089"/>
                  <a:gd name="connsiteY60" fmla="*/ 45085 h 555486"/>
                  <a:gd name="connsiteX61" fmla="*/ 300282 w 419089"/>
                  <a:gd name="connsiteY61" fmla="*/ 152605 h 555486"/>
                  <a:gd name="connsiteX62" fmla="*/ 305184 w 419089"/>
                  <a:gd name="connsiteY62" fmla="*/ 157057 h 555486"/>
                  <a:gd name="connsiteX63" fmla="*/ 386809 w 419089"/>
                  <a:gd name="connsiteY63" fmla="*/ 184015 h 555486"/>
                  <a:gd name="connsiteX64" fmla="*/ 401562 w 419089"/>
                  <a:gd name="connsiteY64" fmla="*/ 213832 h 555486"/>
                  <a:gd name="connsiteX65" fmla="*/ 379089 w 419089"/>
                  <a:gd name="connsiteY65" fmla="*/ 229941 h 555486"/>
                  <a:gd name="connsiteX66" fmla="*/ 371336 w 419089"/>
                  <a:gd name="connsiteY66" fmla="*/ 228732 h 555486"/>
                  <a:gd name="connsiteX67" fmla="*/ 276421 w 419089"/>
                  <a:gd name="connsiteY67" fmla="*/ 197126 h 555486"/>
                  <a:gd name="connsiteX68" fmla="*/ 262100 w 419089"/>
                  <a:gd name="connsiteY68" fmla="*/ 184121 h 555486"/>
                  <a:gd name="connsiteX69" fmla="*/ 259168 w 419089"/>
                  <a:gd name="connsiteY69" fmla="*/ 177341 h 555486"/>
                  <a:gd name="connsiteX70" fmla="*/ 254618 w 419089"/>
                  <a:gd name="connsiteY70" fmla="*/ 201391 h 555486"/>
                  <a:gd name="connsiteX71" fmla="*/ 271037 w 419089"/>
                  <a:gd name="connsiteY71" fmla="*/ 212558 h 555486"/>
                  <a:gd name="connsiteX72" fmla="*/ 366835 w 419089"/>
                  <a:gd name="connsiteY72" fmla="*/ 244417 h 555486"/>
                  <a:gd name="connsiteX73" fmla="*/ 379089 w 419089"/>
                  <a:gd name="connsiteY73" fmla="*/ 246230 h 555486"/>
                  <a:gd name="connsiteX74" fmla="*/ 416969 w 419089"/>
                  <a:gd name="connsiteY74" fmla="*/ 219273 h 555486"/>
                  <a:gd name="connsiteX75" fmla="*/ 391922 w 419089"/>
                  <a:gd name="connsiteY75" fmla="*/ 168502 h 55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419089" h="555486">
                    <a:moveTo>
                      <a:pt x="391922" y="168502"/>
                    </a:moveTo>
                    <a:lnTo>
                      <a:pt x="313778" y="142696"/>
                    </a:lnTo>
                    <a:cubicBezTo>
                      <a:pt x="303730" y="119472"/>
                      <a:pt x="269755" y="40845"/>
                      <a:pt x="268072" y="37479"/>
                    </a:cubicBezTo>
                    <a:cubicBezTo>
                      <a:pt x="255508" y="14587"/>
                      <a:pt x="231568" y="257"/>
                      <a:pt x="205456" y="0"/>
                    </a:cubicBezTo>
                    <a:cubicBezTo>
                      <a:pt x="195079" y="7"/>
                      <a:pt x="184840" y="2371"/>
                      <a:pt x="175509" y="6911"/>
                    </a:cubicBezTo>
                    <a:lnTo>
                      <a:pt x="64484" y="50542"/>
                    </a:lnTo>
                    <a:cubicBezTo>
                      <a:pt x="54509" y="54553"/>
                      <a:pt x="46596" y="62451"/>
                      <a:pt x="42566" y="72418"/>
                    </a:cubicBezTo>
                    <a:lnTo>
                      <a:pt x="2865" y="167677"/>
                    </a:lnTo>
                    <a:cubicBezTo>
                      <a:pt x="-1131" y="177749"/>
                      <a:pt x="-940" y="189001"/>
                      <a:pt x="3396" y="198932"/>
                    </a:cubicBezTo>
                    <a:cubicBezTo>
                      <a:pt x="7481" y="208411"/>
                      <a:pt x="15223" y="215838"/>
                      <a:pt x="24864" y="219526"/>
                    </a:cubicBezTo>
                    <a:cubicBezTo>
                      <a:pt x="29603" y="221452"/>
                      <a:pt x="34665" y="222456"/>
                      <a:pt x="39781" y="222483"/>
                    </a:cubicBezTo>
                    <a:cubicBezTo>
                      <a:pt x="56122" y="222742"/>
                      <a:pt x="70880" y="212753"/>
                      <a:pt x="76713" y="197486"/>
                    </a:cubicBezTo>
                    <a:lnTo>
                      <a:pt x="107918" y="118385"/>
                    </a:lnTo>
                    <a:lnTo>
                      <a:pt x="123807" y="112332"/>
                    </a:lnTo>
                    <a:cubicBezTo>
                      <a:pt x="123842" y="112312"/>
                      <a:pt x="123887" y="112322"/>
                      <a:pt x="123908" y="112357"/>
                    </a:cubicBezTo>
                    <a:cubicBezTo>
                      <a:pt x="123920" y="112377"/>
                      <a:pt x="123922" y="112401"/>
                      <a:pt x="123913" y="112422"/>
                    </a:cubicBezTo>
                    <a:lnTo>
                      <a:pt x="100754" y="225465"/>
                    </a:lnTo>
                    <a:cubicBezTo>
                      <a:pt x="98179" y="243092"/>
                      <a:pt x="103546" y="260953"/>
                      <a:pt x="115409" y="274242"/>
                    </a:cubicBezTo>
                    <a:lnTo>
                      <a:pt x="115409" y="274242"/>
                    </a:lnTo>
                    <a:lnTo>
                      <a:pt x="236172" y="361209"/>
                    </a:lnTo>
                    <a:lnTo>
                      <a:pt x="236172" y="513831"/>
                    </a:lnTo>
                    <a:cubicBezTo>
                      <a:pt x="235813" y="534779"/>
                      <a:pt x="251275" y="552642"/>
                      <a:pt x="272058" y="555289"/>
                    </a:cubicBezTo>
                    <a:cubicBezTo>
                      <a:pt x="294004" y="557463"/>
                      <a:pt x="313557" y="541435"/>
                      <a:pt x="315732" y="519490"/>
                    </a:cubicBezTo>
                    <a:cubicBezTo>
                      <a:pt x="315860" y="518199"/>
                      <a:pt x="315924" y="516902"/>
                      <a:pt x="315926" y="515603"/>
                    </a:cubicBezTo>
                    <a:lnTo>
                      <a:pt x="315926" y="341179"/>
                    </a:lnTo>
                    <a:cubicBezTo>
                      <a:pt x="316087" y="328552"/>
                      <a:pt x="310108" y="316633"/>
                      <a:pt x="299890" y="309213"/>
                    </a:cubicBezTo>
                    <a:lnTo>
                      <a:pt x="227186" y="256000"/>
                    </a:lnTo>
                    <a:lnTo>
                      <a:pt x="236098" y="211463"/>
                    </a:lnTo>
                    <a:lnTo>
                      <a:pt x="239440" y="193818"/>
                    </a:lnTo>
                    <a:lnTo>
                      <a:pt x="253327" y="121383"/>
                    </a:lnTo>
                    <a:cubicBezTo>
                      <a:pt x="254312" y="116980"/>
                      <a:pt x="251541" y="112613"/>
                      <a:pt x="247138" y="111628"/>
                    </a:cubicBezTo>
                    <a:cubicBezTo>
                      <a:pt x="242735" y="110644"/>
                      <a:pt x="238368" y="113414"/>
                      <a:pt x="237383" y="117817"/>
                    </a:cubicBezTo>
                    <a:cubicBezTo>
                      <a:pt x="237344" y="117992"/>
                      <a:pt x="237311" y="118167"/>
                      <a:pt x="237283" y="118344"/>
                    </a:cubicBezTo>
                    <a:lnTo>
                      <a:pt x="223584" y="190681"/>
                    </a:lnTo>
                    <a:lnTo>
                      <a:pt x="210137" y="257912"/>
                    </a:lnTo>
                    <a:cubicBezTo>
                      <a:pt x="209524" y="261023"/>
                      <a:pt x="210766" y="264207"/>
                      <a:pt x="213323" y="266081"/>
                    </a:cubicBezTo>
                    <a:lnTo>
                      <a:pt x="290357" y="322447"/>
                    </a:lnTo>
                    <a:cubicBezTo>
                      <a:pt x="296279" y="326809"/>
                      <a:pt x="299710" y="333777"/>
                      <a:pt x="299555" y="341130"/>
                    </a:cubicBezTo>
                    <a:lnTo>
                      <a:pt x="299555" y="514648"/>
                    </a:lnTo>
                    <a:cubicBezTo>
                      <a:pt x="299762" y="526112"/>
                      <a:pt x="291887" y="536144"/>
                      <a:pt x="280701" y="538665"/>
                    </a:cubicBezTo>
                    <a:cubicBezTo>
                      <a:pt x="267933" y="541214"/>
                      <a:pt x="255515" y="532929"/>
                      <a:pt x="252966" y="520161"/>
                    </a:cubicBezTo>
                    <a:cubicBezTo>
                      <a:pt x="252667" y="518663"/>
                      <a:pt x="252514" y="517139"/>
                      <a:pt x="252510" y="515612"/>
                    </a:cubicBezTo>
                    <a:lnTo>
                      <a:pt x="252510" y="357035"/>
                    </a:lnTo>
                    <a:cubicBezTo>
                      <a:pt x="252509" y="354414"/>
                      <a:pt x="251251" y="351954"/>
                      <a:pt x="249128" y="350418"/>
                    </a:cubicBezTo>
                    <a:lnTo>
                      <a:pt x="124959" y="260943"/>
                    </a:lnTo>
                    <a:cubicBezTo>
                      <a:pt x="117131" y="255305"/>
                      <a:pt x="113339" y="245600"/>
                      <a:pt x="115271" y="236150"/>
                    </a:cubicBezTo>
                    <a:lnTo>
                      <a:pt x="142939" y="100985"/>
                    </a:lnTo>
                    <a:cubicBezTo>
                      <a:pt x="143844" y="96565"/>
                      <a:pt x="140995" y="92249"/>
                      <a:pt x="136575" y="91343"/>
                    </a:cubicBezTo>
                    <a:cubicBezTo>
                      <a:pt x="135054" y="91032"/>
                      <a:pt x="133476" y="91160"/>
                      <a:pt x="132025" y="91713"/>
                    </a:cubicBezTo>
                    <a:lnTo>
                      <a:pt x="98704" y="104400"/>
                    </a:lnTo>
                    <a:cubicBezTo>
                      <a:pt x="96558" y="105218"/>
                      <a:pt x="94856" y="106903"/>
                      <a:pt x="94015" y="109040"/>
                    </a:cubicBezTo>
                    <a:lnTo>
                      <a:pt x="61461" y="191629"/>
                    </a:lnTo>
                    <a:cubicBezTo>
                      <a:pt x="58077" y="200601"/>
                      <a:pt x="49366" y="206434"/>
                      <a:pt x="39781" y="206145"/>
                    </a:cubicBezTo>
                    <a:cubicBezTo>
                      <a:pt x="36695" y="206116"/>
                      <a:pt x="33644" y="205491"/>
                      <a:pt x="30795" y="204307"/>
                    </a:cubicBezTo>
                    <a:cubicBezTo>
                      <a:pt x="25205" y="202171"/>
                      <a:pt x="20715" y="197867"/>
                      <a:pt x="18345" y="192372"/>
                    </a:cubicBezTo>
                    <a:cubicBezTo>
                      <a:pt x="15773" y="186491"/>
                      <a:pt x="15644" y="179829"/>
                      <a:pt x="17986" y="173853"/>
                    </a:cubicBezTo>
                    <a:lnTo>
                      <a:pt x="57663" y="78602"/>
                    </a:lnTo>
                    <a:cubicBezTo>
                      <a:pt x="60015" y="72741"/>
                      <a:pt x="64651" y="68090"/>
                      <a:pt x="70504" y="65720"/>
                    </a:cubicBezTo>
                    <a:lnTo>
                      <a:pt x="182150" y="21819"/>
                    </a:lnTo>
                    <a:cubicBezTo>
                      <a:pt x="189399" y="18239"/>
                      <a:pt x="197372" y="16364"/>
                      <a:pt x="205456" y="16338"/>
                    </a:cubicBezTo>
                    <a:cubicBezTo>
                      <a:pt x="225527" y="16541"/>
                      <a:pt x="243937" y="27522"/>
                      <a:pt x="253654" y="45085"/>
                    </a:cubicBezTo>
                    <a:cubicBezTo>
                      <a:pt x="255165" y="48238"/>
                      <a:pt x="282384" y="111139"/>
                      <a:pt x="300282" y="152605"/>
                    </a:cubicBezTo>
                    <a:cubicBezTo>
                      <a:pt x="301197" y="154727"/>
                      <a:pt x="302984" y="156350"/>
                      <a:pt x="305184" y="157057"/>
                    </a:cubicBezTo>
                    <a:lnTo>
                      <a:pt x="386809" y="184015"/>
                    </a:lnTo>
                    <a:cubicBezTo>
                      <a:pt x="399051" y="188249"/>
                      <a:pt x="405623" y="201531"/>
                      <a:pt x="401562" y="213832"/>
                    </a:cubicBezTo>
                    <a:cubicBezTo>
                      <a:pt x="398130" y="223337"/>
                      <a:pt x="389193" y="229744"/>
                      <a:pt x="379089" y="229941"/>
                    </a:cubicBezTo>
                    <a:cubicBezTo>
                      <a:pt x="376464" y="229862"/>
                      <a:pt x="373860" y="229456"/>
                      <a:pt x="371336" y="228732"/>
                    </a:cubicBezTo>
                    <a:lnTo>
                      <a:pt x="276421" y="197126"/>
                    </a:lnTo>
                    <a:cubicBezTo>
                      <a:pt x="270168" y="194768"/>
                      <a:pt x="265048" y="190118"/>
                      <a:pt x="262100" y="184121"/>
                    </a:cubicBezTo>
                    <a:lnTo>
                      <a:pt x="259168" y="177341"/>
                    </a:lnTo>
                    <a:lnTo>
                      <a:pt x="254618" y="201391"/>
                    </a:lnTo>
                    <a:cubicBezTo>
                      <a:pt x="259104" y="206389"/>
                      <a:pt x="264739" y="210222"/>
                      <a:pt x="271037" y="212558"/>
                    </a:cubicBezTo>
                    <a:lnTo>
                      <a:pt x="366835" y="244417"/>
                    </a:lnTo>
                    <a:cubicBezTo>
                      <a:pt x="370823" y="245551"/>
                      <a:pt x="374943" y="246161"/>
                      <a:pt x="379089" y="246230"/>
                    </a:cubicBezTo>
                    <a:cubicBezTo>
                      <a:pt x="396089" y="245984"/>
                      <a:pt x="411167" y="235254"/>
                      <a:pt x="416969" y="219273"/>
                    </a:cubicBezTo>
                    <a:cubicBezTo>
                      <a:pt x="424045" y="198338"/>
                      <a:pt x="412841" y="175626"/>
                      <a:pt x="391922" y="168502"/>
                    </a:cubicBezTo>
                    <a:close/>
                  </a:path>
                </a:pathLst>
              </a:custGeom>
              <a:solidFill>
                <a:srgbClr val="FF0000"/>
              </a:solidFill>
              <a:ln w="81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3" name="Content Placeholder 5" descr="Walk outline">
              <a:extLst>
                <a:ext uri="{FF2B5EF4-FFF2-40B4-BE49-F238E27FC236}">
                  <a16:creationId xmlns:a16="http://schemas.microsoft.com/office/drawing/2014/main" id="{7D9C25D9-333A-2930-5F9D-CFFFE2088554}"/>
                </a:ext>
              </a:extLst>
            </p:cNvPr>
            <p:cNvGrpSpPr/>
            <p:nvPr/>
          </p:nvGrpSpPr>
          <p:grpSpPr>
            <a:xfrm>
              <a:off x="1133360" y="1865310"/>
              <a:ext cx="460599" cy="703711"/>
              <a:chOff x="1133360" y="1865310"/>
              <a:chExt cx="460599" cy="703711"/>
            </a:xfrm>
            <a:solidFill>
              <a:srgbClr val="FF0000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8669CACA-F265-51AE-B4C6-A73D7346F193}"/>
                  </a:ext>
                </a:extLst>
              </p:cNvPr>
              <p:cNvSpPr/>
              <p:nvPr/>
            </p:nvSpPr>
            <p:spPr>
              <a:xfrm>
                <a:off x="1347324" y="1865310"/>
                <a:ext cx="130704" cy="130704"/>
              </a:xfrm>
              <a:custGeom>
                <a:avLst/>
                <a:gdLst>
                  <a:gd name="connsiteX0" fmla="*/ 65352 w 130704"/>
                  <a:gd name="connsiteY0" fmla="*/ 130704 h 130704"/>
                  <a:gd name="connsiteX1" fmla="*/ 130704 w 130704"/>
                  <a:gd name="connsiteY1" fmla="*/ 65352 h 130704"/>
                  <a:gd name="connsiteX2" fmla="*/ 65352 w 130704"/>
                  <a:gd name="connsiteY2" fmla="*/ 0 h 130704"/>
                  <a:gd name="connsiteX3" fmla="*/ 0 w 130704"/>
                  <a:gd name="connsiteY3" fmla="*/ 65352 h 130704"/>
                  <a:gd name="connsiteX4" fmla="*/ 65352 w 130704"/>
                  <a:gd name="connsiteY4" fmla="*/ 130704 h 130704"/>
                  <a:gd name="connsiteX5" fmla="*/ 65352 w 130704"/>
                  <a:gd name="connsiteY5" fmla="*/ 16338 h 130704"/>
                  <a:gd name="connsiteX6" fmla="*/ 114366 w 130704"/>
                  <a:gd name="connsiteY6" fmla="*/ 65352 h 130704"/>
                  <a:gd name="connsiteX7" fmla="*/ 65352 w 130704"/>
                  <a:gd name="connsiteY7" fmla="*/ 114366 h 130704"/>
                  <a:gd name="connsiteX8" fmla="*/ 16338 w 130704"/>
                  <a:gd name="connsiteY8" fmla="*/ 65352 h 130704"/>
                  <a:gd name="connsiteX9" fmla="*/ 65352 w 130704"/>
                  <a:gd name="connsiteY9" fmla="*/ 16305 h 130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704" h="130704">
                    <a:moveTo>
                      <a:pt x="65352" y="130704"/>
                    </a:moveTo>
                    <a:cubicBezTo>
                      <a:pt x="101445" y="130704"/>
                      <a:pt x="130704" y="101445"/>
                      <a:pt x="130704" y="65352"/>
                    </a:cubicBezTo>
                    <a:cubicBezTo>
                      <a:pt x="130704" y="29259"/>
                      <a:pt x="101445" y="0"/>
                      <a:pt x="65352" y="0"/>
                    </a:cubicBezTo>
                    <a:cubicBezTo>
                      <a:pt x="29259" y="0"/>
                      <a:pt x="0" y="29259"/>
                      <a:pt x="0" y="65352"/>
                    </a:cubicBezTo>
                    <a:cubicBezTo>
                      <a:pt x="0" y="101445"/>
                      <a:pt x="29259" y="130704"/>
                      <a:pt x="65352" y="130704"/>
                    </a:cubicBezTo>
                    <a:close/>
                    <a:moveTo>
                      <a:pt x="65352" y="16338"/>
                    </a:moveTo>
                    <a:cubicBezTo>
                      <a:pt x="92422" y="16338"/>
                      <a:pt x="114366" y="38282"/>
                      <a:pt x="114366" y="65352"/>
                    </a:cubicBezTo>
                    <a:cubicBezTo>
                      <a:pt x="114366" y="92422"/>
                      <a:pt x="92422" y="114366"/>
                      <a:pt x="65352" y="114366"/>
                    </a:cubicBezTo>
                    <a:cubicBezTo>
                      <a:pt x="38282" y="114366"/>
                      <a:pt x="16338" y="92422"/>
                      <a:pt x="16338" y="65352"/>
                    </a:cubicBezTo>
                    <a:cubicBezTo>
                      <a:pt x="16356" y="38285"/>
                      <a:pt x="38285" y="16341"/>
                      <a:pt x="65352" y="16305"/>
                    </a:cubicBezTo>
                    <a:close/>
                  </a:path>
                </a:pathLst>
              </a:custGeom>
              <a:solidFill>
                <a:srgbClr val="FF0000"/>
              </a:solidFill>
              <a:ln w="81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3D70EC0-AB48-0CE7-D98F-8B388921F024}"/>
                  </a:ext>
                </a:extLst>
              </p:cNvPr>
              <p:cNvSpPr/>
              <p:nvPr/>
            </p:nvSpPr>
            <p:spPr>
              <a:xfrm>
                <a:off x="1133360" y="2285376"/>
                <a:ext cx="202069" cy="283645"/>
              </a:xfrm>
              <a:custGeom>
                <a:avLst/>
                <a:gdLst>
                  <a:gd name="connsiteX0" fmla="*/ 173119 w 202069"/>
                  <a:gd name="connsiteY0" fmla="*/ 113958 h 283645"/>
                  <a:gd name="connsiteX1" fmla="*/ 168536 w 202069"/>
                  <a:gd name="connsiteY1" fmla="*/ 123581 h 283645"/>
                  <a:gd name="connsiteX2" fmla="*/ 57437 w 202069"/>
                  <a:gd name="connsiteY2" fmla="*/ 258459 h 283645"/>
                  <a:gd name="connsiteX3" fmla="*/ 39278 w 202069"/>
                  <a:gd name="connsiteY3" fmla="*/ 267290 h 283645"/>
                  <a:gd name="connsiteX4" fmla="*/ 24655 w 202069"/>
                  <a:gd name="connsiteY4" fmla="*/ 262013 h 283645"/>
                  <a:gd name="connsiteX5" fmla="*/ 21812 w 202069"/>
                  <a:gd name="connsiteY5" fmla="*/ 229108 h 283645"/>
                  <a:gd name="connsiteX6" fmla="*/ 128010 w 202069"/>
                  <a:gd name="connsiteY6" fmla="*/ 99866 h 283645"/>
                  <a:gd name="connsiteX7" fmla="*/ 129709 w 202069"/>
                  <a:gd name="connsiteY7" fmla="*/ 96321 h 283645"/>
                  <a:gd name="connsiteX8" fmla="*/ 146390 w 202069"/>
                  <a:gd name="connsiteY8" fmla="*/ 14810 h 283645"/>
                  <a:gd name="connsiteX9" fmla="*/ 132748 w 202069"/>
                  <a:gd name="connsiteY9" fmla="*/ 0 h 283645"/>
                  <a:gd name="connsiteX10" fmla="*/ 114122 w 202069"/>
                  <a:gd name="connsiteY10" fmla="*/ 91060 h 283645"/>
                  <a:gd name="connsiteX11" fmla="*/ 9191 w 202069"/>
                  <a:gd name="connsiteY11" fmla="*/ 218733 h 283645"/>
                  <a:gd name="connsiteX12" fmla="*/ 14150 w 202069"/>
                  <a:gd name="connsiteY12" fmla="*/ 274528 h 283645"/>
                  <a:gd name="connsiteX13" fmla="*/ 69626 w 202069"/>
                  <a:gd name="connsiteY13" fmla="*/ 269453 h 283645"/>
                  <a:gd name="connsiteX14" fmla="*/ 70189 w 202069"/>
                  <a:gd name="connsiteY14" fmla="*/ 268760 h 283645"/>
                  <a:gd name="connsiteX15" fmla="*/ 181288 w 202069"/>
                  <a:gd name="connsiteY15" fmla="*/ 133874 h 283645"/>
                  <a:gd name="connsiteX16" fmla="*/ 189244 w 202069"/>
                  <a:gd name="connsiteY16" fmla="*/ 116956 h 283645"/>
                  <a:gd name="connsiteX17" fmla="*/ 202070 w 202069"/>
                  <a:gd name="connsiteY17" fmla="*/ 54969 h 283645"/>
                  <a:gd name="connsiteX18" fmla="*/ 187545 w 202069"/>
                  <a:gd name="connsiteY18" fmla="*/ 44505 h 28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2069" h="283645">
                    <a:moveTo>
                      <a:pt x="173119" y="113958"/>
                    </a:moveTo>
                    <a:cubicBezTo>
                      <a:pt x="172414" y="117497"/>
                      <a:pt x="170839" y="120803"/>
                      <a:pt x="168536" y="123581"/>
                    </a:cubicBezTo>
                    <a:lnTo>
                      <a:pt x="57437" y="258459"/>
                    </a:lnTo>
                    <a:cubicBezTo>
                      <a:pt x="53106" y="264090"/>
                      <a:pt x="46381" y="267360"/>
                      <a:pt x="39278" y="267290"/>
                    </a:cubicBezTo>
                    <a:cubicBezTo>
                      <a:pt x="33929" y="267342"/>
                      <a:pt x="28739" y="265469"/>
                      <a:pt x="24655" y="262013"/>
                    </a:cubicBezTo>
                    <a:cubicBezTo>
                      <a:pt x="14802" y="253702"/>
                      <a:pt x="13531" y="238985"/>
                      <a:pt x="21812" y="229108"/>
                    </a:cubicBezTo>
                    <a:lnTo>
                      <a:pt x="128010" y="99866"/>
                    </a:lnTo>
                    <a:cubicBezTo>
                      <a:pt x="128856" y="98840"/>
                      <a:pt x="129439" y="97623"/>
                      <a:pt x="129709" y="96321"/>
                    </a:cubicBezTo>
                    <a:lnTo>
                      <a:pt x="146390" y="14810"/>
                    </a:lnTo>
                    <a:cubicBezTo>
                      <a:pt x="140999" y="10723"/>
                      <a:pt x="136380" y="5708"/>
                      <a:pt x="132748" y="0"/>
                    </a:cubicBezTo>
                    <a:lnTo>
                      <a:pt x="114122" y="91060"/>
                    </a:lnTo>
                    <a:lnTo>
                      <a:pt x="9191" y="218733"/>
                    </a:lnTo>
                    <a:cubicBezTo>
                      <a:pt x="-4789" y="235528"/>
                      <a:pt x="-2573" y="260462"/>
                      <a:pt x="14150" y="274528"/>
                    </a:cubicBezTo>
                    <a:cubicBezTo>
                      <a:pt x="30870" y="288446"/>
                      <a:pt x="55707" y="286174"/>
                      <a:pt x="69626" y="269453"/>
                    </a:cubicBezTo>
                    <a:cubicBezTo>
                      <a:pt x="69816" y="269224"/>
                      <a:pt x="70004" y="268993"/>
                      <a:pt x="70189" y="268760"/>
                    </a:cubicBezTo>
                    <a:lnTo>
                      <a:pt x="181288" y="133874"/>
                    </a:lnTo>
                    <a:cubicBezTo>
                      <a:pt x="185301" y="128981"/>
                      <a:pt x="188035" y="123167"/>
                      <a:pt x="189244" y="116956"/>
                    </a:cubicBezTo>
                    <a:lnTo>
                      <a:pt x="202070" y="54969"/>
                    </a:lnTo>
                    <a:lnTo>
                      <a:pt x="187545" y="44505"/>
                    </a:lnTo>
                    <a:close/>
                  </a:path>
                </a:pathLst>
              </a:custGeom>
              <a:solidFill>
                <a:srgbClr val="FF0000"/>
              </a:solidFill>
              <a:ln w="81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8A4A893-00CE-A3AB-A644-FF9031E8495D}"/>
                  </a:ext>
                </a:extLst>
              </p:cNvPr>
              <p:cNvSpPr/>
              <p:nvPr/>
            </p:nvSpPr>
            <p:spPr>
              <a:xfrm>
                <a:off x="1174870" y="2013512"/>
                <a:ext cx="419089" cy="555486"/>
              </a:xfrm>
              <a:custGeom>
                <a:avLst/>
                <a:gdLst>
                  <a:gd name="connsiteX0" fmla="*/ 391922 w 419089"/>
                  <a:gd name="connsiteY0" fmla="*/ 168502 h 555486"/>
                  <a:gd name="connsiteX1" fmla="*/ 313778 w 419089"/>
                  <a:gd name="connsiteY1" fmla="*/ 142696 h 555486"/>
                  <a:gd name="connsiteX2" fmla="*/ 268072 w 419089"/>
                  <a:gd name="connsiteY2" fmla="*/ 37479 h 555486"/>
                  <a:gd name="connsiteX3" fmla="*/ 205456 w 419089"/>
                  <a:gd name="connsiteY3" fmla="*/ 0 h 555486"/>
                  <a:gd name="connsiteX4" fmla="*/ 175509 w 419089"/>
                  <a:gd name="connsiteY4" fmla="*/ 6911 h 555486"/>
                  <a:gd name="connsiteX5" fmla="*/ 64484 w 419089"/>
                  <a:gd name="connsiteY5" fmla="*/ 50542 h 555486"/>
                  <a:gd name="connsiteX6" fmla="*/ 42566 w 419089"/>
                  <a:gd name="connsiteY6" fmla="*/ 72418 h 555486"/>
                  <a:gd name="connsiteX7" fmla="*/ 2865 w 419089"/>
                  <a:gd name="connsiteY7" fmla="*/ 167677 h 555486"/>
                  <a:gd name="connsiteX8" fmla="*/ 3396 w 419089"/>
                  <a:gd name="connsiteY8" fmla="*/ 198932 h 555486"/>
                  <a:gd name="connsiteX9" fmla="*/ 24864 w 419089"/>
                  <a:gd name="connsiteY9" fmla="*/ 219526 h 555486"/>
                  <a:gd name="connsiteX10" fmla="*/ 39781 w 419089"/>
                  <a:gd name="connsiteY10" fmla="*/ 222483 h 555486"/>
                  <a:gd name="connsiteX11" fmla="*/ 76713 w 419089"/>
                  <a:gd name="connsiteY11" fmla="*/ 197486 h 555486"/>
                  <a:gd name="connsiteX12" fmla="*/ 107918 w 419089"/>
                  <a:gd name="connsiteY12" fmla="*/ 118385 h 555486"/>
                  <a:gd name="connsiteX13" fmla="*/ 123807 w 419089"/>
                  <a:gd name="connsiteY13" fmla="*/ 112332 h 555486"/>
                  <a:gd name="connsiteX14" fmla="*/ 123908 w 419089"/>
                  <a:gd name="connsiteY14" fmla="*/ 112357 h 555486"/>
                  <a:gd name="connsiteX15" fmla="*/ 123913 w 419089"/>
                  <a:gd name="connsiteY15" fmla="*/ 112422 h 555486"/>
                  <a:gd name="connsiteX16" fmla="*/ 100754 w 419089"/>
                  <a:gd name="connsiteY16" fmla="*/ 225465 h 555486"/>
                  <a:gd name="connsiteX17" fmla="*/ 115409 w 419089"/>
                  <a:gd name="connsiteY17" fmla="*/ 274242 h 555486"/>
                  <a:gd name="connsiteX18" fmla="*/ 115409 w 419089"/>
                  <a:gd name="connsiteY18" fmla="*/ 274242 h 555486"/>
                  <a:gd name="connsiteX19" fmla="*/ 236172 w 419089"/>
                  <a:gd name="connsiteY19" fmla="*/ 361209 h 555486"/>
                  <a:gd name="connsiteX20" fmla="*/ 236172 w 419089"/>
                  <a:gd name="connsiteY20" fmla="*/ 513831 h 555486"/>
                  <a:gd name="connsiteX21" fmla="*/ 272058 w 419089"/>
                  <a:gd name="connsiteY21" fmla="*/ 555289 h 555486"/>
                  <a:gd name="connsiteX22" fmla="*/ 315732 w 419089"/>
                  <a:gd name="connsiteY22" fmla="*/ 519490 h 555486"/>
                  <a:gd name="connsiteX23" fmla="*/ 315926 w 419089"/>
                  <a:gd name="connsiteY23" fmla="*/ 515603 h 555486"/>
                  <a:gd name="connsiteX24" fmla="*/ 315926 w 419089"/>
                  <a:gd name="connsiteY24" fmla="*/ 341179 h 555486"/>
                  <a:gd name="connsiteX25" fmla="*/ 299890 w 419089"/>
                  <a:gd name="connsiteY25" fmla="*/ 309213 h 555486"/>
                  <a:gd name="connsiteX26" fmla="*/ 227186 w 419089"/>
                  <a:gd name="connsiteY26" fmla="*/ 256000 h 555486"/>
                  <a:gd name="connsiteX27" fmla="*/ 236098 w 419089"/>
                  <a:gd name="connsiteY27" fmla="*/ 211463 h 555486"/>
                  <a:gd name="connsiteX28" fmla="*/ 239440 w 419089"/>
                  <a:gd name="connsiteY28" fmla="*/ 193818 h 555486"/>
                  <a:gd name="connsiteX29" fmla="*/ 253327 w 419089"/>
                  <a:gd name="connsiteY29" fmla="*/ 121383 h 555486"/>
                  <a:gd name="connsiteX30" fmla="*/ 247138 w 419089"/>
                  <a:gd name="connsiteY30" fmla="*/ 111628 h 555486"/>
                  <a:gd name="connsiteX31" fmla="*/ 237383 w 419089"/>
                  <a:gd name="connsiteY31" fmla="*/ 117817 h 555486"/>
                  <a:gd name="connsiteX32" fmla="*/ 237283 w 419089"/>
                  <a:gd name="connsiteY32" fmla="*/ 118344 h 555486"/>
                  <a:gd name="connsiteX33" fmla="*/ 223584 w 419089"/>
                  <a:gd name="connsiteY33" fmla="*/ 190681 h 555486"/>
                  <a:gd name="connsiteX34" fmla="*/ 210137 w 419089"/>
                  <a:gd name="connsiteY34" fmla="*/ 257912 h 555486"/>
                  <a:gd name="connsiteX35" fmla="*/ 213323 w 419089"/>
                  <a:gd name="connsiteY35" fmla="*/ 266081 h 555486"/>
                  <a:gd name="connsiteX36" fmla="*/ 290357 w 419089"/>
                  <a:gd name="connsiteY36" fmla="*/ 322447 h 555486"/>
                  <a:gd name="connsiteX37" fmla="*/ 299555 w 419089"/>
                  <a:gd name="connsiteY37" fmla="*/ 341130 h 555486"/>
                  <a:gd name="connsiteX38" fmla="*/ 299555 w 419089"/>
                  <a:gd name="connsiteY38" fmla="*/ 514648 h 555486"/>
                  <a:gd name="connsiteX39" fmla="*/ 280701 w 419089"/>
                  <a:gd name="connsiteY39" fmla="*/ 538665 h 555486"/>
                  <a:gd name="connsiteX40" fmla="*/ 252966 w 419089"/>
                  <a:gd name="connsiteY40" fmla="*/ 520161 h 555486"/>
                  <a:gd name="connsiteX41" fmla="*/ 252510 w 419089"/>
                  <a:gd name="connsiteY41" fmla="*/ 515612 h 555486"/>
                  <a:gd name="connsiteX42" fmla="*/ 252510 w 419089"/>
                  <a:gd name="connsiteY42" fmla="*/ 357035 h 555486"/>
                  <a:gd name="connsiteX43" fmla="*/ 249128 w 419089"/>
                  <a:gd name="connsiteY43" fmla="*/ 350418 h 555486"/>
                  <a:gd name="connsiteX44" fmla="*/ 124959 w 419089"/>
                  <a:gd name="connsiteY44" fmla="*/ 260943 h 555486"/>
                  <a:gd name="connsiteX45" fmla="*/ 115271 w 419089"/>
                  <a:gd name="connsiteY45" fmla="*/ 236150 h 555486"/>
                  <a:gd name="connsiteX46" fmla="*/ 142939 w 419089"/>
                  <a:gd name="connsiteY46" fmla="*/ 100985 h 555486"/>
                  <a:gd name="connsiteX47" fmla="*/ 136575 w 419089"/>
                  <a:gd name="connsiteY47" fmla="*/ 91343 h 555486"/>
                  <a:gd name="connsiteX48" fmla="*/ 132025 w 419089"/>
                  <a:gd name="connsiteY48" fmla="*/ 91713 h 555486"/>
                  <a:gd name="connsiteX49" fmla="*/ 98704 w 419089"/>
                  <a:gd name="connsiteY49" fmla="*/ 104400 h 555486"/>
                  <a:gd name="connsiteX50" fmla="*/ 94015 w 419089"/>
                  <a:gd name="connsiteY50" fmla="*/ 109040 h 555486"/>
                  <a:gd name="connsiteX51" fmla="*/ 61461 w 419089"/>
                  <a:gd name="connsiteY51" fmla="*/ 191629 h 555486"/>
                  <a:gd name="connsiteX52" fmla="*/ 39781 w 419089"/>
                  <a:gd name="connsiteY52" fmla="*/ 206145 h 555486"/>
                  <a:gd name="connsiteX53" fmla="*/ 30795 w 419089"/>
                  <a:gd name="connsiteY53" fmla="*/ 204307 h 555486"/>
                  <a:gd name="connsiteX54" fmla="*/ 18345 w 419089"/>
                  <a:gd name="connsiteY54" fmla="*/ 192372 h 555486"/>
                  <a:gd name="connsiteX55" fmla="*/ 17986 w 419089"/>
                  <a:gd name="connsiteY55" fmla="*/ 173853 h 555486"/>
                  <a:gd name="connsiteX56" fmla="*/ 57663 w 419089"/>
                  <a:gd name="connsiteY56" fmla="*/ 78602 h 555486"/>
                  <a:gd name="connsiteX57" fmla="*/ 70504 w 419089"/>
                  <a:gd name="connsiteY57" fmla="*/ 65720 h 555486"/>
                  <a:gd name="connsiteX58" fmla="*/ 182150 w 419089"/>
                  <a:gd name="connsiteY58" fmla="*/ 21819 h 555486"/>
                  <a:gd name="connsiteX59" fmla="*/ 205456 w 419089"/>
                  <a:gd name="connsiteY59" fmla="*/ 16338 h 555486"/>
                  <a:gd name="connsiteX60" fmla="*/ 253654 w 419089"/>
                  <a:gd name="connsiteY60" fmla="*/ 45085 h 555486"/>
                  <a:gd name="connsiteX61" fmla="*/ 300282 w 419089"/>
                  <a:gd name="connsiteY61" fmla="*/ 152605 h 555486"/>
                  <a:gd name="connsiteX62" fmla="*/ 305184 w 419089"/>
                  <a:gd name="connsiteY62" fmla="*/ 157057 h 555486"/>
                  <a:gd name="connsiteX63" fmla="*/ 386809 w 419089"/>
                  <a:gd name="connsiteY63" fmla="*/ 184015 h 555486"/>
                  <a:gd name="connsiteX64" fmla="*/ 401562 w 419089"/>
                  <a:gd name="connsiteY64" fmla="*/ 213832 h 555486"/>
                  <a:gd name="connsiteX65" fmla="*/ 379089 w 419089"/>
                  <a:gd name="connsiteY65" fmla="*/ 229941 h 555486"/>
                  <a:gd name="connsiteX66" fmla="*/ 371336 w 419089"/>
                  <a:gd name="connsiteY66" fmla="*/ 228732 h 555486"/>
                  <a:gd name="connsiteX67" fmla="*/ 276421 w 419089"/>
                  <a:gd name="connsiteY67" fmla="*/ 197126 h 555486"/>
                  <a:gd name="connsiteX68" fmla="*/ 262100 w 419089"/>
                  <a:gd name="connsiteY68" fmla="*/ 184121 h 555486"/>
                  <a:gd name="connsiteX69" fmla="*/ 259168 w 419089"/>
                  <a:gd name="connsiteY69" fmla="*/ 177341 h 555486"/>
                  <a:gd name="connsiteX70" fmla="*/ 254618 w 419089"/>
                  <a:gd name="connsiteY70" fmla="*/ 201391 h 555486"/>
                  <a:gd name="connsiteX71" fmla="*/ 271037 w 419089"/>
                  <a:gd name="connsiteY71" fmla="*/ 212558 h 555486"/>
                  <a:gd name="connsiteX72" fmla="*/ 366835 w 419089"/>
                  <a:gd name="connsiteY72" fmla="*/ 244417 h 555486"/>
                  <a:gd name="connsiteX73" fmla="*/ 379089 w 419089"/>
                  <a:gd name="connsiteY73" fmla="*/ 246230 h 555486"/>
                  <a:gd name="connsiteX74" fmla="*/ 416969 w 419089"/>
                  <a:gd name="connsiteY74" fmla="*/ 219273 h 555486"/>
                  <a:gd name="connsiteX75" fmla="*/ 391922 w 419089"/>
                  <a:gd name="connsiteY75" fmla="*/ 168502 h 55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419089" h="555486">
                    <a:moveTo>
                      <a:pt x="391922" y="168502"/>
                    </a:moveTo>
                    <a:lnTo>
                      <a:pt x="313778" y="142696"/>
                    </a:lnTo>
                    <a:cubicBezTo>
                      <a:pt x="303730" y="119472"/>
                      <a:pt x="269755" y="40845"/>
                      <a:pt x="268072" y="37479"/>
                    </a:cubicBezTo>
                    <a:cubicBezTo>
                      <a:pt x="255508" y="14587"/>
                      <a:pt x="231568" y="257"/>
                      <a:pt x="205456" y="0"/>
                    </a:cubicBezTo>
                    <a:cubicBezTo>
                      <a:pt x="195079" y="7"/>
                      <a:pt x="184840" y="2371"/>
                      <a:pt x="175509" y="6911"/>
                    </a:cubicBezTo>
                    <a:lnTo>
                      <a:pt x="64484" y="50542"/>
                    </a:lnTo>
                    <a:cubicBezTo>
                      <a:pt x="54509" y="54553"/>
                      <a:pt x="46596" y="62451"/>
                      <a:pt x="42566" y="72418"/>
                    </a:cubicBezTo>
                    <a:lnTo>
                      <a:pt x="2865" y="167677"/>
                    </a:lnTo>
                    <a:cubicBezTo>
                      <a:pt x="-1131" y="177749"/>
                      <a:pt x="-940" y="189001"/>
                      <a:pt x="3396" y="198932"/>
                    </a:cubicBezTo>
                    <a:cubicBezTo>
                      <a:pt x="7481" y="208411"/>
                      <a:pt x="15223" y="215838"/>
                      <a:pt x="24864" y="219526"/>
                    </a:cubicBezTo>
                    <a:cubicBezTo>
                      <a:pt x="29603" y="221452"/>
                      <a:pt x="34665" y="222456"/>
                      <a:pt x="39781" y="222483"/>
                    </a:cubicBezTo>
                    <a:cubicBezTo>
                      <a:pt x="56122" y="222742"/>
                      <a:pt x="70880" y="212753"/>
                      <a:pt x="76713" y="197486"/>
                    </a:cubicBezTo>
                    <a:lnTo>
                      <a:pt x="107918" y="118385"/>
                    </a:lnTo>
                    <a:lnTo>
                      <a:pt x="123807" y="112332"/>
                    </a:lnTo>
                    <a:cubicBezTo>
                      <a:pt x="123842" y="112312"/>
                      <a:pt x="123887" y="112322"/>
                      <a:pt x="123908" y="112357"/>
                    </a:cubicBezTo>
                    <a:cubicBezTo>
                      <a:pt x="123920" y="112377"/>
                      <a:pt x="123922" y="112401"/>
                      <a:pt x="123913" y="112422"/>
                    </a:cubicBezTo>
                    <a:lnTo>
                      <a:pt x="100754" y="225465"/>
                    </a:lnTo>
                    <a:cubicBezTo>
                      <a:pt x="98179" y="243092"/>
                      <a:pt x="103546" y="260953"/>
                      <a:pt x="115409" y="274242"/>
                    </a:cubicBezTo>
                    <a:lnTo>
                      <a:pt x="115409" y="274242"/>
                    </a:lnTo>
                    <a:lnTo>
                      <a:pt x="236172" y="361209"/>
                    </a:lnTo>
                    <a:lnTo>
                      <a:pt x="236172" y="513831"/>
                    </a:lnTo>
                    <a:cubicBezTo>
                      <a:pt x="235813" y="534779"/>
                      <a:pt x="251275" y="552642"/>
                      <a:pt x="272058" y="555289"/>
                    </a:cubicBezTo>
                    <a:cubicBezTo>
                      <a:pt x="294004" y="557463"/>
                      <a:pt x="313557" y="541435"/>
                      <a:pt x="315732" y="519490"/>
                    </a:cubicBezTo>
                    <a:cubicBezTo>
                      <a:pt x="315860" y="518199"/>
                      <a:pt x="315924" y="516902"/>
                      <a:pt x="315926" y="515603"/>
                    </a:cubicBezTo>
                    <a:lnTo>
                      <a:pt x="315926" y="341179"/>
                    </a:lnTo>
                    <a:cubicBezTo>
                      <a:pt x="316087" y="328552"/>
                      <a:pt x="310108" y="316633"/>
                      <a:pt x="299890" y="309213"/>
                    </a:cubicBezTo>
                    <a:lnTo>
                      <a:pt x="227186" y="256000"/>
                    </a:lnTo>
                    <a:lnTo>
                      <a:pt x="236098" y="211463"/>
                    </a:lnTo>
                    <a:lnTo>
                      <a:pt x="239440" y="193818"/>
                    </a:lnTo>
                    <a:lnTo>
                      <a:pt x="253327" y="121383"/>
                    </a:lnTo>
                    <a:cubicBezTo>
                      <a:pt x="254312" y="116980"/>
                      <a:pt x="251541" y="112613"/>
                      <a:pt x="247138" y="111628"/>
                    </a:cubicBezTo>
                    <a:cubicBezTo>
                      <a:pt x="242735" y="110644"/>
                      <a:pt x="238368" y="113414"/>
                      <a:pt x="237383" y="117817"/>
                    </a:cubicBezTo>
                    <a:cubicBezTo>
                      <a:pt x="237344" y="117992"/>
                      <a:pt x="237311" y="118167"/>
                      <a:pt x="237283" y="118344"/>
                    </a:cubicBezTo>
                    <a:lnTo>
                      <a:pt x="223584" y="190681"/>
                    </a:lnTo>
                    <a:lnTo>
                      <a:pt x="210137" y="257912"/>
                    </a:lnTo>
                    <a:cubicBezTo>
                      <a:pt x="209524" y="261023"/>
                      <a:pt x="210766" y="264207"/>
                      <a:pt x="213323" y="266081"/>
                    </a:cubicBezTo>
                    <a:lnTo>
                      <a:pt x="290357" y="322447"/>
                    </a:lnTo>
                    <a:cubicBezTo>
                      <a:pt x="296279" y="326809"/>
                      <a:pt x="299710" y="333777"/>
                      <a:pt x="299555" y="341130"/>
                    </a:cubicBezTo>
                    <a:lnTo>
                      <a:pt x="299555" y="514648"/>
                    </a:lnTo>
                    <a:cubicBezTo>
                      <a:pt x="299762" y="526112"/>
                      <a:pt x="291887" y="536144"/>
                      <a:pt x="280701" y="538665"/>
                    </a:cubicBezTo>
                    <a:cubicBezTo>
                      <a:pt x="267933" y="541214"/>
                      <a:pt x="255515" y="532929"/>
                      <a:pt x="252966" y="520161"/>
                    </a:cubicBezTo>
                    <a:cubicBezTo>
                      <a:pt x="252667" y="518663"/>
                      <a:pt x="252514" y="517139"/>
                      <a:pt x="252510" y="515612"/>
                    </a:cubicBezTo>
                    <a:lnTo>
                      <a:pt x="252510" y="357035"/>
                    </a:lnTo>
                    <a:cubicBezTo>
                      <a:pt x="252509" y="354414"/>
                      <a:pt x="251251" y="351954"/>
                      <a:pt x="249128" y="350418"/>
                    </a:cubicBezTo>
                    <a:lnTo>
                      <a:pt x="124959" y="260943"/>
                    </a:lnTo>
                    <a:cubicBezTo>
                      <a:pt x="117131" y="255305"/>
                      <a:pt x="113339" y="245600"/>
                      <a:pt x="115271" y="236150"/>
                    </a:cubicBezTo>
                    <a:lnTo>
                      <a:pt x="142939" y="100985"/>
                    </a:lnTo>
                    <a:cubicBezTo>
                      <a:pt x="143844" y="96565"/>
                      <a:pt x="140995" y="92249"/>
                      <a:pt x="136575" y="91343"/>
                    </a:cubicBezTo>
                    <a:cubicBezTo>
                      <a:pt x="135054" y="91032"/>
                      <a:pt x="133476" y="91160"/>
                      <a:pt x="132025" y="91713"/>
                    </a:cubicBezTo>
                    <a:lnTo>
                      <a:pt x="98704" y="104400"/>
                    </a:lnTo>
                    <a:cubicBezTo>
                      <a:pt x="96558" y="105218"/>
                      <a:pt x="94856" y="106903"/>
                      <a:pt x="94015" y="109040"/>
                    </a:cubicBezTo>
                    <a:lnTo>
                      <a:pt x="61461" y="191629"/>
                    </a:lnTo>
                    <a:cubicBezTo>
                      <a:pt x="58077" y="200601"/>
                      <a:pt x="49366" y="206434"/>
                      <a:pt x="39781" y="206145"/>
                    </a:cubicBezTo>
                    <a:cubicBezTo>
                      <a:pt x="36695" y="206116"/>
                      <a:pt x="33644" y="205491"/>
                      <a:pt x="30795" y="204307"/>
                    </a:cubicBezTo>
                    <a:cubicBezTo>
                      <a:pt x="25205" y="202171"/>
                      <a:pt x="20715" y="197867"/>
                      <a:pt x="18345" y="192372"/>
                    </a:cubicBezTo>
                    <a:cubicBezTo>
                      <a:pt x="15773" y="186491"/>
                      <a:pt x="15644" y="179829"/>
                      <a:pt x="17986" y="173853"/>
                    </a:cubicBezTo>
                    <a:lnTo>
                      <a:pt x="57663" y="78602"/>
                    </a:lnTo>
                    <a:cubicBezTo>
                      <a:pt x="60015" y="72741"/>
                      <a:pt x="64651" y="68090"/>
                      <a:pt x="70504" y="65720"/>
                    </a:cubicBezTo>
                    <a:lnTo>
                      <a:pt x="182150" y="21819"/>
                    </a:lnTo>
                    <a:cubicBezTo>
                      <a:pt x="189399" y="18239"/>
                      <a:pt x="197372" y="16364"/>
                      <a:pt x="205456" y="16338"/>
                    </a:cubicBezTo>
                    <a:cubicBezTo>
                      <a:pt x="225527" y="16541"/>
                      <a:pt x="243937" y="27522"/>
                      <a:pt x="253654" y="45085"/>
                    </a:cubicBezTo>
                    <a:cubicBezTo>
                      <a:pt x="255165" y="48238"/>
                      <a:pt x="282384" y="111139"/>
                      <a:pt x="300282" y="152605"/>
                    </a:cubicBezTo>
                    <a:cubicBezTo>
                      <a:pt x="301197" y="154727"/>
                      <a:pt x="302984" y="156350"/>
                      <a:pt x="305184" y="157057"/>
                    </a:cubicBezTo>
                    <a:lnTo>
                      <a:pt x="386809" y="184015"/>
                    </a:lnTo>
                    <a:cubicBezTo>
                      <a:pt x="399051" y="188249"/>
                      <a:pt x="405623" y="201531"/>
                      <a:pt x="401562" y="213832"/>
                    </a:cubicBezTo>
                    <a:cubicBezTo>
                      <a:pt x="398130" y="223337"/>
                      <a:pt x="389193" y="229744"/>
                      <a:pt x="379089" y="229941"/>
                    </a:cubicBezTo>
                    <a:cubicBezTo>
                      <a:pt x="376464" y="229862"/>
                      <a:pt x="373860" y="229456"/>
                      <a:pt x="371336" y="228732"/>
                    </a:cubicBezTo>
                    <a:lnTo>
                      <a:pt x="276421" y="197126"/>
                    </a:lnTo>
                    <a:cubicBezTo>
                      <a:pt x="270168" y="194768"/>
                      <a:pt x="265048" y="190118"/>
                      <a:pt x="262100" y="184121"/>
                    </a:cubicBezTo>
                    <a:lnTo>
                      <a:pt x="259168" y="177341"/>
                    </a:lnTo>
                    <a:lnTo>
                      <a:pt x="254618" y="201391"/>
                    </a:lnTo>
                    <a:cubicBezTo>
                      <a:pt x="259104" y="206389"/>
                      <a:pt x="264739" y="210222"/>
                      <a:pt x="271037" y="212558"/>
                    </a:cubicBezTo>
                    <a:lnTo>
                      <a:pt x="366835" y="244417"/>
                    </a:lnTo>
                    <a:cubicBezTo>
                      <a:pt x="370823" y="245551"/>
                      <a:pt x="374943" y="246161"/>
                      <a:pt x="379089" y="246230"/>
                    </a:cubicBezTo>
                    <a:cubicBezTo>
                      <a:pt x="396089" y="245984"/>
                      <a:pt x="411167" y="235254"/>
                      <a:pt x="416969" y="219273"/>
                    </a:cubicBezTo>
                    <a:cubicBezTo>
                      <a:pt x="424045" y="198338"/>
                      <a:pt x="412841" y="175626"/>
                      <a:pt x="391922" y="168502"/>
                    </a:cubicBezTo>
                    <a:close/>
                  </a:path>
                </a:pathLst>
              </a:custGeom>
              <a:solidFill>
                <a:srgbClr val="FF0000"/>
              </a:solidFill>
              <a:ln w="81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9" name="Content Placeholder 5" descr="Walk outline">
              <a:extLst>
                <a:ext uri="{FF2B5EF4-FFF2-40B4-BE49-F238E27FC236}">
                  <a16:creationId xmlns:a16="http://schemas.microsoft.com/office/drawing/2014/main" id="{F51B3B27-DDF9-9DD9-87F3-35F570EA63AF}"/>
                </a:ext>
              </a:extLst>
            </p:cNvPr>
            <p:cNvGrpSpPr/>
            <p:nvPr/>
          </p:nvGrpSpPr>
          <p:grpSpPr>
            <a:xfrm>
              <a:off x="1619135" y="1865310"/>
              <a:ext cx="460599" cy="703711"/>
              <a:chOff x="1619135" y="1865310"/>
              <a:chExt cx="460599" cy="703711"/>
            </a:xfrm>
            <a:solidFill>
              <a:srgbClr val="000000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8828D9C-85D4-44B9-6129-E40500B91460}"/>
                  </a:ext>
                </a:extLst>
              </p:cNvPr>
              <p:cNvSpPr/>
              <p:nvPr/>
            </p:nvSpPr>
            <p:spPr>
              <a:xfrm>
                <a:off x="1833099" y="1865310"/>
                <a:ext cx="130704" cy="130704"/>
              </a:xfrm>
              <a:custGeom>
                <a:avLst/>
                <a:gdLst>
                  <a:gd name="connsiteX0" fmla="*/ 65352 w 130704"/>
                  <a:gd name="connsiteY0" fmla="*/ 130704 h 130704"/>
                  <a:gd name="connsiteX1" fmla="*/ 130704 w 130704"/>
                  <a:gd name="connsiteY1" fmla="*/ 65352 h 130704"/>
                  <a:gd name="connsiteX2" fmla="*/ 65352 w 130704"/>
                  <a:gd name="connsiteY2" fmla="*/ 0 h 130704"/>
                  <a:gd name="connsiteX3" fmla="*/ 0 w 130704"/>
                  <a:gd name="connsiteY3" fmla="*/ 65352 h 130704"/>
                  <a:gd name="connsiteX4" fmla="*/ 65352 w 130704"/>
                  <a:gd name="connsiteY4" fmla="*/ 130704 h 130704"/>
                  <a:gd name="connsiteX5" fmla="*/ 65352 w 130704"/>
                  <a:gd name="connsiteY5" fmla="*/ 16338 h 130704"/>
                  <a:gd name="connsiteX6" fmla="*/ 114366 w 130704"/>
                  <a:gd name="connsiteY6" fmla="*/ 65352 h 130704"/>
                  <a:gd name="connsiteX7" fmla="*/ 65352 w 130704"/>
                  <a:gd name="connsiteY7" fmla="*/ 114366 h 130704"/>
                  <a:gd name="connsiteX8" fmla="*/ 16338 w 130704"/>
                  <a:gd name="connsiteY8" fmla="*/ 65352 h 130704"/>
                  <a:gd name="connsiteX9" fmla="*/ 65352 w 130704"/>
                  <a:gd name="connsiteY9" fmla="*/ 16305 h 130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704" h="130704">
                    <a:moveTo>
                      <a:pt x="65352" y="130704"/>
                    </a:moveTo>
                    <a:cubicBezTo>
                      <a:pt x="101445" y="130704"/>
                      <a:pt x="130704" y="101445"/>
                      <a:pt x="130704" y="65352"/>
                    </a:cubicBezTo>
                    <a:cubicBezTo>
                      <a:pt x="130704" y="29259"/>
                      <a:pt x="101445" y="0"/>
                      <a:pt x="65352" y="0"/>
                    </a:cubicBezTo>
                    <a:cubicBezTo>
                      <a:pt x="29259" y="0"/>
                      <a:pt x="0" y="29259"/>
                      <a:pt x="0" y="65352"/>
                    </a:cubicBezTo>
                    <a:cubicBezTo>
                      <a:pt x="0" y="101445"/>
                      <a:pt x="29259" y="130704"/>
                      <a:pt x="65352" y="130704"/>
                    </a:cubicBezTo>
                    <a:close/>
                    <a:moveTo>
                      <a:pt x="65352" y="16338"/>
                    </a:moveTo>
                    <a:cubicBezTo>
                      <a:pt x="92422" y="16338"/>
                      <a:pt x="114366" y="38282"/>
                      <a:pt x="114366" y="65352"/>
                    </a:cubicBezTo>
                    <a:cubicBezTo>
                      <a:pt x="114366" y="92422"/>
                      <a:pt x="92422" y="114366"/>
                      <a:pt x="65352" y="114366"/>
                    </a:cubicBezTo>
                    <a:cubicBezTo>
                      <a:pt x="38282" y="114366"/>
                      <a:pt x="16338" y="92422"/>
                      <a:pt x="16338" y="65352"/>
                    </a:cubicBezTo>
                    <a:cubicBezTo>
                      <a:pt x="16356" y="38285"/>
                      <a:pt x="38285" y="16341"/>
                      <a:pt x="65352" y="163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81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E08B136-F793-874A-05D4-F69594BC394B}"/>
                  </a:ext>
                </a:extLst>
              </p:cNvPr>
              <p:cNvSpPr/>
              <p:nvPr/>
            </p:nvSpPr>
            <p:spPr>
              <a:xfrm>
                <a:off x="1619135" y="2285376"/>
                <a:ext cx="202069" cy="283645"/>
              </a:xfrm>
              <a:custGeom>
                <a:avLst/>
                <a:gdLst>
                  <a:gd name="connsiteX0" fmla="*/ 173119 w 202069"/>
                  <a:gd name="connsiteY0" fmla="*/ 113958 h 283645"/>
                  <a:gd name="connsiteX1" fmla="*/ 168536 w 202069"/>
                  <a:gd name="connsiteY1" fmla="*/ 123581 h 283645"/>
                  <a:gd name="connsiteX2" fmla="*/ 57437 w 202069"/>
                  <a:gd name="connsiteY2" fmla="*/ 258459 h 283645"/>
                  <a:gd name="connsiteX3" fmla="*/ 39278 w 202069"/>
                  <a:gd name="connsiteY3" fmla="*/ 267290 h 283645"/>
                  <a:gd name="connsiteX4" fmla="*/ 24655 w 202069"/>
                  <a:gd name="connsiteY4" fmla="*/ 262013 h 283645"/>
                  <a:gd name="connsiteX5" fmla="*/ 21812 w 202069"/>
                  <a:gd name="connsiteY5" fmla="*/ 229108 h 283645"/>
                  <a:gd name="connsiteX6" fmla="*/ 128010 w 202069"/>
                  <a:gd name="connsiteY6" fmla="*/ 99866 h 283645"/>
                  <a:gd name="connsiteX7" fmla="*/ 129709 w 202069"/>
                  <a:gd name="connsiteY7" fmla="*/ 96321 h 283645"/>
                  <a:gd name="connsiteX8" fmla="*/ 146390 w 202069"/>
                  <a:gd name="connsiteY8" fmla="*/ 14810 h 283645"/>
                  <a:gd name="connsiteX9" fmla="*/ 132748 w 202069"/>
                  <a:gd name="connsiteY9" fmla="*/ 0 h 283645"/>
                  <a:gd name="connsiteX10" fmla="*/ 114122 w 202069"/>
                  <a:gd name="connsiteY10" fmla="*/ 91060 h 283645"/>
                  <a:gd name="connsiteX11" fmla="*/ 9191 w 202069"/>
                  <a:gd name="connsiteY11" fmla="*/ 218733 h 283645"/>
                  <a:gd name="connsiteX12" fmla="*/ 14150 w 202069"/>
                  <a:gd name="connsiteY12" fmla="*/ 274528 h 283645"/>
                  <a:gd name="connsiteX13" fmla="*/ 69626 w 202069"/>
                  <a:gd name="connsiteY13" fmla="*/ 269453 h 283645"/>
                  <a:gd name="connsiteX14" fmla="*/ 70189 w 202069"/>
                  <a:gd name="connsiteY14" fmla="*/ 268760 h 283645"/>
                  <a:gd name="connsiteX15" fmla="*/ 181288 w 202069"/>
                  <a:gd name="connsiteY15" fmla="*/ 133874 h 283645"/>
                  <a:gd name="connsiteX16" fmla="*/ 189244 w 202069"/>
                  <a:gd name="connsiteY16" fmla="*/ 116956 h 283645"/>
                  <a:gd name="connsiteX17" fmla="*/ 202070 w 202069"/>
                  <a:gd name="connsiteY17" fmla="*/ 54969 h 283645"/>
                  <a:gd name="connsiteX18" fmla="*/ 187545 w 202069"/>
                  <a:gd name="connsiteY18" fmla="*/ 44505 h 28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2069" h="283645">
                    <a:moveTo>
                      <a:pt x="173119" y="113958"/>
                    </a:moveTo>
                    <a:cubicBezTo>
                      <a:pt x="172414" y="117497"/>
                      <a:pt x="170839" y="120803"/>
                      <a:pt x="168536" y="123581"/>
                    </a:cubicBezTo>
                    <a:lnTo>
                      <a:pt x="57437" y="258459"/>
                    </a:lnTo>
                    <a:cubicBezTo>
                      <a:pt x="53106" y="264090"/>
                      <a:pt x="46381" y="267360"/>
                      <a:pt x="39278" y="267290"/>
                    </a:cubicBezTo>
                    <a:cubicBezTo>
                      <a:pt x="33929" y="267342"/>
                      <a:pt x="28739" y="265469"/>
                      <a:pt x="24655" y="262013"/>
                    </a:cubicBezTo>
                    <a:cubicBezTo>
                      <a:pt x="14802" y="253702"/>
                      <a:pt x="13531" y="238985"/>
                      <a:pt x="21812" y="229108"/>
                    </a:cubicBezTo>
                    <a:lnTo>
                      <a:pt x="128010" y="99866"/>
                    </a:lnTo>
                    <a:cubicBezTo>
                      <a:pt x="128856" y="98840"/>
                      <a:pt x="129439" y="97623"/>
                      <a:pt x="129709" y="96321"/>
                    </a:cubicBezTo>
                    <a:lnTo>
                      <a:pt x="146390" y="14810"/>
                    </a:lnTo>
                    <a:cubicBezTo>
                      <a:pt x="140999" y="10723"/>
                      <a:pt x="136380" y="5708"/>
                      <a:pt x="132748" y="0"/>
                    </a:cubicBezTo>
                    <a:lnTo>
                      <a:pt x="114122" y="91060"/>
                    </a:lnTo>
                    <a:lnTo>
                      <a:pt x="9191" y="218733"/>
                    </a:lnTo>
                    <a:cubicBezTo>
                      <a:pt x="-4789" y="235528"/>
                      <a:pt x="-2573" y="260462"/>
                      <a:pt x="14150" y="274528"/>
                    </a:cubicBezTo>
                    <a:cubicBezTo>
                      <a:pt x="30870" y="288446"/>
                      <a:pt x="55707" y="286174"/>
                      <a:pt x="69626" y="269453"/>
                    </a:cubicBezTo>
                    <a:cubicBezTo>
                      <a:pt x="69816" y="269224"/>
                      <a:pt x="70004" y="268993"/>
                      <a:pt x="70189" y="268760"/>
                    </a:cubicBezTo>
                    <a:lnTo>
                      <a:pt x="181288" y="133874"/>
                    </a:lnTo>
                    <a:cubicBezTo>
                      <a:pt x="185301" y="128981"/>
                      <a:pt x="188035" y="123167"/>
                      <a:pt x="189244" y="116956"/>
                    </a:cubicBezTo>
                    <a:lnTo>
                      <a:pt x="202070" y="54969"/>
                    </a:lnTo>
                    <a:lnTo>
                      <a:pt x="187545" y="44505"/>
                    </a:lnTo>
                    <a:close/>
                  </a:path>
                </a:pathLst>
              </a:custGeom>
              <a:solidFill>
                <a:srgbClr val="000000"/>
              </a:solidFill>
              <a:ln w="81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E6EFC15-A74F-2324-F5A0-3F8F0B156FD1}"/>
                  </a:ext>
                </a:extLst>
              </p:cNvPr>
              <p:cNvSpPr/>
              <p:nvPr/>
            </p:nvSpPr>
            <p:spPr>
              <a:xfrm>
                <a:off x="1660645" y="2013512"/>
                <a:ext cx="419089" cy="555486"/>
              </a:xfrm>
              <a:custGeom>
                <a:avLst/>
                <a:gdLst>
                  <a:gd name="connsiteX0" fmla="*/ 391922 w 419089"/>
                  <a:gd name="connsiteY0" fmla="*/ 168502 h 555486"/>
                  <a:gd name="connsiteX1" fmla="*/ 313778 w 419089"/>
                  <a:gd name="connsiteY1" fmla="*/ 142696 h 555486"/>
                  <a:gd name="connsiteX2" fmla="*/ 268072 w 419089"/>
                  <a:gd name="connsiteY2" fmla="*/ 37479 h 555486"/>
                  <a:gd name="connsiteX3" fmla="*/ 205456 w 419089"/>
                  <a:gd name="connsiteY3" fmla="*/ 0 h 555486"/>
                  <a:gd name="connsiteX4" fmla="*/ 175509 w 419089"/>
                  <a:gd name="connsiteY4" fmla="*/ 6911 h 555486"/>
                  <a:gd name="connsiteX5" fmla="*/ 64484 w 419089"/>
                  <a:gd name="connsiteY5" fmla="*/ 50542 h 555486"/>
                  <a:gd name="connsiteX6" fmla="*/ 42566 w 419089"/>
                  <a:gd name="connsiteY6" fmla="*/ 72418 h 555486"/>
                  <a:gd name="connsiteX7" fmla="*/ 2865 w 419089"/>
                  <a:gd name="connsiteY7" fmla="*/ 167677 h 555486"/>
                  <a:gd name="connsiteX8" fmla="*/ 3396 w 419089"/>
                  <a:gd name="connsiteY8" fmla="*/ 198932 h 555486"/>
                  <a:gd name="connsiteX9" fmla="*/ 24864 w 419089"/>
                  <a:gd name="connsiteY9" fmla="*/ 219526 h 555486"/>
                  <a:gd name="connsiteX10" fmla="*/ 39781 w 419089"/>
                  <a:gd name="connsiteY10" fmla="*/ 222483 h 555486"/>
                  <a:gd name="connsiteX11" fmla="*/ 76713 w 419089"/>
                  <a:gd name="connsiteY11" fmla="*/ 197486 h 555486"/>
                  <a:gd name="connsiteX12" fmla="*/ 107918 w 419089"/>
                  <a:gd name="connsiteY12" fmla="*/ 118385 h 555486"/>
                  <a:gd name="connsiteX13" fmla="*/ 123807 w 419089"/>
                  <a:gd name="connsiteY13" fmla="*/ 112332 h 555486"/>
                  <a:gd name="connsiteX14" fmla="*/ 123908 w 419089"/>
                  <a:gd name="connsiteY14" fmla="*/ 112357 h 555486"/>
                  <a:gd name="connsiteX15" fmla="*/ 123913 w 419089"/>
                  <a:gd name="connsiteY15" fmla="*/ 112422 h 555486"/>
                  <a:gd name="connsiteX16" fmla="*/ 100754 w 419089"/>
                  <a:gd name="connsiteY16" fmla="*/ 225465 h 555486"/>
                  <a:gd name="connsiteX17" fmla="*/ 115409 w 419089"/>
                  <a:gd name="connsiteY17" fmla="*/ 274242 h 555486"/>
                  <a:gd name="connsiteX18" fmla="*/ 115409 w 419089"/>
                  <a:gd name="connsiteY18" fmla="*/ 274242 h 555486"/>
                  <a:gd name="connsiteX19" fmla="*/ 236172 w 419089"/>
                  <a:gd name="connsiteY19" fmla="*/ 361209 h 555486"/>
                  <a:gd name="connsiteX20" fmla="*/ 236172 w 419089"/>
                  <a:gd name="connsiteY20" fmla="*/ 513831 h 555486"/>
                  <a:gd name="connsiteX21" fmla="*/ 272058 w 419089"/>
                  <a:gd name="connsiteY21" fmla="*/ 555289 h 555486"/>
                  <a:gd name="connsiteX22" fmla="*/ 315732 w 419089"/>
                  <a:gd name="connsiteY22" fmla="*/ 519490 h 555486"/>
                  <a:gd name="connsiteX23" fmla="*/ 315926 w 419089"/>
                  <a:gd name="connsiteY23" fmla="*/ 515603 h 555486"/>
                  <a:gd name="connsiteX24" fmla="*/ 315926 w 419089"/>
                  <a:gd name="connsiteY24" fmla="*/ 341179 h 555486"/>
                  <a:gd name="connsiteX25" fmla="*/ 299890 w 419089"/>
                  <a:gd name="connsiteY25" fmla="*/ 309213 h 555486"/>
                  <a:gd name="connsiteX26" fmla="*/ 227186 w 419089"/>
                  <a:gd name="connsiteY26" fmla="*/ 256000 h 555486"/>
                  <a:gd name="connsiteX27" fmla="*/ 236098 w 419089"/>
                  <a:gd name="connsiteY27" fmla="*/ 211463 h 555486"/>
                  <a:gd name="connsiteX28" fmla="*/ 239440 w 419089"/>
                  <a:gd name="connsiteY28" fmla="*/ 193818 h 555486"/>
                  <a:gd name="connsiteX29" fmla="*/ 253327 w 419089"/>
                  <a:gd name="connsiteY29" fmla="*/ 121383 h 555486"/>
                  <a:gd name="connsiteX30" fmla="*/ 247138 w 419089"/>
                  <a:gd name="connsiteY30" fmla="*/ 111628 h 555486"/>
                  <a:gd name="connsiteX31" fmla="*/ 237383 w 419089"/>
                  <a:gd name="connsiteY31" fmla="*/ 117817 h 555486"/>
                  <a:gd name="connsiteX32" fmla="*/ 237283 w 419089"/>
                  <a:gd name="connsiteY32" fmla="*/ 118344 h 555486"/>
                  <a:gd name="connsiteX33" fmla="*/ 223584 w 419089"/>
                  <a:gd name="connsiteY33" fmla="*/ 190681 h 555486"/>
                  <a:gd name="connsiteX34" fmla="*/ 210137 w 419089"/>
                  <a:gd name="connsiteY34" fmla="*/ 257912 h 555486"/>
                  <a:gd name="connsiteX35" fmla="*/ 213323 w 419089"/>
                  <a:gd name="connsiteY35" fmla="*/ 266081 h 555486"/>
                  <a:gd name="connsiteX36" fmla="*/ 290357 w 419089"/>
                  <a:gd name="connsiteY36" fmla="*/ 322447 h 555486"/>
                  <a:gd name="connsiteX37" fmla="*/ 299555 w 419089"/>
                  <a:gd name="connsiteY37" fmla="*/ 341130 h 555486"/>
                  <a:gd name="connsiteX38" fmla="*/ 299555 w 419089"/>
                  <a:gd name="connsiteY38" fmla="*/ 514648 h 555486"/>
                  <a:gd name="connsiteX39" fmla="*/ 280701 w 419089"/>
                  <a:gd name="connsiteY39" fmla="*/ 538665 h 555486"/>
                  <a:gd name="connsiteX40" fmla="*/ 252966 w 419089"/>
                  <a:gd name="connsiteY40" fmla="*/ 520161 h 555486"/>
                  <a:gd name="connsiteX41" fmla="*/ 252510 w 419089"/>
                  <a:gd name="connsiteY41" fmla="*/ 515612 h 555486"/>
                  <a:gd name="connsiteX42" fmla="*/ 252510 w 419089"/>
                  <a:gd name="connsiteY42" fmla="*/ 357035 h 555486"/>
                  <a:gd name="connsiteX43" fmla="*/ 249128 w 419089"/>
                  <a:gd name="connsiteY43" fmla="*/ 350418 h 555486"/>
                  <a:gd name="connsiteX44" fmla="*/ 124959 w 419089"/>
                  <a:gd name="connsiteY44" fmla="*/ 260943 h 555486"/>
                  <a:gd name="connsiteX45" fmla="*/ 115271 w 419089"/>
                  <a:gd name="connsiteY45" fmla="*/ 236150 h 555486"/>
                  <a:gd name="connsiteX46" fmla="*/ 142939 w 419089"/>
                  <a:gd name="connsiteY46" fmla="*/ 100985 h 555486"/>
                  <a:gd name="connsiteX47" fmla="*/ 136575 w 419089"/>
                  <a:gd name="connsiteY47" fmla="*/ 91343 h 555486"/>
                  <a:gd name="connsiteX48" fmla="*/ 132025 w 419089"/>
                  <a:gd name="connsiteY48" fmla="*/ 91713 h 555486"/>
                  <a:gd name="connsiteX49" fmla="*/ 98704 w 419089"/>
                  <a:gd name="connsiteY49" fmla="*/ 104400 h 555486"/>
                  <a:gd name="connsiteX50" fmla="*/ 94015 w 419089"/>
                  <a:gd name="connsiteY50" fmla="*/ 109040 h 555486"/>
                  <a:gd name="connsiteX51" fmla="*/ 61461 w 419089"/>
                  <a:gd name="connsiteY51" fmla="*/ 191629 h 555486"/>
                  <a:gd name="connsiteX52" fmla="*/ 39781 w 419089"/>
                  <a:gd name="connsiteY52" fmla="*/ 206145 h 555486"/>
                  <a:gd name="connsiteX53" fmla="*/ 30795 w 419089"/>
                  <a:gd name="connsiteY53" fmla="*/ 204307 h 555486"/>
                  <a:gd name="connsiteX54" fmla="*/ 18345 w 419089"/>
                  <a:gd name="connsiteY54" fmla="*/ 192372 h 555486"/>
                  <a:gd name="connsiteX55" fmla="*/ 17986 w 419089"/>
                  <a:gd name="connsiteY55" fmla="*/ 173853 h 555486"/>
                  <a:gd name="connsiteX56" fmla="*/ 57663 w 419089"/>
                  <a:gd name="connsiteY56" fmla="*/ 78602 h 555486"/>
                  <a:gd name="connsiteX57" fmla="*/ 70504 w 419089"/>
                  <a:gd name="connsiteY57" fmla="*/ 65720 h 555486"/>
                  <a:gd name="connsiteX58" fmla="*/ 182150 w 419089"/>
                  <a:gd name="connsiteY58" fmla="*/ 21819 h 555486"/>
                  <a:gd name="connsiteX59" fmla="*/ 205456 w 419089"/>
                  <a:gd name="connsiteY59" fmla="*/ 16338 h 555486"/>
                  <a:gd name="connsiteX60" fmla="*/ 253654 w 419089"/>
                  <a:gd name="connsiteY60" fmla="*/ 45085 h 555486"/>
                  <a:gd name="connsiteX61" fmla="*/ 300282 w 419089"/>
                  <a:gd name="connsiteY61" fmla="*/ 152605 h 555486"/>
                  <a:gd name="connsiteX62" fmla="*/ 305184 w 419089"/>
                  <a:gd name="connsiteY62" fmla="*/ 157057 h 555486"/>
                  <a:gd name="connsiteX63" fmla="*/ 386809 w 419089"/>
                  <a:gd name="connsiteY63" fmla="*/ 184015 h 555486"/>
                  <a:gd name="connsiteX64" fmla="*/ 401562 w 419089"/>
                  <a:gd name="connsiteY64" fmla="*/ 213832 h 555486"/>
                  <a:gd name="connsiteX65" fmla="*/ 379089 w 419089"/>
                  <a:gd name="connsiteY65" fmla="*/ 229941 h 555486"/>
                  <a:gd name="connsiteX66" fmla="*/ 371336 w 419089"/>
                  <a:gd name="connsiteY66" fmla="*/ 228732 h 555486"/>
                  <a:gd name="connsiteX67" fmla="*/ 276421 w 419089"/>
                  <a:gd name="connsiteY67" fmla="*/ 197126 h 555486"/>
                  <a:gd name="connsiteX68" fmla="*/ 262100 w 419089"/>
                  <a:gd name="connsiteY68" fmla="*/ 184121 h 555486"/>
                  <a:gd name="connsiteX69" fmla="*/ 259168 w 419089"/>
                  <a:gd name="connsiteY69" fmla="*/ 177341 h 555486"/>
                  <a:gd name="connsiteX70" fmla="*/ 254618 w 419089"/>
                  <a:gd name="connsiteY70" fmla="*/ 201391 h 555486"/>
                  <a:gd name="connsiteX71" fmla="*/ 271037 w 419089"/>
                  <a:gd name="connsiteY71" fmla="*/ 212558 h 555486"/>
                  <a:gd name="connsiteX72" fmla="*/ 366835 w 419089"/>
                  <a:gd name="connsiteY72" fmla="*/ 244417 h 555486"/>
                  <a:gd name="connsiteX73" fmla="*/ 379089 w 419089"/>
                  <a:gd name="connsiteY73" fmla="*/ 246230 h 555486"/>
                  <a:gd name="connsiteX74" fmla="*/ 416969 w 419089"/>
                  <a:gd name="connsiteY74" fmla="*/ 219273 h 555486"/>
                  <a:gd name="connsiteX75" fmla="*/ 391922 w 419089"/>
                  <a:gd name="connsiteY75" fmla="*/ 168502 h 55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419089" h="555486">
                    <a:moveTo>
                      <a:pt x="391922" y="168502"/>
                    </a:moveTo>
                    <a:lnTo>
                      <a:pt x="313778" y="142696"/>
                    </a:lnTo>
                    <a:cubicBezTo>
                      <a:pt x="303730" y="119472"/>
                      <a:pt x="269755" y="40845"/>
                      <a:pt x="268072" y="37479"/>
                    </a:cubicBezTo>
                    <a:cubicBezTo>
                      <a:pt x="255508" y="14587"/>
                      <a:pt x="231568" y="257"/>
                      <a:pt x="205456" y="0"/>
                    </a:cubicBezTo>
                    <a:cubicBezTo>
                      <a:pt x="195079" y="7"/>
                      <a:pt x="184840" y="2371"/>
                      <a:pt x="175509" y="6911"/>
                    </a:cubicBezTo>
                    <a:lnTo>
                      <a:pt x="64484" y="50542"/>
                    </a:lnTo>
                    <a:cubicBezTo>
                      <a:pt x="54509" y="54553"/>
                      <a:pt x="46596" y="62451"/>
                      <a:pt x="42566" y="72418"/>
                    </a:cubicBezTo>
                    <a:lnTo>
                      <a:pt x="2865" y="167677"/>
                    </a:lnTo>
                    <a:cubicBezTo>
                      <a:pt x="-1131" y="177749"/>
                      <a:pt x="-940" y="189001"/>
                      <a:pt x="3396" y="198932"/>
                    </a:cubicBezTo>
                    <a:cubicBezTo>
                      <a:pt x="7481" y="208411"/>
                      <a:pt x="15223" y="215838"/>
                      <a:pt x="24864" y="219526"/>
                    </a:cubicBezTo>
                    <a:cubicBezTo>
                      <a:pt x="29603" y="221452"/>
                      <a:pt x="34665" y="222456"/>
                      <a:pt x="39781" y="222483"/>
                    </a:cubicBezTo>
                    <a:cubicBezTo>
                      <a:pt x="56122" y="222742"/>
                      <a:pt x="70880" y="212753"/>
                      <a:pt x="76713" y="197486"/>
                    </a:cubicBezTo>
                    <a:lnTo>
                      <a:pt x="107918" y="118385"/>
                    </a:lnTo>
                    <a:lnTo>
                      <a:pt x="123807" y="112332"/>
                    </a:lnTo>
                    <a:cubicBezTo>
                      <a:pt x="123842" y="112312"/>
                      <a:pt x="123887" y="112322"/>
                      <a:pt x="123908" y="112357"/>
                    </a:cubicBezTo>
                    <a:cubicBezTo>
                      <a:pt x="123920" y="112377"/>
                      <a:pt x="123922" y="112401"/>
                      <a:pt x="123913" y="112422"/>
                    </a:cubicBezTo>
                    <a:lnTo>
                      <a:pt x="100754" y="225465"/>
                    </a:lnTo>
                    <a:cubicBezTo>
                      <a:pt x="98179" y="243092"/>
                      <a:pt x="103546" y="260953"/>
                      <a:pt x="115409" y="274242"/>
                    </a:cubicBezTo>
                    <a:lnTo>
                      <a:pt x="115409" y="274242"/>
                    </a:lnTo>
                    <a:lnTo>
                      <a:pt x="236172" y="361209"/>
                    </a:lnTo>
                    <a:lnTo>
                      <a:pt x="236172" y="513831"/>
                    </a:lnTo>
                    <a:cubicBezTo>
                      <a:pt x="235813" y="534779"/>
                      <a:pt x="251275" y="552642"/>
                      <a:pt x="272058" y="555289"/>
                    </a:cubicBezTo>
                    <a:cubicBezTo>
                      <a:pt x="294004" y="557463"/>
                      <a:pt x="313557" y="541435"/>
                      <a:pt x="315732" y="519490"/>
                    </a:cubicBezTo>
                    <a:cubicBezTo>
                      <a:pt x="315860" y="518199"/>
                      <a:pt x="315924" y="516902"/>
                      <a:pt x="315926" y="515603"/>
                    </a:cubicBezTo>
                    <a:lnTo>
                      <a:pt x="315926" y="341179"/>
                    </a:lnTo>
                    <a:cubicBezTo>
                      <a:pt x="316087" y="328552"/>
                      <a:pt x="310108" y="316633"/>
                      <a:pt x="299890" y="309213"/>
                    </a:cubicBezTo>
                    <a:lnTo>
                      <a:pt x="227186" y="256000"/>
                    </a:lnTo>
                    <a:lnTo>
                      <a:pt x="236098" y="211463"/>
                    </a:lnTo>
                    <a:lnTo>
                      <a:pt x="239440" y="193818"/>
                    </a:lnTo>
                    <a:lnTo>
                      <a:pt x="253327" y="121383"/>
                    </a:lnTo>
                    <a:cubicBezTo>
                      <a:pt x="254312" y="116980"/>
                      <a:pt x="251541" y="112613"/>
                      <a:pt x="247138" y="111628"/>
                    </a:cubicBezTo>
                    <a:cubicBezTo>
                      <a:pt x="242735" y="110644"/>
                      <a:pt x="238368" y="113414"/>
                      <a:pt x="237383" y="117817"/>
                    </a:cubicBezTo>
                    <a:cubicBezTo>
                      <a:pt x="237344" y="117992"/>
                      <a:pt x="237311" y="118167"/>
                      <a:pt x="237283" y="118344"/>
                    </a:cubicBezTo>
                    <a:lnTo>
                      <a:pt x="223584" y="190681"/>
                    </a:lnTo>
                    <a:lnTo>
                      <a:pt x="210137" y="257912"/>
                    </a:lnTo>
                    <a:cubicBezTo>
                      <a:pt x="209524" y="261023"/>
                      <a:pt x="210766" y="264207"/>
                      <a:pt x="213323" y="266081"/>
                    </a:cubicBezTo>
                    <a:lnTo>
                      <a:pt x="290357" y="322447"/>
                    </a:lnTo>
                    <a:cubicBezTo>
                      <a:pt x="296279" y="326809"/>
                      <a:pt x="299710" y="333777"/>
                      <a:pt x="299555" y="341130"/>
                    </a:cubicBezTo>
                    <a:lnTo>
                      <a:pt x="299555" y="514648"/>
                    </a:lnTo>
                    <a:cubicBezTo>
                      <a:pt x="299762" y="526112"/>
                      <a:pt x="291887" y="536144"/>
                      <a:pt x="280701" y="538665"/>
                    </a:cubicBezTo>
                    <a:cubicBezTo>
                      <a:pt x="267933" y="541214"/>
                      <a:pt x="255515" y="532929"/>
                      <a:pt x="252966" y="520161"/>
                    </a:cubicBezTo>
                    <a:cubicBezTo>
                      <a:pt x="252667" y="518663"/>
                      <a:pt x="252514" y="517139"/>
                      <a:pt x="252510" y="515612"/>
                    </a:cubicBezTo>
                    <a:lnTo>
                      <a:pt x="252510" y="357035"/>
                    </a:lnTo>
                    <a:cubicBezTo>
                      <a:pt x="252509" y="354414"/>
                      <a:pt x="251251" y="351954"/>
                      <a:pt x="249128" y="350418"/>
                    </a:cubicBezTo>
                    <a:lnTo>
                      <a:pt x="124959" y="260943"/>
                    </a:lnTo>
                    <a:cubicBezTo>
                      <a:pt x="117131" y="255305"/>
                      <a:pt x="113339" y="245600"/>
                      <a:pt x="115271" y="236150"/>
                    </a:cubicBezTo>
                    <a:lnTo>
                      <a:pt x="142939" y="100985"/>
                    </a:lnTo>
                    <a:cubicBezTo>
                      <a:pt x="143844" y="96565"/>
                      <a:pt x="140995" y="92249"/>
                      <a:pt x="136575" y="91343"/>
                    </a:cubicBezTo>
                    <a:cubicBezTo>
                      <a:pt x="135054" y="91032"/>
                      <a:pt x="133476" y="91160"/>
                      <a:pt x="132025" y="91713"/>
                    </a:cubicBezTo>
                    <a:lnTo>
                      <a:pt x="98704" y="104400"/>
                    </a:lnTo>
                    <a:cubicBezTo>
                      <a:pt x="96558" y="105218"/>
                      <a:pt x="94856" y="106903"/>
                      <a:pt x="94015" y="109040"/>
                    </a:cubicBezTo>
                    <a:lnTo>
                      <a:pt x="61461" y="191629"/>
                    </a:lnTo>
                    <a:cubicBezTo>
                      <a:pt x="58077" y="200601"/>
                      <a:pt x="49366" y="206434"/>
                      <a:pt x="39781" y="206145"/>
                    </a:cubicBezTo>
                    <a:cubicBezTo>
                      <a:pt x="36695" y="206116"/>
                      <a:pt x="33644" y="205491"/>
                      <a:pt x="30795" y="204307"/>
                    </a:cubicBezTo>
                    <a:cubicBezTo>
                      <a:pt x="25205" y="202171"/>
                      <a:pt x="20715" y="197867"/>
                      <a:pt x="18345" y="192372"/>
                    </a:cubicBezTo>
                    <a:cubicBezTo>
                      <a:pt x="15773" y="186491"/>
                      <a:pt x="15644" y="179829"/>
                      <a:pt x="17986" y="173853"/>
                    </a:cubicBezTo>
                    <a:lnTo>
                      <a:pt x="57663" y="78602"/>
                    </a:lnTo>
                    <a:cubicBezTo>
                      <a:pt x="60015" y="72741"/>
                      <a:pt x="64651" y="68090"/>
                      <a:pt x="70504" y="65720"/>
                    </a:cubicBezTo>
                    <a:lnTo>
                      <a:pt x="182150" y="21819"/>
                    </a:lnTo>
                    <a:cubicBezTo>
                      <a:pt x="189399" y="18239"/>
                      <a:pt x="197372" y="16364"/>
                      <a:pt x="205456" y="16338"/>
                    </a:cubicBezTo>
                    <a:cubicBezTo>
                      <a:pt x="225527" y="16541"/>
                      <a:pt x="243937" y="27522"/>
                      <a:pt x="253654" y="45085"/>
                    </a:cubicBezTo>
                    <a:cubicBezTo>
                      <a:pt x="255165" y="48238"/>
                      <a:pt x="282384" y="111139"/>
                      <a:pt x="300282" y="152605"/>
                    </a:cubicBezTo>
                    <a:cubicBezTo>
                      <a:pt x="301197" y="154727"/>
                      <a:pt x="302984" y="156350"/>
                      <a:pt x="305184" y="157057"/>
                    </a:cubicBezTo>
                    <a:lnTo>
                      <a:pt x="386809" y="184015"/>
                    </a:lnTo>
                    <a:cubicBezTo>
                      <a:pt x="399051" y="188249"/>
                      <a:pt x="405623" y="201531"/>
                      <a:pt x="401562" y="213832"/>
                    </a:cubicBezTo>
                    <a:cubicBezTo>
                      <a:pt x="398130" y="223337"/>
                      <a:pt x="389193" y="229744"/>
                      <a:pt x="379089" y="229941"/>
                    </a:cubicBezTo>
                    <a:cubicBezTo>
                      <a:pt x="376464" y="229862"/>
                      <a:pt x="373860" y="229456"/>
                      <a:pt x="371336" y="228732"/>
                    </a:cubicBezTo>
                    <a:lnTo>
                      <a:pt x="276421" y="197126"/>
                    </a:lnTo>
                    <a:cubicBezTo>
                      <a:pt x="270168" y="194768"/>
                      <a:pt x="265048" y="190118"/>
                      <a:pt x="262100" y="184121"/>
                    </a:cubicBezTo>
                    <a:lnTo>
                      <a:pt x="259168" y="177341"/>
                    </a:lnTo>
                    <a:lnTo>
                      <a:pt x="254618" y="201391"/>
                    </a:lnTo>
                    <a:cubicBezTo>
                      <a:pt x="259104" y="206389"/>
                      <a:pt x="264739" y="210222"/>
                      <a:pt x="271037" y="212558"/>
                    </a:cubicBezTo>
                    <a:lnTo>
                      <a:pt x="366835" y="244417"/>
                    </a:lnTo>
                    <a:cubicBezTo>
                      <a:pt x="370823" y="245551"/>
                      <a:pt x="374943" y="246161"/>
                      <a:pt x="379089" y="246230"/>
                    </a:cubicBezTo>
                    <a:cubicBezTo>
                      <a:pt x="396089" y="245984"/>
                      <a:pt x="411167" y="235254"/>
                      <a:pt x="416969" y="219273"/>
                    </a:cubicBezTo>
                    <a:cubicBezTo>
                      <a:pt x="424045" y="198338"/>
                      <a:pt x="412841" y="175626"/>
                      <a:pt x="391922" y="1685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81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7" name="Content Placeholder 5" descr="Walk outline">
              <a:extLst>
                <a:ext uri="{FF2B5EF4-FFF2-40B4-BE49-F238E27FC236}">
                  <a16:creationId xmlns:a16="http://schemas.microsoft.com/office/drawing/2014/main" id="{54340483-16B5-0DAB-1067-D53AAA34F13C}"/>
                </a:ext>
              </a:extLst>
            </p:cNvPr>
            <p:cNvGrpSpPr/>
            <p:nvPr/>
          </p:nvGrpSpPr>
          <p:grpSpPr>
            <a:xfrm>
              <a:off x="2093797" y="1865310"/>
              <a:ext cx="460599" cy="703711"/>
              <a:chOff x="2093797" y="1865310"/>
              <a:chExt cx="460599" cy="703711"/>
            </a:xfrm>
            <a:solidFill>
              <a:srgbClr val="000000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92507FD-9682-BA34-C379-C26BE80EE0B8}"/>
                  </a:ext>
                </a:extLst>
              </p:cNvPr>
              <p:cNvSpPr/>
              <p:nvPr/>
            </p:nvSpPr>
            <p:spPr>
              <a:xfrm>
                <a:off x="2307761" y="1865310"/>
                <a:ext cx="130704" cy="130704"/>
              </a:xfrm>
              <a:custGeom>
                <a:avLst/>
                <a:gdLst>
                  <a:gd name="connsiteX0" fmla="*/ 65352 w 130704"/>
                  <a:gd name="connsiteY0" fmla="*/ 130704 h 130704"/>
                  <a:gd name="connsiteX1" fmla="*/ 130704 w 130704"/>
                  <a:gd name="connsiteY1" fmla="*/ 65352 h 130704"/>
                  <a:gd name="connsiteX2" fmla="*/ 65352 w 130704"/>
                  <a:gd name="connsiteY2" fmla="*/ 0 h 130704"/>
                  <a:gd name="connsiteX3" fmla="*/ 0 w 130704"/>
                  <a:gd name="connsiteY3" fmla="*/ 65352 h 130704"/>
                  <a:gd name="connsiteX4" fmla="*/ 65352 w 130704"/>
                  <a:gd name="connsiteY4" fmla="*/ 130704 h 130704"/>
                  <a:gd name="connsiteX5" fmla="*/ 65352 w 130704"/>
                  <a:gd name="connsiteY5" fmla="*/ 16338 h 130704"/>
                  <a:gd name="connsiteX6" fmla="*/ 114366 w 130704"/>
                  <a:gd name="connsiteY6" fmla="*/ 65352 h 130704"/>
                  <a:gd name="connsiteX7" fmla="*/ 65352 w 130704"/>
                  <a:gd name="connsiteY7" fmla="*/ 114366 h 130704"/>
                  <a:gd name="connsiteX8" fmla="*/ 16338 w 130704"/>
                  <a:gd name="connsiteY8" fmla="*/ 65352 h 130704"/>
                  <a:gd name="connsiteX9" fmla="*/ 65352 w 130704"/>
                  <a:gd name="connsiteY9" fmla="*/ 16305 h 130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704" h="130704">
                    <a:moveTo>
                      <a:pt x="65352" y="130704"/>
                    </a:moveTo>
                    <a:cubicBezTo>
                      <a:pt x="101445" y="130704"/>
                      <a:pt x="130704" y="101445"/>
                      <a:pt x="130704" y="65352"/>
                    </a:cubicBezTo>
                    <a:cubicBezTo>
                      <a:pt x="130704" y="29259"/>
                      <a:pt x="101445" y="0"/>
                      <a:pt x="65352" y="0"/>
                    </a:cubicBezTo>
                    <a:cubicBezTo>
                      <a:pt x="29259" y="0"/>
                      <a:pt x="0" y="29259"/>
                      <a:pt x="0" y="65352"/>
                    </a:cubicBezTo>
                    <a:cubicBezTo>
                      <a:pt x="0" y="101445"/>
                      <a:pt x="29259" y="130704"/>
                      <a:pt x="65352" y="130704"/>
                    </a:cubicBezTo>
                    <a:close/>
                    <a:moveTo>
                      <a:pt x="65352" y="16338"/>
                    </a:moveTo>
                    <a:cubicBezTo>
                      <a:pt x="92422" y="16338"/>
                      <a:pt x="114366" y="38282"/>
                      <a:pt x="114366" y="65352"/>
                    </a:cubicBezTo>
                    <a:cubicBezTo>
                      <a:pt x="114366" y="92422"/>
                      <a:pt x="92422" y="114366"/>
                      <a:pt x="65352" y="114366"/>
                    </a:cubicBezTo>
                    <a:cubicBezTo>
                      <a:pt x="38282" y="114366"/>
                      <a:pt x="16338" y="92422"/>
                      <a:pt x="16338" y="65352"/>
                    </a:cubicBezTo>
                    <a:cubicBezTo>
                      <a:pt x="16356" y="38285"/>
                      <a:pt x="38285" y="16341"/>
                      <a:pt x="65352" y="163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81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B6C9471-7040-1008-C30C-7C2449DF5EC3}"/>
                  </a:ext>
                </a:extLst>
              </p:cNvPr>
              <p:cNvSpPr/>
              <p:nvPr/>
            </p:nvSpPr>
            <p:spPr>
              <a:xfrm>
                <a:off x="2093797" y="2285376"/>
                <a:ext cx="202069" cy="283645"/>
              </a:xfrm>
              <a:custGeom>
                <a:avLst/>
                <a:gdLst>
                  <a:gd name="connsiteX0" fmla="*/ 173119 w 202069"/>
                  <a:gd name="connsiteY0" fmla="*/ 113958 h 283645"/>
                  <a:gd name="connsiteX1" fmla="*/ 168536 w 202069"/>
                  <a:gd name="connsiteY1" fmla="*/ 123581 h 283645"/>
                  <a:gd name="connsiteX2" fmla="*/ 57437 w 202069"/>
                  <a:gd name="connsiteY2" fmla="*/ 258459 h 283645"/>
                  <a:gd name="connsiteX3" fmla="*/ 39278 w 202069"/>
                  <a:gd name="connsiteY3" fmla="*/ 267290 h 283645"/>
                  <a:gd name="connsiteX4" fmla="*/ 24655 w 202069"/>
                  <a:gd name="connsiteY4" fmla="*/ 262013 h 283645"/>
                  <a:gd name="connsiteX5" fmla="*/ 21812 w 202069"/>
                  <a:gd name="connsiteY5" fmla="*/ 229108 h 283645"/>
                  <a:gd name="connsiteX6" fmla="*/ 128010 w 202069"/>
                  <a:gd name="connsiteY6" fmla="*/ 99866 h 283645"/>
                  <a:gd name="connsiteX7" fmla="*/ 129709 w 202069"/>
                  <a:gd name="connsiteY7" fmla="*/ 96321 h 283645"/>
                  <a:gd name="connsiteX8" fmla="*/ 146390 w 202069"/>
                  <a:gd name="connsiteY8" fmla="*/ 14810 h 283645"/>
                  <a:gd name="connsiteX9" fmla="*/ 132748 w 202069"/>
                  <a:gd name="connsiteY9" fmla="*/ 0 h 283645"/>
                  <a:gd name="connsiteX10" fmla="*/ 114122 w 202069"/>
                  <a:gd name="connsiteY10" fmla="*/ 91060 h 283645"/>
                  <a:gd name="connsiteX11" fmla="*/ 9191 w 202069"/>
                  <a:gd name="connsiteY11" fmla="*/ 218733 h 283645"/>
                  <a:gd name="connsiteX12" fmla="*/ 14150 w 202069"/>
                  <a:gd name="connsiteY12" fmla="*/ 274528 h 283645"/>
                  <a:gd name="connsiteX13" fmla="*/ 69626 w 202069"/>
                  <a:gd name="connsiteY13" fmla="*/ 269453 h 283645"/>
                  <a:gd name="connsiteX14" fmla="*/ 70189 w 202069"/>
                  <a:gd name="connsiteY14" fmla="*/ 268760 h 283645"/>
                  <a:gd name="connsiteX15" fmla="*/ 181288 w 202069"/>
                  <a:gd name="connsiteY15" fmla="*/ 133874 h 283645"/>
                  <a:gd name="connsiteX16" fmla="*/ 189244 w 202069"/>
                  <a:gd name="connsiteY16" fmla="*/ 116956 h 283645"/>
                  <a:gd name="connsiteX17" fmla="*/ 202070 w 202069"/>
                  <a:gd name="connsiteY17" fmla="*/ 54969 h 283645"/>
                  <a:gd name="connsiteX18" fmla="*/ 187545 w 202069"/>
                  <a:gd name="connsiteY18" fmla="*/ 44505 h 28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2069" h="283645">
                    <a:moveTo>
                      <a:pt x="173119" y="113958"/>
                    </a:moveTo>
                    <a:cubicBezTo>
                      <a:pt x="172414" y="117497"/>
                      <a:pt x="170839" y="120803"/>
                      <a:pt x="168536" y="123581"/>
                    </a:cubicBezTo>
                    <a:lnTo>
                      <a:pt x="57437" y="258459"/>
                    </a:lnTo>
                    <a:cubicBezTo>
                      <a:pt x="53106" y="264090"/>
                      <a:pt x="46381" y="267360"/>
                      <a:pt x="39278" y="267290"/>
                    </a:cubicBezTo>
                    <a:cubicBezTo>
                      <a:pt x="33929" y="267342"/>
                      <a:pt x="28739" y="265469"/>
                      <a:pt x="24655" y="262013"/>
                    </a:cubicBezTo>
                    <a:cubicBezTo>
                      <a:pt x="14802" y="253702"/>
                      <a:pt x="13531" y="238985"/>
                      <a:pt x="21812" y="229108"/>
                    </a:cubicBezTo>
                    <a:lnTo>
                      <a:pt x="128010" y="99866"/>
                    </a:lnTo>
                    <a:cubicBezTo>
                      <a:pt x="128856" y="98840"/>
                      <a:pt x="129439" y="97623"/>
                      <a:pt x="129709" y="96321"/>
                    </a:cubicBezTo>
                    <a:lnTo>
                      <a:pt x="146390" y="14810"/>
                    </a:lnTo>
                    <a:cubicBezTo>
                      <a:pt x="140999" y="10723"/>
                      <a:pt x="136380" y="5708"/>
                      <a:pt x="132748" y="0"/>
                    </a:cubicBezTo>
                    <a:lnTo>
                      <a:pt x="114122" y="91060"/>
                    </a:lnTo>
                    <a:lnTo>
                      <a:pt x="9191" y="218733"/>
                    </a:lnTo>
                    <a:cubicBezTo>
                      <a:pt x="-4789" y="235528"/>
                      <a:pt x="-2573" y="260462"/>
                      <a:pt x="14150" y="274528"/>
                    </a:cubicBezTo>
                    <a:cubicBezTo>
                      <a:pt x="30870" y="288446"/>
                      <a:pt x="55707" y="286174"/>
                      <a:pt x="69626" y="269453"/>
                    </a:cubicBezTo>
                    <a:cubicBezTo>
                      <a:pt x="69816" y="269224"/>
                      <a:pt x="70004" y="268993"/>
                      <a:pt x="70189" y="268760"/>
                    </a:cubicBezTo>
                    <a:lnTo>
                      <a:pt x="181288" y="133874"/>
                    </a:lnTo>
                    <a:cubicBezTo>
                      <a:pt x="185301" y="128981"/>
                      <a:pt x="188035" y="123167"/>
                      <a:pt x="189244" y="116956"/>
                    </a:cubicBezTo>
                    <a:lnTo>
                      <a:pt x="202070" y="54969"/>
                    </a:lnTo>
                    <a:lnTo>
                      <a:pt x="187545" y="44505"/>
                    </a:lnTo>
                    <a:close/>
                  </a:path>
                </a:pathLst>
              </a:custGeom>
              <a:solidFill>
                <a:srgbClr val="000000"/>
              </a:solidFill>
              <a:ln w="81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C17664A-99E9-CFED-7ECF-5925435A4B1C}"/>
                  </a:ext>
                </a:extLst>
              </p:cNvPr>
              <p:cNvSpPr/>
              <p:nvPr/>
            </p:nvSpPr>
            <p:spPr>
              <a:xfrm>
                <a:off x="2135307" y="2013512"/>
                <a:ext cx="419089" cy="555486"/>
              </a:xfrm>
              <a:custGeom>
                <a:avLst/>
                <a:gdLst>
                  <a:gd name="connsiteX0" fmla="*/ 391922 w 419089"/>
                  <a:gd name="connsiteY0" fmla="*/ 168502 h 555486"/>
                  <a:gd name="connsiteX1" fmla="*/ 313778 w 419089"/>
                  <a:gd name="connsiteY1" fmla="*/ 142696 h 555486"/>
                  <a:gd name="connsiteX2" fmla="*/ 268072 w 419089"/>
                  <a:gd name="connsiteY2" fmla="*/ 37479 h 555486"/>
                  <a:gd name="connsiteX3" fmla="*/ 205456 w 419089"/>
                  <a:gd name="connsiteY3" fmla="*/ 0 h 555486"/>
                  <a:gd name="connsiteX4" fmla="*/ 175509 w 419089"/>
                  <a:gd name="connsiteY4" fmla="*/ 6911 h 555486"/>
                  <a:gd name="connsiteX5" fmla="*/ 64484 w 419089"/>
                  <a:gd name="connsiteY5" fmla="*/ 50542 h 555486"/>
                  <a:gd name="connsiteX6" fmla="*/ 42566 w 419089"/>
                  <a:gd name="connsiteY6" fmla="*/ 72418 h 555486"/>
                  <a:gd name="connsiteX7" fmla="*/ 2865 w 419089"/>
                  <a:gd name="connsiteY7" fmla="*/ 167677 h 555486"/>
                  <a:gd name="connsiteX8" fmla="*/ 3396 w 419089"/>
                  <a:gd name="connsiteY8" fmla="*/ 198932 h 555486"/>
                  <a:gd name="connsiteX9" fmla="*/ 24864 w 419089"/>
                  <a:gd name="connsiteY9" fmla="*/ 219526 h 555486"/>
                  <a:gd name="connsiteX10" fmla="*/ 39781 w 419089"/>
                  <a:gd name="connsiteY10" fmla="*/ 222483 h 555486"/>
                  <a:gd name="connsiteX11" fmla="*/ 76713 w 419089"/>
                  <a:gd name="connsiteY11" fmla="*/ 197486 h 555486"/>
                  <a:gd name="connsiteX12" fmla="*/ 107918 w 419089"/>
                  <a:gd name="connsiteY12" fmla="*/ 118385 h 555486"/>
                  <a:gd name="connsiteX13" fmla="*/ 123807 w 419089"/>
                  <a:gd name="connsiteY13" fmla="*/ 112332 h 555486"/>
                  <a:gd name="connsiteX14" fmla="*/ 123908 w 419089"/>
                  <a:gd name="connsiteY14" fmla="*/ 112357 h 555486"/>
                  <a:gd name="connsiteX15" fmla="*/ 123913 w 419089"/>
                  <a:gd name="connsiteY15" fmla="*/ 112422 h 555486"/>
                  <a:gd name="connsiteX16" fmla="*/ 100754 w 419089"/>
                  <a:gd name="connsiteY16" fmla="*/ 225465 h 555486"/>
                  <a:gd name="connsiteX17" fmla="*/ 115409 w 419089"/>
                  <a:gd name="connsiteY17" fmla="*/ 274242 h 555486"/>
                  <a:gd name="connsiteX18" fmla="*/ 115409 w 419089"/>
                  <a:gd name="connsiteY18" fmla="*/ 274242 h 555486"/>
                  <a:gd name="connsiteX19" fmla="*/ 236172 w 419089"/>
                  <a:gd name="connsiteY19" fmla="*/ 361209 h 555486"/>
                  <a:gd name="connsiteX20" fmla="*/ 236172 w 419089"/>
                  <a:gd name="connsiteY20" fmla="*/ 513831 h 555486"/>
                  <a:gd name="connsiteX21" fmla="*/ 272058 w 419089"/>
                  <a:gd name="connsiteY21" fmla="*/ 555289 h 555486"/>
                  <a:gd name="connsiteX22" fmla="*/ 315732 w 419089"/>
                  <a:gd name="connsiteY22" fmla="*/ 519490 h 555486"/>
                  <a:gd name="connsiteX23" fmla="*/ 315926 w 419089"/>
                  <a:gd name="connsiteY23" fmla="*/ 515603 h 555486"/>
                  <a:gd name="connsiteX24" fmla="*/ 315926 w 419089"/>
                  <a:gd name="connsiteY24" fmla="*/ 341179 h 555486"/>
                  <a:gd name="connsiteX25" fmla="*/ 299890 w 419089"/>
                  <a:gd name="connsiteY25" fmla="*/ 309213 h 555486"/>
                  <a:gd name="connsiteX26" fmla="*/ 227186 w 419089"/>
                  <a:gd name="connsiteY26" fmla="*/ 256000 h 555486"/>
                  <a:gd name="connsiteX27" fmla="*/ 236098 w 419089"/>
                  <a:gd name="connsiteY27" fmla="*/ 211463 h 555486"/>
                  <a:gd name="connsiteX28" fmla="*/ 239440 w 419089"/>
                  <a:gd name="connsiteY28" fmla="*/ 193818 h 555486"/>
                  <a:gd name="connsiteX29" fmla="*/ 253327 w 419089"/>
                  <a:gd name="connsiteY29" fmla="*/ 121383 h 555486"/>
                  <a:gd name="connsiteX30" fmla="*/ 247138 w 419089"/>
                  <a:gd name="connsiteY30" fmla="*/ 111628 h 555486"/>
                  <a:gd name="connsiteX31" fmla="*/ 237383 w 419089"/>
                  <a:gd name="connsiteY31" fmla="*/ 117817 h 555486"/>
                  <a:gd name="connsiteX32" fmla="*/ 237283 w 419089"/>
                  <a:gd name="connsiteY32" fmla="*/ 118344 h 555486"/>
                  <a:gd name="connsiteX33" fmla="*/ 223584 w 419089"/>
                  <a:gd name="connsiteY33" fmla="*/ 190681 h 555486"/>
                  <a:gd name="connsiteX34" fmla="*/ 210137 w 419089"/>
                  <a:gd name="connsiteY34" fmla="*/ 257912 h 555486"/>
                  <a:gd name="connsiteX35" fmla="*/ 213323 w 419089"/>
                  <a:gd name="connsiteY35" fmla="*/ 266081 h 555486"/>
                  <a:gd name="connsiteX36" fmla="*/ 290357 w 419089"/>
                  <a:gd name="connsiteY36" fmla="*/ 322447 h 555486"/>
                  <a:gd name="connsiteX37" fmla="*/ 299555 w 419089"/>
                  <a:gd name="connsiteY37" fmla="*/ 341130 h 555486"/>
                  <a:gd name="connsiteX38" fmla="*/ 299555 w 419089"/>
                  <a:gd name="connsiteY38" fmla="*/ 514648 h 555486"/>
                  <a:gd name="connsiteX39" fmla="*/ 280701 w 419089"/>
                  <a:gd name="connsiteY39" fmla="*/ 538665 h 555486"/>
                  <a:gd name="connsiteX40" fmla="*/ 252966 w 419089"/>
                  <a:gd name="connsiteY40" fmla="*/ 520161 h 555486"/>
                  <a:gd name="connsiteX41" fmla="*/ 252510 w 419089"/>
                  <a:gd name="connsiteY41" fmla="*/ 515612 h 555486"/>
                  <a:gd name="connsiteX42" fmla="*/ 252510 w 419089"/>
                  <a:gd name="connsiteY42" fmla="*/ 357035 h 555486"/>
                  <a:gd name="connsiteX43" fmla="*/ 249128 w 419089"/>
                  <a:gd name="connsiteY43" fmla="*/ 350418 h 555486"/>
                  <a:gd name="connsiteX44" fmla="*/ 124959 w 419089"/>
                  <a:gd name="connsiteY44" fmla="*/ 260943 h 555486"/>
                  <a:gd name="connsiteX45" fmla="*/ 115271 w 419089"/>
                  <a:gd name="connsiteY45" fmla="*/ 236150 h 555486"/>
                  <a:gd name="connsiteX46" fmla="*/ 142939 w 419089"/>
                  <a:gd name="connsiteY46" fmla="*/ 100985 h 555486"/>
                  <a:gd name="connsiteX47" fmla="*/ 136575 w 419089"/>
                  <a:gd name="connsiteY47" fmla="*/ 91343 h 555486"/>
                  <a:gd name="connsiteX48" fmla="*/ 132025 w 419089"/>
                  <a:gd name="connsiteY48" fmla="*/ 91713 h 555486"/>
                  <a:gd name="connsiteX49" fmla="*/ 98704 w 419089"/>
                  <a:gd name="connsiteY49" fmla="*/ 104400 h 555486"/>
                  <a:gd name="connsiteX50" fmla="*/ 94015 w 419089"/>
                  <a:gd name="connsiteY50" fmla="*/ 109040 h 555486"/>
                  <a:gd name="connsiteX51" fmla="*/ 61461 w 419089"/>
                  <a:gd name="connsiteY51" fmla="*/ 191629 h 555486"/>
                  <a:gd name="connsiteX52" fmla="*/ 39781 w 419089"/>
                  <a:gd name="connsiteY52" fmla="*/ 206145 h 555486"/>
                  <a:gd name="connsiteX53" fmla="*/ 30795 w 419089"/>
                  <a:gd name="connsiteY53" fmla="*/ 204307 h 555486"/>
                  <a:gd name="connsiteX54" fmla="*/ 18345 w 419089"/>
                  <a:gd name="connsiteY54" fmla="*/ 192372 h 555486"/>
                  <a:gd name="connsiteX55" fmla="*/ 17986 w 419089"/>
                  <a:gd name="connsiteY55" fmla="*/ 173853 h 555486"/>
                  <a:gd name="connsiteX56" fmla="*/ 57663 w 419089"/>
                  <a:gd name="connsiteY56" fmla="*/ 78602 h 555486"/>
                  <a:gd name="connsiteX57" fmla="*/ 70504 w 419089"/>
                  <a:gd name="connsiteY57" fmla="*/ 65720 h 555486"/>
                  <a:gd name="connsiteX58" fmla="*/ 182150 w 419089"/>
                  <a:gd name="connsiteY58" fmla="*/ 21819 h 555486"/>
                  <a:gd name="connsiteX59" fmla="*/ 205456 w 419089"/>
                  <a:gd name="connsiteY59" fmla="*/ 16338 h 555486"/>
                  <a:gd name="connsiteX60" fmla="*/ 253654 w 419089"/>
                  <a:gd name="connsiteY60" fmla="*/ 45085 h 555486"/>
                  <a:gd name="connsiteX61" fmla="*/ 300282 w 419089"/>
                  <a:gd name="connsiteY61" fmla="*/ 152605 h 555486"/>
                  <a:gd name="connsiteX62" fmla="*/ 305184 w 419089"/>
                  <a:gd name="connsiteY62" fmla="*/ 157057 h 555486"/>
                  <a:gd name="connsiteX63" fmla="*/ 386809 w 419089"/>
                  <a:gd name="connsiteY63" fmla="*/ 184015 h 555486"/>
                  <a:gd name="connsiteX64" fmla="*/ 401562 w 419089"/>
                  <a:gd name="connsiteY64" fmla="*/ 213832 h 555486"/>
                  <a:gd name="connsiteX65" fmla="*/ 379089 w 419089"/>
                  <a:gd name="connsiteY65" fmla="*/ 229941 h 555486"/>
                  <a:gd name="connsiteX66" fmla="*/ 371336 w 419089"/>
                  <a:gd name="connsiteY66" fmla="*/ 228732 h 555486"/>
                  <a:gd name="connsiteX67" fmla="*/ 276421 w 419089"/>
                  <a:gd name="connsiteY67" fmla="*/ 197126 h 555486"/>
                  <a:gd name="connsiteX68" fmla="*/ 262100 w 419089"/>
                  <a:gd name="connsiteY68" fmla="*/ 184121 h 555486"/>
                  <a:gd name="connsiteX69" fmla="*/ 259168 w 419089"/>
                  <a:gd name="connsiteY69" fmla="*/ 177341 h 555486"/>
                  <a:gd name="connsiteX70" fmla="*/ 254618 w 419089"/>
                  <a:gd name="connsiteY70" fmla="*/ 201391 h 555486"/>
                  <a:gd name="connsiteX71" fmla="*/ 271037 w 419089"/>
                  <a:gd name="connsiteY71" fmla="*/ 212558 h 555486"/>
                  <a:gd name="connsiteX72" fmla="*/ 366835 w 419089"/>
                  <a:gd name="connsiteY72" fmla="*/ 244417 h 555486"/>
                  <a:gd name="connsiteX73" fmla="*/ 379089 w 419089"/>
                  <a:gd name="connsiteY73" fmla="*/ 246230 h 555486"/>
                  <a:gd name="connsiteX74" fmla="*/ 416969 w 419089"/>
                  <a:gd name="connsiteY74" fmla="*/ 219273 h 555486"/>
                  <a:gd name="connsiteX75" fmla="*/ 391922 w 419089"/>
                  <a:gd name="connsiteY75" fmla="*/ 168502 h 55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419089" h="555486">
                    <a:moveTo>
                      <a:pt x="391922" y="168502"/>
                    </a:moveTo>
                    <a:lnTo>
                      <a:pt x="313778" y="142696"/>
                    </a:lnTo>
                    <a:cubicBezTo>
                      <a:pt x="303730" y="119472"/>
                      <a:pt x="269755" y="40845"/>
                      <a:pt x="268072" y="37479"/>
                    </a:cubicBezTo>
                    <a:cubicBezTo>
                      <a:pt x="255508" y="14587"/>
                      <a:pt x="231568" y="257"/>
                      <a:pt x="205456" y="0"/>
                    </a:cubicBezTo>
                    <a:cubicBezTo>
                      <a:pt x="195079" y="7"/>
                      <a:pt x="184840" y="2371"/>
                      <a:pt x="175509" y="6911"/>
                    </a:cubicBezTo>
                    <a:lnTo>
                      <a:pt x="64484" y="50542"/>
                    </a:lnTo>
                    <a:cubicBezTo>
                      <a:pt x="54509" y="54553"/>
                      <a:pt x="46596" y="62451"/>
                      <a:pt x="42566" y="72418"/>
                    </a:cubicBezTo>
                    <a:lnTo>
                      <a:pt x="2865" y="167677"/>
                    </a:lnTo>
                    <a:cubicBezTo>
                      <a:pt x="-1131" y="177749"/>
                      <a:pt x="-940" y="189001"/>
                      <a:pt x="3396" y="198932"/>
                    </a:cubicBezTo>
                    <a:cubicBezTo>
                      <a:pt x="7481" y="208411"/>
                      <a:pt x="15223" y="215838"/>
                      <a:pt x="24864" y="219526"/>
                    </a:cubicBezTo>
                    <a:cubicBezTo>
                      <a:pt x="29603" y="221452"/>
                      <a:pt x="34665" y="222456"/>
                      <a:pt x="39781" y="222483"/>
                    </a:cubicBezTo>
                    <a:cubicBezTo>
                      <a:pt x="56122" y="222742"/>
                      <a:pt x="70880" y="212753"/>
                      <a:pt x="76713" y="197486"/>
                    </a:cubicBezTo>
                    <a:lnTo>
                      <a:pt x="107918" y="118385"/>
                    </a:lnTo>
                    <a:lnTo>
                      <a:pt x="123807" y="112332"/>
                    </a:lnTo>
                    <a:cubicBezTo>
                      <a:pt x="123842" y="112312"/>
                      <a:pt x="123887" y="112322"/>
                      <a:pt x="123908" y="112357"/>
                    </a:cubicBezTo>
                    <a:cubicBezTo>
                      <a:pt x="123920" y="112377"/>
                      <a:pt x="123922" y="112401"/>
                      <a:pt x="123913" y="112422"/>
                    </a:cubicBezTo>
                    <a:lnTo>
                      <a:pt x="100754" y="225465"/>
                    </a:lnTo>
                    <a:cubicBezTo>
                      <a:pt x="98179" y="243092"/>
                      <a:pt x="103546" y="260953"/>
                      <a:pt x="115409" y="274242"/>
                    </a:cubicBezTo>
                    <a:lnTo>
                      <a:pt x="115409" y="274242"/>
                    </a:lnTo>
                    <a:lnTo>
                      <a:pt x="236172" y="361209"/>
                    </a:lnTo>
                    <a:lnTo>
                      <a:pt x="236172" y="513831"/>
                    </a:lnTo>
                    <a:cubicBezTo>
                      <a:pt x="235813" y="534779"/>
                      <a:pt x="251275" y="552642"/>
                      <a:pt x="272058" y="555289"/>
                    </a:cubicBezTo>
                    <a:cubicBezTo>
                      <a:pt x="294004" y="557463"/>
                      <a:pt x="313557" y="541435"/>
                      <a:pt x="315732" y="519490"/>
                    </a:cubicBezTo>
                    <a:cubicBezTo>
                      <a:pt x="315860" y="518199"/>
                      <a:pt x="315924" y="516902"/>
                      <a:pt x="315926" y="515603"/>
                    </a:cubicBezTo>
                    <a:lnTo>
                      <a:pt x="315926" y="341179"/>
                    </a:lnTo>
                    <a:cubicBezTo>
                      <a:pt x="316087" y="328552"/>
                      <a:pt x="310108" y="316633"/>
                      <a:pt x="299890" y="309213"/>
                    </a:cubicBezTo>
                    <a:lnTo>
                      <a:pt x="227186" y="256000"/>
                    </a:lnTo>
                    <a:lnTo>
                      <a:pt x="236098" y="211463"/>
                    </a:lnTo>
                    <a:lnTo>
                      <a:pt x="239440" y="193818"/>
                    </a:lnTo>
                    <a:lnTo>
                      <a:pt x="253327" y="121383"/>
                    </a:lnTo>
                    <a:cubicBezTo>
                      <a:pt x="254312" y="116980"/>
                      <a:pt x="251541" y="112613"/>
                      <a:pt x="247138" y="111628"/>
                    </a:cubicBezTo>
                    <a:cubicBezTo>
                      <a:pt x="242735" y="110644"/>
                      <a:pt x="238368" y="113414"/>
                      <a:pt x="237383" y="117817"/>
                    </a:cubicBezTo>
                    <a:cubicBezTo>
                      <a:pt x="237344" y="117992"/>
                      <a:pt x="237311" y="118167"/>
                      <a:pt x="237283" y="118344"/>
                    </a:cubicBezTo>
                    <a:lnTo>
                      <a:pt x="223584" y="190681"/>
                    </a:lnTo>
                    <a:lnTo>
                      <a:pt x="210137" y="257912"/>
                    </a:lnTo>
                    <a:cubicBezTo>
                      <a:pt x="209524" y="261023"/>
                      <a:pt x="210766" y="264207"/>
                      <a:pt x="213323" y="266081"/>
                    </a:cubicBezTo>
                    <a:lnTo>
                      <a:pt x="290357" y="322447"/>
                    </a:lnTo>
                    <a:cubicBezTo>
                      <a:pt x="296279" y="326809"/>
                      <a:pt x="299710" y="333777"/>
                      <a:pt x="299555" y="341130"/>
                    </a:cubicBezTo>
                    <a:lnTo>
                      <a:pt x="299555" y="514648"/>
                    </a:lnTo>
                    <a:cubicBezTo>
                      <a:pt x="299762" y="526112"/>
                      <a:pt x="291887" y="536144"/>
                      <a:pt x="280701" y="538665"/>
                    </a:cubicBezTo>
                    <a:cubicBezTo>
                      <a:pt x="267933" y="541214"/>
                      <a:pt x="255515" y="532929"/>
                      <a:pt x="252966" y="520161"/>
                    </a:cubicBezTo>
                    <a:cubicBezTo>
                      <a:pt x="252667" y="518663"/>
                      <a:pt x="252514" y="517139"/>
                      <a:pt x="252510" y="515612"/>
                    </a:cubicBezTo>
                    <a:lnTo>
                      <a:pt x="252510" y="357035"/>
                    </a:lnTo>
                    <a:cubicBezTo>
                      <a:pt x="252509" y="354414"/>
                      <a:pt x="251251" y="351954"/>
                      <a:pt x="249128" y="350418"/>
                    </a:cubicBezTo>
                    <a:lnTo>
                      <a:pt x="124959" y="260943"/>
                    </a:lnTo>
                    <a:cubicBezTo>
                      <a:pt x="117131" y="255305"/>
                      <a:pt x="113339" y="245600"/>
                      <a:pt x="115271" y="236150"/>
                    </a:cubicBezTo>
                    <a:lnTo>
                      <a:pt x="142939" y="100985"/>
                    </a:lnTo>
                    <a:cubicBezTo>
                      <a:pt x="143844" y="96565"/>
                      <a:pt x="140995" y="92249"/>
                      <a:pt x="136575" y="91343"/>
                    </a:cubicBezTo>
                    <a:cubicBezTo>
                      <a:pt x="135054" y="91032"/>
                      <a:pt x="133476" y="91160"/>
                      <a:pt x="132025" y="91713"/>
                    </a:cubicBezTo>
                    <a:lnTo>
                      <a:pt x="98704" y="104400"/>
                    </a:lnTo>
                    <a:cubicBezTo>
                      <a:pt x="96558" y="105218"/>
                      <a:pt x="94856" y="106903"/>
                      <a:pt x="94015" y="109040"/>
                    </a:cubicBezTo>
                    <a:lnTo>
                      <a:pt x="61461" y="191629"/>
                    </a:lnTo>
                    <a:cubicBezTo>
                      <a:pt x="58077" y="200601"/>
                      <a:pt x="49366" y="206434"/>
                      <a:pt x="39781" y="206145"/>
                    </a:cubicBezTo>
                    <a:cubicBezTo>
                      <a:pt x="36695" y="206116"/>
                      <a:pt x="33644" y="205491"/>
                      <a:pt x="30795" y="204307"/>
                    </a:cubicBezTo>
                    <a:cubicBezTo>
                      <a:pt x="25205" y="202171"/>
                      <a:pt x="20715" y="197867"/>
                      <a:pt x="18345" y="192372"/>
                    </a:cubicBezTo>
                    <a:cubicBezTo>
                      <a:pt x="15773" y="186491"/>
                      <a:pt x="15644" y="179829"/>
                      <a:pt x="17986" y="173853"/>
                    </a:cubicBezTo>
                    <a:lnTo>
                      <a:pt x="57663" y="78602"/>
                    </a:lnTo>
                    <a:cubicBezTo>
                      <a:pt x="60015" y="72741"/>
                      <a:pt x="64651" y="68090"/>
                      <a:pt x="70504" y="65720"/>
                    </a:cubicBezTo>
                    <a:lnTo>
                      <a:pt x="182150" y="21819"/>
                    </a:lnTo>
                    <a:cubicBezTo>
                      <a:pt x="189399" y="18239"/>
                      <a:pt x="197372" y="16364"/>
                      <a:pt x="205456" y="16338"/>
                    </a:cubicBezTo>
                    <a:cubicBezTo>
                      <a:pt x="225527" y="16541"/>
                      <a:pt x="243937" y="27522"/>
                      <a:pt x="253654" y="45085"/>
                    </a:cubicBezTo>
                    <a:cubicBezTo>
                      <a:pt x="255165" y="48238"/>
                      <a:pt x="282384" y="111139"/>
                      <a:pt x="300282" y="152605"/>
                    </a:cubicBezTo>
                    <a:cubicBezTo>
                      <a:pt x="301197" y="154727"/>
                      <a:pt x="302984" y="156350"/>
                      <a:pt x="305184" y="157057"/>
                    </a:cubicBezTo>
                    <a:lnTo>
                      <a:pt x="386809" y="184015"/>
                    </a:lnTo>
                    <a:cubicBezTo>
                      <a:pt x="399051" y="188249"/>
                      <a:pt x="405623" y="201531"/>
                      <a:pt x="401562" y="213832"/>
                    </a:cubicBezTo>
                    <a:cubicBezTo>
                      <a:pt x="398130" y="223337"/>
                      <a:pt x="389193" y="229744"/>
                      <a:pt x="379089" y="229941"/>
                    </a:cubicBezTo>
                    <a:cubicBezTo>
                      <a:pt x="376464" y="229862"/>
                      <a:pt x="373860" y="229456"/>
                      <a:pt x="371336" y="228732"/>
                    </a:cubicBezTo>
                    <a:lnTo>
                      <a:pt x="276421" y="197126"/>
                    </a:lnTo>
                    <a:cubicBezTo>
                      <a:pt x="270168" y="194768"/>
                      <a:pt x="265048" y="190118"/>
                      <a:pt x="262100" y="184121"/>
                    </a:cubicBezTo>
                    <a:lnTo>
                      <a:pt x="259168" y="177341"/>
                    </a:lnTo>
                    <a:lnTo>
                      <a:pt x="254618" y="201391"/>
                    </a:lnTo>
                    <a:cubicBezTo>
                      <a:pt x="259104" y="206389"/>
                      <a:pt x="264739" y="210222"/>
                      <a:pt x="271037" y="212558"/>
                    </a:cubicBezTo>
                    <a:lnTo>
                      <a:pt x="366835" y="244417"/>
                    </a:lnTo>
                    <a:cubicBezTo>
                      <a:pt x="370823" y="245551"/>
                      <a:pt x="374943" y="246161"/>
                      <a:pt x="379089" y="246230"/>
                    </a:cubicBezTo>
                    <a:cubicBezTo>
                      <a:pt x="396089" y="245984"/>
                      <a:pt x="411167" y="235254"/>
                      <a:pt x="416969" y="219273"/>
                    </a:cubicBezTo>
                    <a:cubicBezTo>
                      <a:pt x="424045" y="198338"/>
                      <a:pt x="412841" y="175626"/>
                      <a:pt x="391922" y="1685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81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31" name="Content Placeholder 5" descr="Walk outline">
              <a:extLst>
                <a:ext uri="{FF2B5EF4-FFF2-40B4-BE49-F238E27FC236}">
                  <a16:creationId xmlns:a16="http://schemas.microsoft.com/office/drawing/2014/main" id="{CE59C161-382E-11F1-91D6-FDDA234F0FB8}"/>
                </a:ext>
              </a:extLst>
            </p:cNvPr>
            <p:cNvGrpSpPr/>
            <p:nvPr/>
          </p:nvGrpSpPr>
          <p:grpSpPr>
            <a:xfrm>
              <a:off x="2616084" y="1865309"/>
              <a:ext cx="460599" cy="703711"/>
              <a:chOff x="2616084" y="1865309"/>
              <a:chExt cx="460599" cy="703711"/>
            </a:xfrm>
            <a:solidFill>
              <a:srgbClr val="000000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D02C7B5-0B46-9C2D-8583-4D7979FF0000}"/>
                  </a:ext>
                </a:extLst>
              </p:cNvPr>
              <p:cNvSpPr/>
              <p:nvPr/>
            </p:nvSpPr>
            <p:spPr>
              <a:xfrm>
                <a:off x="2830048" y="1865309"/>
                <a:ext cx="130704" cy="130704"/>
              </a:xfrm>
              <a:custGeom>
                <a:avLst/>
                <a:gdLst>
                  <a:gd name="connsiteX0" fmla="*/ 65352 w 130704"/>
                  <a:gd name="connsiteY0" fmla="*/ 130704 h 130704"/>
                  <a:gd name="connsiteX1" fmla="*/ 130704 w 130704"/>
                  <a:gd name="connsiteY1" fmla="*/ 65352 h 130704"/>
                  <a:gd name="connsiteX2" fmla="*/ 65352 w 130704"/>
                  <a:gd name="connsiteY2" fmla="*/ 0 h 130704"/>
                  <a:gd name="connsiteX3" fmla="*/ 0 w 130704"/>
                  <a:gd name="connsiteY3" fmla="*/ 65352 h 130704"/>
                  <a:gd name="connsiteX4" fmla="*/ 65352 w 130704"/>
                  <a:gd name="connsiteY4" fmla="*/ 130704 h 130704"/>
                  <a:gd name="connsiteX5" fmla="*/ 65352 w 130704"/>
                  <a:gd name="connsiteY5" fmla="*/ 16338 h 130704"/>
                  <a:gd name="connsiteX6" fmla="*/ 114366 w 130704"/>
                  <a:gd name="connsiteY6" fmla="*/ 65352 h 130704"/>
                  <a:gd name="connsiteX7" fmla="*/ 65352 w 130704"/>
                  <a:gd name="connsiteY7" fmla="*/ 114366 h 130704"/>
                  <a:gd name="connsiteX8" fmla="*/ 16338 w 130704"/>
                  <a:gd name="connsiteY8" fmla="*/ 65352 h 130704"/>
                  <a:gd name="connsiteX9" fmla="*/ 65352 w 130704"/>
                  <a:gd name="connsiteY9" fmla="*/ 16305 h 130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704" h="130704">
                    <a:moveTo>
                      <a:pt x="65352" y="130704"/>
                    </a:moveTo>
                    <a:cubicBezTo>
                      <a:pt x="101445" y="130704"/>
                      <a:pt x="130704" y="101445"/>
                      <a:pt x="130704" y="65352"/>
                    </a:cubicBezTo>
                    <a:cubicBezTo>
                      <a:pt x="130704" y="29259"/>
                      <a:pt x="101445" y="0"/>
                      <a:pt x="65352" y="0"/>
                    </a:cubicBezTo>
                    <a:cubicBezTo>
                      <a:pt x="29259" y="0"/>
                      <a:pt x="0" y="29259"/>
                      <a:pt x="0" y="65352"/>
                    </a:cubicBezTo>
                    <a:cubicBezTo>
                      <a:pt x="0" y="101445"/>
                      <a:pt x="29259" y="130704"/>
                      <a:pt x="65352" y="130704"/>
                    </a:cubicBezTo>
                    <a:close/>
                    <a:moveTo>
                      <a:pt x="65352" y="16338"/>
                    </a:moveTo>
                    <a:cubicBezTo>
                      <a:pt x="92422" y="16338"/>
                      <a:pt x="114366" y="38282"/>
                      <a:pt x="114366" y="65352"/>
                    </a:cubicBezTo>
                    <a:cubicBezTo>
                      <a:pt x="114366" y="92422"/>
                      <a:pt x="92422" y="114366"/>
                      <a:pt x="65352" y="114366"/>
                    </a:cubicBezTo>
                    <a:cubicBezTo>
                      <a:pt x="38282" y="114366"/>
                      <a:pt x="16338" y="92422"/>
                      <a:pt x="16338" y="65352"/>
                    </a:cubicBezTo>
                    <a:cubicBezTo>
                      <a:pt x="16356" y="38285"/>
                      <a:pt x="38285" y="16341"/>
                      <a:pt x="65352" y="163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81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015281B-10D6-78BE-717E-A4E67879A296}"/>
                  </a:ext>
                </a:extLst>
              </p:cNvPr>
              <p:cNvSpPr/>
              <p:nvPr/>
            </p:nvSpPr>
            <p:spPr>
              <a:xfrm>
                <a:off x="2616084" y="2285375"/>
                <a:ext cx="202069" cy="283645"/>
              </a:xfrm>
              <a:custGeom>
                <a:avLst/>
                <a:gdLst>
                  <a:gd name="connsiteX0" fmla="*/ 173119 w 202069"/>
                  <a:gd name="connsiteY0" fmla="*/ 113958 h 283645"/>
                  <a:gd name="connsiteX1" fmla="*/ 168536 w 202069"/>
                  <a:gd name="connsiteY1" fmla="*/ 123581 h 283645"/>
                  <a:gd name="connsiteX2" fmla="*/ 57437 w 202069"/>
                  <a:gd name="connsiteY2" fmla="*/ 258459 h 283645"/>
                  <a:gd name="connsiteX3" fmla="*/ 39278 w 202069"/>
                  <a:gd name="connsiteY3" fmla="*/ 267290 h 283645"/>
                  <a:gd name="connsiteX4" fmla="*/ 24655 w 202069"/>
                  <a:gd name="connsiteY4" fmla="*/ 262013 h 283645"/>
                  <a:gd name="connsiteX5" fmla="*/ 21812 w 202069"/>
                  <a:gd name="connsiteY5" fmla="*/ 229108 h 283645"/>
                  <a:gd name="connsiteX6" fmla="*/ 128010 w 202069"/>
                  <a:gd name="connsiteY6" fmla="*/ 99866 h 283645"/>
                  <a:gd name="connsiteX7" fmla="*/ 129709 w 202069"/>
                  <a:gd name="connsiteY7" fmla="*/ 96321 h 283645"/>
                  <a:gd name="connsiteX8" fmla="*/ 146390 w 202069"/>
                  <a:gd name="connsiteY8" fmla="*/ 14810 h 283645"/>
                  <a:gd name="connsiteX9" fmla="*/ 132748 w 202069"/>
                  <a:gd name="connsiteY9" fmla="*/ 0 h 283645"/>
                  <a:gd name="connsiteX10" fmla="*/ 114122 w 202069"/>
                  <a:gd name="connsiteY10" fmla="*/ 91060 h 283645"/>
                  <a:gd name="connsiteX11" fmla="*/ 9191 w 202069"/>
                  <a:gd name="connsiteY11" fmla="*/ 218733 h 283645"/>
                  <a:gd name="connsiteX12" fmla="*/ 14150 w 202069"/>
                  <a:gd name="connsiteY12" fmla="*/ 274528 h 283645"/>
                  <a:gd name="connsiteX13" fmla="*/ 69626 w 202069"/>
                  <a:gd name="connsiteY13" fmla="*/ 269453 h 283645"/>
                  <a:gd name="connsiteX14" fmla="*/ 70189 w 202069"/>
                  <a:gd name="connsiteY14" fmla="*/ 268760 h 283645"/>
                  <a:gd name="connsiteX15" fmla="*/ 181288 w 202069"/>
                  <a:gd name="connsiteY15" fmla="*/ 133874 h 283645"/>
                  <a:gd name="connsiteX16" fmla="*/ 189244 w 202069"/>
                  <a:gd name="connsiteY16" fmla="*/ 116956 h 283645"/>
                  <a:gd name="connsiteX17" fmla="*/ 202070 w 202069"/>
                  <a:gd name="connsiteY17" fmla="*/ 54969 h 283645"/>
                  <a:gd name="connsiteX18" fmla="*/ 187545 w 202069"/>
                  <a:gd name="connsiteY18" fmla="*/ 44505 h 28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2069" h="283645">
                    <a:moveTo>
                      <a:pt x="173119" y="113958"/>
                    </a:moveTo>
                    <a:cubicBezTo>
                      <a:pt x="172414" y="117497"/>
                      <a:pt x="170839" y="120803"/>
                      <a:pt x="168536" y="123581"/>
                    </a:cubicBezTo>
                    <a:lnTo>
                      <a:pt x="57437" y="258459"/>
                    </a:lnTo>
                    <a:cubicBezTo>
                      <a:pt x="53106" y="264090"/>
                      <a:pt x="46381" y="267360"/>
                      <a:pt x="39278" y="267290"/>
                    </a:cubicBezTo>
                    <a:cubicBezTo>
                      <a:pt x="33929" y="267342"/>
                      <a:pt x="28739" y="265469"/>
                      <a:pt x="24655" y="262013"/>
                    </a:cubicBezTo>
                    <a:cubicBezTo>
                      <a:pt x="14802" y="253702"/>
                      <a:pt x="13531" y="238985"/>
                      <a:pt x="21812" y="229108"/>
                    </a:cubicBezTo>
                    <a:lnTo>
                      <a:pt x="128010" y="99866"/>
                    </a:lnTo>
                    <a:cubicBezTo>
                      <a:pt x="128856" y="98840"/>
                      <a:pt x="129439" y="97623"/>
                      <a:pt x="129709" y="96321"/>
                    </a:cubicBezTo>
                    <a:lnTo>
                      <a:pt x="146390" y="14810"/>
                    </a:lnTo>
                    <a:cubicBezTo>
                      <a:pt x="140999" y="10723"/>
                      <a:pt x="136380" y="5708"/>
                      <a:pt x="132748" y="0"/>
                    </a:cubicBezTo>
                    <a:lnTo>
                      <a:pt x="114122" y="91060"/>
                    </a:lnTo>
                    <a:lnTo>
                      <a:pt x="9191" y="218733"/>
                    </a:lnTo>
                    <a:cubicBezTo>
                      <a:pt x="-4789" y="235528"/>
                      <a:pt x="-2573" y="260462"/>
                      <a:pt x="14150" y="274528"/>
                    </a:cubicBezTo>
                    <a:cubicBezTo>
                      <a:pt x="30870" y="288446"/>
                      <a:pt x="55707" y="286174"/>
                      <a:pt x="69626" y="269453"/>
                    </a:cubicBezTo>
                    <a:cubicBezTo>
                      <a:pt x="69816" y="269224"/>
                      <a:pt x="70004" y="268993"/>
                      <a:pt x="70189" y="268760"/>
                    </a:cubicBezTo>
                    <a:lnTo>
                      <a:pt x="181288" y="133874"/>
                    </a:lnTo>
                    <a:cubicBezTo>
                      <a:pt x="185301" y="128981"/>
                      <a:pt x="188035" y="123167"/>
                      <a:pt x="189244" y="116956"/>
                    </a:cubicBezTo>
                    <a:lnTo>
                      <a:pt x="202070" y="54969"/>
                    </a:lnTo>
                    <a:lnTo>
                      <a:pt x="187545" y="44505"/>
                    </a:lnTo>
                    <a:close/>
                  </a:path>
                </a:pathLst>
              </a:custGeom>
              <a:solidFill>
                <a:srgbClr val="000000"/>
              </a:solidFill>
              <a:ln w="81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E73E395-075C-81E2-746D-0ED75AE69AB0}"/>
                  </a:ext>
                </a:extLst>
              </p:cNvPr>
              <p:cNvSpPr/>
              <p:nvPr/>
            </p:nvSpPr>
            <p:spPr>
              <a:xfrm>
                <a:off x="2657594" y="2013511"/>
                <a:ext cx="419089" cy="555486"/>
              </a:xfrm>
              <a:custGeom>
                <a:avLst/>
                <a:gdLst>
                  <a:gd name="connsiteX0" fmla="*/ 391922 w 419089"/>
                  <a:gd name="connsiteY0" fmla="*/ 168502 h 555486"/>
                  <a:gd name="connsiteX1" fmla="*/ 313778 w 419089"/>
                  <a:gd name="connsiteY1" fmla="*/ 142696 h 555486"/>
                  <a:gd name="connsiteX2" fmla="*/ 268072 w 419089"/>
                  <a:gd name="connsiteY2" fmla="*/ 37479 h 555486"/>
                  <a:gd name="connsiteX3" fmla="*/ 205456 w 419089"/>
                  <a:gd name="connsiteY3" fmla="*/ 0 h 555486"/>
                  <a:gd name="connsiteX4" fmla="*/ 175509 w 419089"/>
                  <a:gd name="connsiteY4" fmla="*/ 6911 h 555486"/>
                  <a:gd name="connsiteX5" fmla="*/ 64484 w 419089"/>
                  <a:gd name="connsiteY5" fmla="*/ 50542 h 555486"/>
                  <a:gd name="connsiteX6" fmla="*/ 42566 w 419089"/>
                  <a:gd name="connsiteY6" fmla="*/ 72418 h 555486"/>
                  <a:gd name="connsiteX7" fmla="*/ 2865 w 419089"/>
                  <a:gd name="connsiteY7" fmla="*/ 167677 h 555486"/>
                  <a:gd name="connsiteX8" fmla="*/ 3396 w 419089"/>
                  <a:gd name="connsiteY8" fmla="*/ 198932 h 555486"/>
                  <a:gd name="connsiteX9" fmla="*/ 24864 w 419089"/>
                  <a:gd name="connsiteY9" fmla="*/ 219526 h 555486"/>
                  <a:gd name="connsiteX10" fmla="*/ 39781 w 419089"/>
                  <a:gd name="connsiteY10" fmla="*/ 222483 h 555486"/>
                  <a:gd name="connsiteX11" fmla="*/ 76713 w 419089"/>
                  <a:gd name="connsiteY11" fmla="*/ 197486 h 555486"/>
                  <a:gd name="connsiteX12" fmla="*/ 107918 w 419089"/>
                  <a:gd name="connsiteY12" fmla="*/ 118385 h 555486"/>
                  <a:gd name="connsiteX13" fmla="*/ 123807 w 419089"/>
                  <a:gd name="connsiteY13" fmla="*/ 112332 h 555486"/>
                  <a:gd name="connsiteX14" fmla="*/ 123908 w 419089"/>
                  <a:gd name="connsiteY14" fmla="*/ 112357 h 555486"/>
                  <a:gd name="connsiteX15" fmla="*/ 123913 w 419089"/>
                  <a:gd name="connsiteY15" fmla="*/ 112422 h 555486"/>
                  <a:gd name="connsiteX16" fmla="*/ 100754 w 419089"/>
                  <a:gd name="connsiteY16" fmla="*/ 225465 h 555486"/>
                  <a:gd name="connsiteX17" fmla="*/ 115409 w 419089"/>
                  <a:gd name="connsiteY17" fmla="*/ 274242 h 555486"/>
                  <a:gd name="connsiteX18" fmla="*/ 115409 w 419089"/>
                  <a:gd name="connsiteY18" fmla="*/ 274242 h 555486"/>
                  <a:gd name="connsiteX19" fmla="*/ 236172 w 419089"/>
                  <a:gd name="connsiteY19" fmla="*/ 361209 h 555486"/>
                  <a:gd name="connsiteX20" fmla="*/ 236172 w 419089"/>
                  <a:gd name="connsiteY20" fmla="*/ 513831 h 555486"/>
                  <a:gd name="connsiteX21" fmla="*/ 272058 w 419089"/>
                  <a:gd name="connsiteY21" fmla="*/ 555289 h 555486"/>
                  <a:gd name="connsiteX22" fmla="*/ 315732 w 419089"/>
                  <a:gd name="connsiteY22" fmla="*/ 519490 h 555486"/>
                  <a:gd name="connsiteX23" fmla="*/ 315926 w 419089"/>
                  <a:gd name="connsiteY23" fmla="*/ 515603 h 555486"/>
                  <a:gd name="connsiteX24" fmla="*/ 315926 w 419089"/>
                  <a:gd name="connsiteY24" fmla="*/ 341179 h 555486"/>
                  <a:gd name="connsiteX25" fmla="*/ 299890 w 419089"/>
                  <a:gd name="connsiteY25" fmla="*/ 309213 h 555486"/>
                  <a:gd name="connsiteX26" fmla="*/ 227186 w 419089"/>
                  <a:gd name="connsiteY26" fmla="*/ 256000 h 555486"/>
                  <a:gd name="connsiteX27" fmla="*/ 236098 w 419089"/>
                  <a:gd name="connsiteY27" fmla="*/ 211463 h 555486"/>
                  <a:gd name="connsiteX28" fmla="*/ 239440 w 419089"/>
                  <a:gd name="connsiteY28" fmla="*/ 193818 h 555486"/>
                  <a:gd name="connsiteX29" fmla="*/ 253327 w 419089"/>
                  <a:gd name="connsiteY29" fmla="*/ 121383 h 555486"/>
                  <a:gd name="connsiteX30" fmla="*/ 247138 w 419089"/>
                  <a:gd name="connsiteY30" fmla="*/ 111628 h 555486"/>
                  <a:gd name="connsiteX31" fmla="*/ 237383 w 419089"/>
                  <a:gd name="connsiteY31" fmla="*/ 117817 h 555486"/>
                  <a:gd name="connsiteX32" fmla="*/ 237283 w 419089"/>
                  <a:gd name="connsiteY32" fmla="*/ 118344 h 555486"/>
                  <a:gd name="connsiteX33" fmla="*/ 223584 w 419089"/>
                  <a:gd name="connsiteY33" fmla="*/ 190681 h 555486"/>
                  <a:gd name="connsiteX34" fmla="*/ 210137 w 419089"/>
                  <a:gd name="connsiteY34" fmla="*/ 257912 h 555486"/>
                  <a:gd name="connsiteX35" fmla="*/ 213323 w 419089"/>
                  <a:gd name="connsiteY35" fmla="*/ 266081 h 555486"/>
                  <a:gd name="connsiteX36" fmla="*/ 290357 w 419089"/>
                  <a:gd name="connsiteY36" fmla="*/ 322447 h 555486"/>
                  <a:gd name="connsiteX37" fmla="*/ 299555 w 419089"/>
                  <a:gd name="connsiteY37" fmla="*/ 341130 h 555486"/>
                  <a:gd name="connsiteX38" fmla="*/ 299555 w 419089"/>
                  <a:gd name="connsiteY38" fmla="*/ 514648 h 555486"/>
                  <a:gd name="connsiteX39" fmla="*/ 280701 w 419089"/>
                  <a:gd name="connsiteY39" fmla="*/ 538665 h 555486"/>
                  <a:gd name="connsiteX40" fmla="*/ 252966 w 419089"/>
                  <a:gd name="connsiteY40" fmla="*/ 520161 h 555486"/>
                  <a:gd name="connsiteX41" fmla="*/ 252510 w 419089"/>
                  <a:gd name="connsiteY41" fmla="*/ 515612 h 555486"/>
                  <a:gd name="connsiteX42" fmla="*/ 252510 w 419089"/>
                  <a:gd name="connsiteY42" fmla="*/ 357035 h 555486"/>
                  <a:gd name="connsiteX43" fmla="*/ 249128 w 419089"/>
                  <a:gd name="connsiteY43" fmla="*/ 350418 h 555486"/>
                  <a:gd name="connsiteX44" fmla="*/ 124959 w 419089"/>
                  <a:gd name="connsiteY44" fmla="*/ 260943 h 555486"/>
                  <a:gd name="connsiteX45" fmla="*/ 115271 w 419089"/>
                  <a:gd name="connsiteY45" fmla="*/ 236150 h 555486"/>
                  <a:gd name="connsiteX46" fmla="*/ 142939 w 419089"/>
                  <a:gd name="connsiteY46" fmla="*/ 100985 h 555486"/>
                  <a:gd name="connsiteX47" fmla="*/ 136575 w 419089"/>
                  <a:gd name="connsiteY47" fmla="*/ 91343 h 555486"/>
                  <a:gd name="connsiteX48" fmla="*/ 132025 w 419089"/>
                  <a:gd name="connsiteY48" fmla="*/ 91713 h 555486"/>
                  <a:gd name="connsiteX49" fmla="*/ 98704 w 419089"/>
                  <a:gd name="connsiteY49" fmla="*/ 104400 h 555486"/>
                  <a:gd name="connsiteX50" fmla="*/ 94015 w 419089"/>
                  <a:gd name="connsiteY50" fmla="*/ 109040 h 555486"/>
                  <a:gd name="connsiteX51" fmla="*/ 61461 w 419089"/>
                  <a:gd name="connsiteY51" fmla="*/ 191629 h 555486"/>
                  <a:gd name="connsiteX52" fmla="*/ 39781 w 419089"/>
                  <a:gd name="connsiteY52" fmla="*/ 206145 h 555486"/>
                  <a:gd name="connsiteX53" fmla="*/ 30795 w 419089"/>
                  <a:gd name="connsiteY53" fmla="*/ 204307 h 555486"/>
                  <a:gd name="connsiteX54" fmla="*/ 18345 w 419089"/>
                  <a:gd name="connsiteY54" fmla="*/ 192372 h 555486"/>
                  <a:gd name="connsiteX55" fmla="*/ 17986 w 419089"/>
                  <a:gd name="connsiteY55" fmla="*/ 173853 h 555486"/>
                  <a:gd name="connsiteX56" fmla="*/ 57663 w 419089"/>
                  <a:gd name="connsiteY56" fmla="*/ 78602 h 555486"/>
                  <a:gd name="connsiteX57" fmla="*/ 70504 w 419089"/>
                  <a:gd name="connsiteY57" fmla="*/ 65720 h 555486"/>
                  <a:gd name="connsiteX58" fmla="*/ 182150 w 419089"/>
                  <a:gd name="connsiteY58" fmla="*/ 21819 h 555486"/>
                  <a:gd name="connsiteX59" fmla="*/ 205456 w 419089"/>
                  <a:gd name="connsiteY59" fmla="*/ 16338 h 555486"/>
                  <a:gd name="connsiteX60" fmla="*/ 253654 w 419089"/>
                  <a:gd name="connsiteY60" fmla="*/ 45085 h 555486"/>
                  <a:gd name="connsiteX61" fmla="*/ 300282 w 419089"/>
                  <a:gd name="connsiteY61" fmla="*/ 152605 h 555486"/>
                  <a:gd name="connsiteX62" fmla="*/ 305184 w 419089"/>
                  <a:gd name="connsiteY62" fmla="*/ 157057 h 555486"/>
                  <a:gd name="connsiteX63" fmla="*/ 386809 w 419089"/>
                  <a:gd name="connsiteY63" fmla="*/ 184015 h 555486"/>
                  <a:gd name="connsiteX64" fmla="*/ 401562 w 419089"/>
                  <a:gd name="connsiteY64" fmla="*/ 213832 h 555486"/>
                  <a:gd name="connsiteX65" fmla="*/ 379089 w 419089"/>
                  <a:gd name="connsiteY65" fmla="*/ 229941 h 555486"/>
                  <a:gd name="connsiteX66" fmla="*/ 371336 w 419089"/>
                  <a:gd name="connsiteY66" fmla="*/ 228732 h 555486"/>
                  <a:gd name="connsiteX67" fmla="*/ 276421 w 419089"/>
                  <a:gd name="connsiteY67" fmla="*/ 197126 h 555486"/>
                  <a:gd name="connsiteX68" fmla="*/ 262100 w 419089"/>
                  <a:gd name="connsiteY68" fmla="*/ 184121 h 555486"/>
                  <a:gd name="connsiteX69" fmla="*/ 259168 w 419089"/>
                  <a:gd name="connsiteY69" fmla="*/ 177341 h 555486"/>
                  <a:gd name="connsiteX70" fmla="*/ 254618 w 419089"/>
                  <a:gd name="connsiteY70" fmla="*/ 201391 h 555486"/>
                  <a:gd name="connsiteX71" fmla="*/ 271037 w 419089"/>
                  <a:gd name="connsiteY71" fmla="*/ 212558 h 555486"/>
                  <a:gd name="connsiteX72" fmla="*/ 366835 w 419089"/>
                  <a:gd name="connsiteY72" fmla="*/ 244417 h 555486"/>
                  <a:gd name="connsiteX73" fmla="*/ 379089 w 419089"/>
                  <a:gd name="connsiteY73" fmla="*/ 246230 h 555486"/>
                  <a:gd name="connsiteX74" fmla="*/ 416969 w 419089"/>
                  <a:gd name="connsiteY74" fmla="*/ 219273 h 555486"/>
                  <a:gd name="connsiteX75" fmla="*/ 391922 w 419089"/>
                  <a:gd name="connsiteY75" fmla="*/ 168502 h 55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419089" h="555486">
                    <a:moveTo>
                      <a:pt x="391922" y="168502"/>
                    </a:moveTo>
                    <a:lnTo>
                      <a:pt x="313778" y="142696"/>
                    </a:lnTo>
                    <a:cubicBezTo>
                      <a:pt x="303730" y="119472"/>
                      <a:pt x="269755" y="40845"/>
                      <a:pt x="268072" y="37479"/>
                    </a:cubicBezTo>
                    <a:cubicBezTo>
                      <a:pt x="255508" y="14587"/>
                      <a:pt x="231568" y="257"/>
                      <a:pt x="205456" y="0"/>
                    </a:cubicBezTo>
                    <a:cubicBezTo>
                      <a:pt x="195079" y="7"/>
                      <a:pt x="184840" y="2371"/>
                      <a:pt x="175509" y="6911"/>
                    </a:cubicBezTo>
                    <a:lnTo>
                      <a:pt x="64484" y="50542"/>
                    </a:lnTo>
                    <a:cubicBezTo>
                      <a:pt x="54509" y="54553"/>
                      <a:pt x="46596" y="62451"/>
                      <a:pt x="42566" y="72418"/>
                    </a:cubicBezTo>
                    <a:lnTo>
                      <a:pt x="2865" y="167677"/>
                    </a:lnTo>
                    <a:cubicBezTo>
                      <a:pt x="-1131" y="177749"/>
                      <a:pt x="-940" y="189001"/>
                      <a:pt x="3396" y="198932"/>
                    </a:cubicBezTo>
                    <a:cubicBezTo>
                      <a:pt x="7481" y="208411"/>
                      <a:pt x="15223" y="215838"/>
                      <a:pt x="24864" y="219526"/>
                    </a:cubicBezTo>
                    <a:cubicBezTo>
                      <a:pt x="29603" y="221452"/>
                      <a:pt x="34665" y="222456"/>
                      <a:pt x="39781" y="222483"/>
                    </a:cubicBezTo>
                    <a:cubicBezTo>
                      <a:pt x="56122" y="222742"/>
                      <a:pt x="70880" y="212753"/>
                      <a:pt x="76713" y="197486"/>
                    </a:cubicBezTo>
                    <a:lnTo>
                      <a:pt x="107918" y="118385"/>
                    </a:lnTo>
                    <a:lnTo>
                      <a:pt x="123807" y="112332"/>
                    </a:lnTo>
                    <a:cubicBezTo>
                      <a:pt x="123842" y="112312"/>
                      <a:pt x="123887" y="112322"/>
                      <a:pt x="123908" y="112357"/>
                    </a:cubicBezTo>
                    <a:cubicBezTo>
                      <a:pt x="123920" y="112377"/>
                      <a:pt x="123922" y="112401"/>
                      <a:pt x="123913" y="112422"/>
                    </a:cubicBezTo>
                    <a:lnTo>
                      <a:pt x="100754" y="225465"/>
                    </a:lnTo>
                    <a:cubicBezTo>
                      <a:pt x="98179" y="243092"/>
                      <a:pt x="103546" y="260953"/>
                      <a:pt x="115409" y="274242"/>
                    </a:cubicBezTo>
                    <a:lnTo>
                      <a:pt x="115409" y="274242"/>
                    </a:lnTo>
                    <a:lnTo>
                      <a:pt x="236172" y="361209"/>
                    </a:lnTo>
                    <a:lnTo>
                      <a:pt x="236172" y="513831"/>
                    </a:lnTo>
                    <a:cubicBezTo>
                      <a:pt x="235813" y="534779"/>
                      <a:pt x="251275" y="552642"/>
                      <a:pt x="272058" y="555289"/>
                    </a:cubicBezTo>
                    <a:cubicBezTo>
                      <a:pt x="294004" y="557463"/>
                      <a:pt x="313557" y="541435"/>
                      <a:pt x="315732" y="519490"/>
                    </a:cubicBezTo>
                    <a:cubicBezTo>
                      <a:pt x="315860" y="518199"/>
                      <a:pt x="315924" y="516902"/>
                      <a:pt x="315926" y="515603"/>
                    </a:cubicBezTo>
                    <a:lnTo>
                      <a:pt x="315926" y="341179"/>
                    </a:lnTo>
                    <a:cubicBezTo>
                      <a:pt x="316087" y="328552"/>
                      <a:pt x="310108" y="316633"/>
                      <a:pt x="299890" y="309213"/>
                    </a:cubicBezTo>
                    <a:lnTo>
                      <a:pt x="227186" y="256000"/>
                    </a:lnTo>
                    <a:lnTo>
                      <a:pt x="236098" y="211463"/>
                    </a:lnTo>
                    <a:lnTo>
                      <a:pt x="239440" y="193818"/>
                    </a:lnTo>
                    <a:lnTo>
                      <a:pt x="253327" y="121383"/>
                    </a:lnTo>
                    <a:cubicBezTo>
                      <a:pt x="254312" y="116980"/>
                      <a:pt x="251541" y="112613"/>
                      <a:pt x="247138" y="111628"/>
                    </a:cubicBezTo>
                    <a:cubicBezTo>
                      <a:pt x="242735" y="110644"/>
                      <a:pt x="238368" y="113414"/>
                      <a:pt x="237383" y="117817"/>
                    </a:cubicBezTo>
                    <a:cubicBezTo>
                      <a:pt x="237344" y="117992"/>
                      <a:pt x="237311" y="118167"/>
                      <a:pt x="237283" y="118344"/>
                    </a:cubicBezTo>
                    <a:lnTo>
                      <a:pt x="223584" y="190681"/>
                    </a:lnTo>
                    <a:lnTo>
                      <a:pt x="210137" y="257912"/>
                    </a:lnTo>
                    <a:cubicBezTo>
                      <a:pt x="209524" y="261023"/>
                      <a:pt x="210766" y="264207"/>
                      <a:pt x="213323" y="266081"/>
                    </a:cubicBezTo>
                    <a:lnTo>
                      <a:pt x="290357" y="322447"/>
                    </a:lnTo>
                    <a:cubicBezTo>
                      <a:pt x="296279" y="326809"/>
                      <a:pt x="299710" y="333777"/>
                      <a:pt x="299555" y="341130"/>
                    </a:cubicBezTo>
                    <a:lnTo>
                      <a:pt x="299555" y="514648"/>
                    </a:lnTo>
                    <a:cubicBezTo>
                      <a:pt x="299762" y="526112"/>
                      <a:pt x="291887" y="536144"/>
                      <a:pt x="280701" y="538665"/>
                    </a:cubicBezTo>
                    <a:cubicBezTo>
                      <a:pt x="267933" y="541214"/>
                      <a:pt x="255515" y="532929"/>
                      <a:pt x="252966" y="520161"/>
                    </a:cubicBezTo>
                    <a:cubicBezTo>
                      <a:pt x="252667" y="518663"/>
                      <a:pt x="252514" y="517139"/>
                      <a:pt x="252510" y="515612"/>
                    </a:cubicBezTo>
                    <a:lnTo>
                      <a:pt x="252510" y="357035"/>
                    </a:lnTo>
                    <a:cubicBezTo>
                      <a:pt x="252509" y="354414"/>
                      <a:pt x="251251" y="351954"/>
                      <a:pt x="249128" y="350418"/>
                    </a:cubicBezTo>
                    <a:lnTo>
                      <a:pt x="124959" y="260943"/>
                    </a:lnTo>
                    <a:cubicBezTo>
                      <a:pt x="117131" y="255305"/>
                      <a:pt x="113339" y="245600"/>
                      <a:pt x="115271" y="236150"/>
                    </a:cubicBezTo>
                    <a:lnTo>
                      <a:pt x="142939" y="100985"/>
                    </a:lnTo>
                    <a:cubicBezTo>
                      <a:pt x="143844" y="96565"/>
                      <a:pt x="140995" y="92249"/>
                      <a:pt x="136575" y="91343"/>
                    </a:cubicBezTo>
                    <a:cubicBezTo>
                      <a:pt x="135054" y="91032"/>
                      <a:pt x="133476" y="91160"/>
                      <a:pt x="132025" y="91713"/>
                    </a:cubicBezTo>
                    <a:lnTo>
                      <a:pt x="98704" y="104400"/>
                    </a:lnTo>
                    <a:cubicBezTo>
                      <a:pt x="96558" y="105218"/>
                      <a:pt x="94856" y="106903"/>
                      <a:pt x="94015" y="109040"/>
                    </a:cubicBezTo>
                    <a:lnTo>
                      <a:pt x="61461" y="191629"/>
                    </a:lnTo>
                    <a:cubicBezTo>
                      <a:pt x="58077" y="200601"/>
                      <a:pt x="49366" y="206434"/>
                      <a:pt x="39781" y="206145"/>
                    </a:cubicBezTo>
                    <a:cubicBezTo>
                      <a:pt x="36695" y="206116"/>
                      <a:pt x="33644" y="205491"/>
                      <a:pt x="30795" y="204307"/>
                    </a:cubicBezTo>
                    <a:cubicBezTo>
                      <a:pt x="25205" y="202171"/>
                      <a:pt x="20715" y="197867"/>
                      <a:pt x="18345" y="192372"/>
                    </a:cubicBezTo>
                    <a:cubicBezTo>
                      <a:pt x="15773" y="186491"/>
                      <a:pt x="15644" y="179829"/>
                      <a:pt x="17986" y="173853"/>
                    </a:cubicBezTo>
                    <a:lnTo>
                      <a:pt x="57663" y="78602"/>
                    </a:lnTo>
                    <a:cubicBezTo>
                      <a:pt x="60015" y="72741"/>
                      <a:pt x="64651" y="68090"/>
                      <a:pt x="70504" y="65720"/>
                    </a:cubicBezTo>
                    <a:lnTo>
                      <a:pt x="182150" y="21819"/>
                    </a:lnTo>
                    <a:cubicBezTo>
                      <a:pt x="189399" y="18239"/>
                      <a:pt x="197372" y="16364"/>
                      <a:pt x="205456" y="16338"/>
                    </a:cubicBezTo>
                    <a:cubicBezTo>
                      <a:pt x="225527" y="16541"/>
                      <a:pt x="243937" y="27522"/>
                      <a:pt x="253654" y="45085"/>
                    </a:cubicBezTo>
                    <a:cubicBezTo>
                      <a:pt x="255165" y="48238"/>
                      <a:pt x="282384" y="111139"/>
                      <a:pt x="300282" y="152605"/>
                    </a:cubicBezTo>
                    <a:cubicBezTo>
                      <a:pt x="301197" y="154727"/>
                      <a:pt x="302984" y="156350"/>
                      <a:pt x="305184" y="157057"/>
                    </a:cubicBezTo>
                    <a:lnTo>
                      <a:pt x="386809" y="184015"/>
                    </a:lnTo>
                    <a:cubicBezTo>
                      <a:pt x="399051" y="188249"/>
                      <a:pt x="405623" y="201531"/>
                      <a:pt x="401562" y="213832"/>
                    </a:cubicBezTo>
                    <a:cubicBezTo>
                      <a:pt x="398130" y="223337"/>
                      <a:pt x="389193" y="229744"/>
                      <a:pt x="379089" y="229941"/>
                    </a:cubicBezTo>
                    <a:cubicBezTo>
                      <a:pt x="376464" y="229862"/>
                      <a:pt x="373860" y="229456"/>
                      <a:pt x="371336" y="228732"/>
                    </a:cubicBezTo>
                    <a:lnTo>
                      <a:pt x="276421" y="197126"/>
                    </a:lnTo>
                    <a:cubicBezTo>
                      <a:pt x="270168" y="194768"/>
                      <a:pt x="265048" y="190118"/>
                      <a:pt x="262100" y="184121"/>
                    </a:cubicBezTo>
                    <a:lnTo>
                      <a:pt x="259168" y="177341"/>
                    </a:lnTo>
                    <a:lnTo>
                      <a:pt x="254618" y="201391"/>
                    </a:lnTo>
                    <a:cubicBezTo>
                      <a:pt x="259104" y="206389"/>
                      <a:pt x="264739" y="210222"/>
                      <a:pt x="271037" y="212558"/>
                    </a:cubicBezTo>
                    <a:lnTo>
                      <a:pt x="366835" y="244417"/>
                    </a:lnTo>
                    <a:cubicBezTo>
                      <a:pt x="370823" y="245551"/>
                      <a:pt x="374943" y="246161"/>
                      <a:pt x="379089" y="246230"/>
                    </a:cubicBezTo>
                    <a:cubicBezTo>
                      <a:pt x="396089" y="245984"/>
                      <a:pt x="411167" y="235254"/>
                      <a:pt x="416969" y="219273"/>
                    </a:cubicBezTo>
                    <a:cubicBezTo>
                      <a:pt x="424045" y="198338"/>
                      <a:pt x="412841" y="175626"/>
                      <a:pt x="391922" y="1685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81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C02A9C9-ACB3-06FD-5AD9-586D53B19271}"/>
              </a:ext>
            </a:extLst>
          </p:cNvPr>
          <p:cNvSpPr txBox="1"/>
          <p:nvPr/>
        </p:nvSpPr>
        <p:spPr>
          <a:xfrm>
            <a:off x="3311525" y="1686519"/>
            <a:ext cx="2403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out 5 killed are 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neither travelling in a car or on a motorcycle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 descr="A person riding a bicycle down a busy street&#10;&#10;Description automatically generated with medium confidence">
            <a:extLst>
              <a:ext uri="{FF2B5EF4-FFF2-40B4-BE49-F238E27FC236}">
                <a16:creationId xmlns:a16="http://schemas.microsoft.com/office/drawing/2014/main" id="{094A3711-0456-DA33-9FBC-EB19B91922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190" y="1645691"/>
            <a:ext cx="5761224" cy="49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67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walking down a street&#10;&#10;Description automatically generated with low confidence">
            <a:extLst>
              <a:ext uri="{FF2B5EF4-FFF2-40B4-BE49-F238E27FC236}">
                <a16:creationId xmlns:a16="http://schemas.microsoft.com/office/drawing/2014/main" id="{92E82FA8-F484-989B-C963-5AF4CC8F13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4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53847-C06B-6A5D-FFAC-4329C3AFF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/>
              <a:t>Introduction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40057-497F-1451-AE6D-F9285553DB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294" y="1690688"/>
            <a:ext cx="11159411" cy="4667250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all about the presence of sidewalks or traffic enforcement 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Risky in-traffic walking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heightens pedestrian's risk of injuries.</a:t>
            </a:r>
          </a:p>
          <a:p>
            <a:pPr algn="just"/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Plethora of evidence exists on driver distraction leaving behind a dread of evidence of pedestrian distraction (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WHO, (2011:2013),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Elvik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 al. (2009), Jacobsen (2003))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study offers important insights into distractive walking in an urban environment and policy-relevant interventions for targeting distracted walking.</a:t>
            </a:r>
          </a:p>
        </p:txBody>
      </p:sp>
    </p:spTree>
    <p:extLst>
      <p:ext uri="{BB962C8B-B14F-4D97-AF65-F5344CB8AC3E}">
        <p14:creationId xmlns:p14="http://schemas.microsoft.com/office/powerpoint/2010/main" val="3313472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2F444-5E6D-4427-00D0-F44A92928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and Setting  </a:t>
            </a: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BAB65-5982-E31B-A541-AF022DE50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7650" y="1825624"/>
            <a:ext cx="5772150" cy="482282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study setting was in CBD (Accra)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57.6% of the Greater Accra’s pedestrian injuries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top 5 crash-prone city in Ghana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Pedestrians above 16 years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Miller &amp; Brewer's (2003), 400 people were engaged for th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study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FD8121-6A54-E398-301B-269D0237F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38800" cy="4667250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Conveniently sampled from shopping malls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Melcom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plaza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Rawlings park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Despite stores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SIC Mall.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Lava Mall</a:t>
            </a:r>
            <a:endParaRPr lang="en-GB" sz="2800" dirty="0"/>
          </a:p>
          <a:p>
            <a:endParaRPr lang="en-GB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Questionnaire was deployed via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Kobo Toolbox 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10" name="Picture 9" descr="A picture containing ground&#10;&#10;Description automatically generated">
            <a:extLst>
              <a:ext uri="{FF2B5EF4-FFF2-40B4-BE49-F238E27FC236}">
                <a16:creationId xmlns:a16="http://schemas.microsoft.com/office/drawing/2014/main" id="{361E2A5A-3740-9F19-E8C2-C28E26537E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494670" y="5160672"/>
            <a:ext cx="1859573" cy="1535084"/>
          </a:xfrm>
          <a:prstGeom prst="rect">
            <a:avLst/>
          </a:prstGeom>
        </p:spPr>
      </p:pic>
      <p:pic>
        <p:nvPicPr>
          <p:cNvPr id="12" name="Picture 11" descr="A picture containing text, sky, outdoor, car&#10;&#10;Description automatically generated">
            <a:extLst>
              <a:ext uri="{FF2B5EF4-FFF2-40B4-BE49-F238E27FC236}">
                <a16:creationId xmlns:a16="http://schemas.microsoft.com/office/drawing/2014/main" id="{6AB3D82B-E513-EFDB-9819-81ACD2FC85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77935" cy="161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78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5D54F-1723-E5CB-25C8-7E0E2F4DE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 and Method</a:t>
            </a:r>
            <a:endParaRPr lang="en-GB" sz="6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9228B-084F-30FA-0FF9-0B62F1726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5750" y="1690688"/>
            <a:ext cx="5810250" cy="466725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questionnaire had three sections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Socio-demographic characteristics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Ranking of distractive walking activities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extent of engagement in distractive activities to walking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FDD6CD1-F76E-E920-0157-0102141D7B8D}"/>
              </a:ext>
            </a:extLst>
          </p:cNvPr>
          <p:cNvSpPr txBox="1">
            <a:spLocks/>
          </p:cNvSpPr>
          <p:nvPr/>
        </p:nvSpPr>
        <p:spPr>
          <a:xfrm>
            <a:off x="6096000" y="1690688"/>
            <a:ext cx="5810250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SPSS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Jamovi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Binary logistic regression model (</a:t>
            </a:r>
            <a:r>
              <a:rPr lang="en-GB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GB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independent variables: age, sex, marital status, religion, level of education and occupation)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output was presented as Odds Ratio (O.R.) using a 95% Confidence Interval (CI). </a:t>
            </a:r>
          </a:p>
          <a:p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073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3E72FA3-BD00-444A-AD9B-E6C3D069C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080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30DC0-5FF6-0341-F657-C4017301E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10515600" cy="11105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Profile of respondents </a:t>
            </a:r>
          </a:p>
        </p:txBody>
      </p:sp>
      <p:pic>
        <p:nvPicPr>
          <p:cNvPr id="16" name="Picture 15" descr="Chart, pie chart&#10;&#10;Description automatically generated">
            <a:extLst>
              <a:ext uri="{FF2B5EF4-FFF2-40B4-BE49-F238E27FC236}">
                <a16:creationId xmlns:a16="http://schemas.microsoft.com/office/drawing/2014/main" id="{8EB4EC2A-0358-EFB9-FDF7-D43F1AF4AE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2" t="5941" r="-1021"/>
          <a:stretch/>
        </p:blipFill>
        <p:spPr>
          <a:xfrm>
            <a:off x="8921971" y="1242273"/>
            <a:ext cx="2708136" cy="2610581"/>
          </a:xfrm>
          <a:prstGeom prst="rect">
            <a:avLst/>
          </a:prstGeom>
        </p:spPr>
      </p:pic>
      <p:pic>
        <p:nvPicPr>
          <p:cNvPr id="10" name="Picture 9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8EE10E14-13AA-2E6E-708A-86255C7EA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96" y="1554502"/>
            <a:ext cx="2385115" cy="2337413"/>
          </a:xfrm>
          <a:prstGeom prst="rect">
            <a:avLst/>
          </a:prstGeom>
        </p:spPr>
      </p:pic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F1F35DD0-1162-1A90-E6C6-03F7DD9D57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9" t="3045" r="7621" b="3389"/>
          <a:stretch/>
        </p:blipFill>
        <p:spPr>
          <a:xfrm>
            <a:off x="884915" y="1618638"/>
            <a:ext cx="2385115" cy="2351464"/>
          </a:xfrm>
          <a:prstGeom prst="rect">
            <a:avLst/>
          </a:prstGeom>
        </p:spPr>
      </p:pic>
      <p:pic>
        <p:nvPicPr>
          <p:cNvPr id="14" name="Picture 13" descr="Chart, waterfall chart&#10;&#10;Description automatically generated">
            <a:extLst>
              <a:ext uri="{FF2B5EF4-FFF2-40B4-BE49-F238E27FC236}">
                <a16:creationId xmlns:a16="http://schemas.microsoft.com/office/drawing/2014/main" id="{187DA900-C455-F18D-0379-B7EA4B06B6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82" y="4063630"/>
            <a:ext cx="3070113" cy="2593844"/>
          </a:xfrm>
          <a:prstGeom prst="rect">
            <a:avLst/>
          </a:prstGeom>
        </p:spPr>
      </p:pic>
      <p:pic>
        <p:nvPicPr>
          <p:cNvPr id="8" name="Content Placeholder 7" descr="Chart, bar chart&#10;&#10;Description automatically generated">
            <a:extLst>
              <a:ext uri="{FF2B5EF4-FFF2-40B4-BE49-F238E27FC236}">
                <a16:creationId xmlns:a16="http://schemas.microsoft.com/office/drawing/2014/main" id="{DB047345-D1F6-A73C-05B2-DFAA8C6A98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39" y="4063629"/>
            <a:ext cx="3104869" cy="2593843"/>
          </a:xfrm>
          <a:prstGeom prst="rect">
            <a:avLst/>
          </a:prstGeom>
        </p:spPr>
      </p:pic>
      <p:pic>
        <p:nvPicPr>
          <p:cNvPr id="12" name="Picture 11" descr="Chart, bar chart&#10;&#10;Description automatically generated">
            <a:extLst>
              <a:ext uri="{FF2B5EF4-FFF2-40B4-BE49-F238E27FC236}">
                <a16:creationId xmlns:a16="http://schemas.microsoft.com/office/drawing/2014/main" id="{17419AA7-CF8A-745C-EFD0-440CA00521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284" y="4063630"/>
            <a:ext cx="3428293" cy="259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3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walking down a street&#10;&#10;Description automatically generated with medium confidence">
            <a:extLst>
              <a:ext uri="{FF2B5EF4-FFF2-40B4-BE49-F238E27FC236}">
                <a16:creationId xmlns:a16="http://schemas.microsoft.com/office/drawing/2014/main" id="{423E29D7-E79F-4043-F2DE-424D9295A8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766D6C-DF94-F409-790A-D33B48646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Ranking of distractive activities to walking </a:t>
            </a:r>
            <a:endParaRPr lang="en-GB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7E4CE0-CA96-D9E1-8B86-54D28F147B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n-US" dirty="0"/>
              <a:t>3 of the Top 4 entails digital technology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Last 3 items projects seldomly engaged activities</a:t>
            </a:r>
          </a:p>
          <a:p>
            <a:endParaRPr lang="en-GB" dirty="0"/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8" name="Chart 7">
                <a:extLst>
                  <a:ext uri="{FF2B5EF4-FFF2-40B4-BE49-F238E27FC236}">
                    <a16:creationId xmlns:a16="http://schemas.microsoft.com/office/drawing/2014/main" id="{1DBE975E-BFEB-4780-89FA-69428C7138A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257929003"/>
                  </p:ext>
                </p:extLst>
              </p:nvPr>
            </p:nvGraphicFramePr>
            <p:xfrm>
              <a:off x="-1" y="1540043"/>
              <a:ext cx="6019801" cy="532196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8" name="Chart 7">
                <a:extLst>
                  <a:ext uri="{FF2B5EF4-FFF2-40B4-BE49-F238E27FC236}">
                    <a16:creationId xmlns:a16="http://schemas.microsoft.com/office/drawing/2014/main" id="{1DBE975E-BFEB-4780-89FA-69428C7138A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" y="1540043"/>
                <a:ext cx="6019801" cy="532196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224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47C14-22EF-468E-29CD-1C05DCC4D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1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Binary logistic regression analysis on pedestrians’ engagement in distractive activities to walking</a:t>
            </a:r>
            <a:endParaRPr lang="en-GB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8475F-6C96-9283-2AB8-8C9315A442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701014"/>
            <a:ext cx="5715000" cy="483184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Cronbach alpha (α) = 0.737</a:t>
            </a:r>
            <a:endParaRPr lang="en-GB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Module summary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overall model was statistically significant, </a:t>
            </a:r>
            <a:r>
              <a:rPr lang="pt-BR" b="1" dirty="0">
                <a:effectLst/>
                <a:latin typeface="Times New Roman" panose="02020603050405020304" pitchFamily="18" charset="0"/>
                <a:ea typeface="ArialMT"/>
                <a:cs typeface="Times New Roman" panose="02020603050405020304" pitchFamily="18" charset="0"/>
              </a:rPr>
              <a:t>χ2 (26, N=400)=218, p &lt; .001</a:t>
            </a:r>
            <a:endParaRPr lang="en-GB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GB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lvl="1" indent="190500">
              <a:buFont typeface="Wingdings" panose="05000000000000000000" pitchFamily="2" charset="2"/>
              <a:buChar char="ü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independent variables (sex, age, marital status, religion, level of education, occupation, residence, disability, reasons for walking, weekly time spent walking and walking time for common trips).</a:t>
            </a:r>
            <a:endParaRPr lang="en-GB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9D2C83E-305F-FEEA-7181-C166E99397B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55441168"/>
              </p:ext>
            </p:extLst>
          </p:nvPr>
        </p:nvGraphicFramePr>
        <p:xfrm>
          <a:off x="5715000" y="1245551"/>
          <a:ext cx="6329856" cy="553361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994827">
                  <a:extLst>
                    <a:ext uri="{9D8B030D-6E8A-4147-A177-3AD203B41FA5}">
                      <a16:colId xmlns:a16="http://schemas.microsoft.com/office/drawing/2014/main" val="3772096226"/>
                    </a:ext>
                  </a:extLst>
                </a:gridCol>
                <a:gridCol w="895699">
                  <a:extLst>
                    <a:ext uri="{9D8B030D-6E8A-4147-A177-3AD203B41FA5}">
                      <a16:colId xmlns:a16="http://schemas.microsoft.com/office/drawing/2014/main" val="3137224261"/>
                    </a:ext>
                  </a:extLst>
                </a:gridCol>
                <a:gridCol w="1090778">
                  <a:extLst>
                    <a:ext uri="{9D8B030D-6E8A-4147-A177-3AD203B41FA5}">
                      <a16:colId xmlns:a16="http://schemas.microsoft.com/office/drawing/2014/main" val="2786964896"/>
                    </a:ext>
                  </a:extLst>
                </a:gridCol>
                <a:gridCol w="1174276">
                  <a:extLst>
                    <a:ext uri="{9D8B030D-6E8A-4147-A177-3AD203B41FA5}">
                      <a16:colId xmlns:a16="http://schemas.microsoft.com/office/drawing/2014/main" val="3913635024"/>
                    </a:ext>
                  </a:extLst>
                </a:gridCol>
                <a:gridCol w="1174276">
                  <a:extLst>
                    <a:ext uri="{9D8B030D-6E8A-4147-A177-3AD203B41FA5}">
                      <a16:colId xmlns:a16="http://schemas.microsoft.com/office/drawing/2014/main" val="497579720"/>
                    </a:ext>
                  </a:extLst>
                </a:gridCol>
              </a:tblGrid>
              <a:tr h="25506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Variable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p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Odds ratio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95% Confidence Interval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011008"/>
                  </a:ext>
                </a:extLst>
              </a:tr>
              <a:tr h="2550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Lower Limit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Upper Limit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6029058"/>
                  </a:ext>
                </a:extLst>
              </a:tr>
              <a:tr h="255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Gender:</a:t>
                      </a:r>
                      <a:endParaRPr lang="en-GB" sz="1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5965697"/>
                  </a:ext>
                </a:extLst>
              </a:tr>
              <a:tr h="255061">
                <a:tc>
                  <a:txBody>
                    <a:bodyPr/>
                    <a:lstStyle/>
                    <a:p>
                      <a:pPr marL="19431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Female</a:t>
                      </a:r>
                      <a:endParaRPr lang="en-GB" sz="1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686319"/>
                  </a:ext>
                </a:extLst>
              </a:tr>
              <a:tr h="255061">
                <a:tc>
                  <a:txBody>
                    <a:bodyPr/>
                    <a:lstStyle/>
                    <a:p>
                      <a:pPr marL="19431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Male</a:t>
                      </a:r>
                      <a:endParaRPr lang="en-GB" sz="1700" b="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0.016 *</a:t>
                      </a:r>
                      <a:endParaRPr lang="en-GB" sz="1700" b="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2.20</a:t>
                      </a:r>
                      <a:endParaRPr lang="en-GB" sz="1700" b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1.16135</a:t>
                      </a:r>
                      <a:endParaRPr lang="en-GB" sz="1700" b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4.1818</a:t>
                      </a:r>
                      <a:endParaRPr lang="en-GB" sz="1700" b="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0241657"/>
                  </a:ext>
                </a:extLst>
              </a:tr>
              <a:tr h="255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Age category</a:t>
                      </a:r>
                      <a:endParaRPr lang="en-GB" sz="1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235783"/>
                  </a:ext>
                </a:extLst>
              </a:tr>
              <a:tr h="255061">
                <a:tc>
                  <a:txBody>
                    <a:bodyPr/>
                    <a:lstStyle/>
                    <a:p>
                      <a:pPr marL="19431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16-26 years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6899971"/>
                  </a:ext>
                </a:extLst>
              </a:tr>
              <a:tr h="255061">
                <a:tc>
                  <a:txBody>
                    <a:bodyPr/>
                    <a:lstStyle/>
                    <a:p>
                      <a:pPr marL="19431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27-37 years </a:t>
                      </a:r>
                      <a:endParaRPr lang="en-GB" sz="1700" b="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 dirty="0">
                          <a:solidFill>
                            <a:srgbClr val="333333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 .001 **</a:t>
                      </a:r>
                      <a:endParaRPr lang="en-GB" sz="1700" b="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 dirty="0">
                          <a:solidFill>
                            <a:srgbClr val="333333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12.30</a:t>
                      </a:r>
                      <a:endParaRPr lang="en-GB" sz="1700" b="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 dirty="0">
                          <a:solidFill>
                            <a:srgbClr val="333333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3.09036</a:t>
                      </a:r>
                      <a:endParaRPr lang="en-GB" sz="1700" b="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 dirty="0">
                          <a:solidFill>
                            <a:srgbClr val="333333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48.9638</a:t>
                      </a:r>
                      <a:endParaRPr lang="en-GB" sz="1700" b="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38342335"/>
                  </a:ext>
                </a:extLst>
              </a:tr>
              <a:tr h="255061">
                <a:tc>
                  <a:txBody>
                    <a:bodyPr/>
                    <a:lstStyle/>
                    <a:p>
                      <a:pPr marL="19431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38-48 years 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0.582 </a:t>
                      </a:r>
                      <a:endParaRPr lang="en-GB" sz="1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1.29</a:t>
                      </a:r>
                      <a:endParaRPr lang="en-GB" sz="1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0.52099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3.1933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45343312"/>
                  </a:ext>
                </a:extLst>
              </a:tr>
              <a:tr h="256174">
                <a:tc>
                  <a:txBody>
                    <a:bodyPr/>
                    <a:lstStyle/>
                    <a:p>
                      <a:pPr marL="19431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49-59 years </a:t>
                      </a:r>
                      <a:endParaRPr lang="en-GB" sz="1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0.390 </a:t>
                      </a:r>
                      <a:endParaRPr lang="en-GB" sz="1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0.66</a:t>
                      </a:r>
                      <a:endParaRPr lang="en-GB" sz="1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0.25836</a:t>
                      </a:r>
                      <a:endParaRPr lang="en-GB" sz="1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1.6955</a:t>
                      </a:r>
                      <a:endParaRPr lang="en-GB" sz="1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73753892"/>
                  </a:ext>
                </a:extLst>
              </a:tr>
              <a:tr h="255061">
                <a:tc>
                  <a:txBody>
                    <a:bodyPr/>
                    <a:lstStyle/>
                    <a:p>
                      <a:pPr marL="19431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 or more years 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0.604 </a:t>
                      </a:r>
                      <a:endParaRPr lang="en-GB" sz="1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0.39</a:t>
                      </a:r>
                      <a:endParaRPr lang="en-GB" sz="1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0.01104</a:t>
                      </a:r>
                      <a:endParaRPr lang="en-GB" sz="1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13.7212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06801040"/>
                  </a:ext>
                </a:extLst>
              </a:tr>
              <a:tr h="255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Religion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8527890"/>
                  </a:ext>
                </a:extLst>
              </a:tr>
              <a:tr h="255061">
                <a:tc>
                  <a:txBody>
                    <a:bodyPr/>
                    <a:lstStyle/>
                    <a:p>
                      <a:pPr marL="19431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Christian</a:t>
                      </a:r>
                      <a:endParaRPr lang="en-GB" sz="1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2188395"/>
                  </a:ext>
                </a:extLst>
              </a:tr>
              <a:tr h="255061">
                <a:tc>
                  <a:txBody>
                    <a:bodyPr/>
                    <a:lstStyle/>
                    <a:p>
                      <a:pPr marL="19431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Muslim 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0.957 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0.98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0.47873</a:t>
                      </a:r>
                      <a:endParaRPr lang="en-GB" sz="1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2.0077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06094057"/>
                  </a:ext>
                </a:extLst>
              </a:tr>
              <a:tr h="255061">
                <a:tc>
                  <a:txBody>
                    <a:bodyPr/>
                    <a:lstStyle/>
                    <a:p>
                      <a:pPr marL="19431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Traditionalist 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0.412 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1.53</a:t>
                      </a:r>
                      <a:endParaRPr lang="en-GB" sz="1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0.55544</a:t>
                      </a:r>
                      <a:endParaRPr lang="en-GB" sz="1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4.2002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66834566"/>
                  </a:ext>
                </a:extLst>
              </a:tr>
              <a:tr h="255061">
                <a:tc>
                  <a:txBody>
                    <a:bodyPr/>
                    <a:lstStyle/>
                    <a:p>
                      <a:pPr marL="19431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Others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0.989 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0.00000</a:t>
                      </a:r>
                      <a:endParaRPr lang="en-GB" sz="1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Inf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82735855"/>
                  </a:ext>
                </a:extLst>
              </a:tr>
              <a:tr h="255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Marital status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6505757"/>
                  </a:ext>
                </a:extLst>
              </a:tr>
              <a:tr h="255061">
                <a:tc>
                  <a:txBody>
                    <a:bodyPr/>
                    <a:lstStyle/>
                    <a:p>
                      <a:pPr marL="19431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Married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0534855"/>
                  </a:ext>
                </a:extLst>
              </a:tr>
              <a:tr h="255061">
                <a:tc>
                  <a:txBody>
                    <a:bodyPr/>
                    <a:lstStyle/>
                    <a:p>
                      <a:pPr marL="19431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Single 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0.275 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1.56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0.70293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3.4525</a:t>
                      </a:r>
                      <a:endParaRPr lang="en-GB" sz="1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01835913"/>
                  </a:ext>
                </a:extLst>
              </a:tr>
              <a:tr h="255061">
                <a:tc>
                  <a:txBody>
                    <a:bodyPr/>
                    <a:lstStyle/>
                    <a:p>
                      <a:pPr marL="19431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Divorced 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0.168 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2.11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0.73132</a:t>
                      </a:r>
                      <a:endParaRPr lang="en-GB" sz="1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7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6.0608</a:t>
                      </a:r>
                      <a:endParaRPr lang="en-GB" sz="1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51575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426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1398</Words>
  <Application>Microsoft Office PowerPoint</Application>
  <PresentationFormat>Widescreen</PresentationFormat>
  <Paragraphs>364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SRASerif1.1-Bold</vt:lpstr>
      <vt:lpstr>SRASerif1.1-Book</vt:lpstr>
      <vt:lpstr>Times New Roman</vt:lpstr>
      <vt:lpstr>Wingdings</vt:lpstr>
      <vt:lpstr>Office Theme</vt:lpstr>
      <vt:lpstr>Predictors of distractive activities to walking in Accra, Ghana</vt:lpstr>
      <vt:lpstr>Introduction </vt:lpstr>
      <vt:lpstr>Introduction Cont’d</vt:lpstr>
      <vt:lpstr>Introduction Cont’d</vt:lpstr>
      <vt:lpstr>Method and Setting  </vt:lpstr>
      <vt:lpstr>Setting and Method</vt:lpstr>
      <vt:lpstr>Profile of respondents </vt:lpstr>
      <vt:lpstr>Ranking of distractive activities to walking </vt:lpstr>
      <vt:lpstr>Binary logistic regression analysis on pedestrians’ engagement in distractive activities to walking</vt:lpstr>
      <vt:lpstr>PowerPoint Presentation</vt:lpstr>
      <vt:lpstr>PowerPoint Presentation</vt:lpstr>
      <vt:lpstr>Conclusion 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Predictors of engagement in distractive activities to walking in Accra, Ghana</dc:title>
  <dc:creator>Kwame Odame</dc:creator>
  <cp:lastModifiedBy>Kwame Odame</cp:lastModifiedBy>
  <cp:revision>67</cp:revision>
  <dcterms:created xsi:type="dcterms:W3CDTF">2022-07-14T15:50:56Z</dcterms:created>
  <dcterms:modified xsi:type="dcterms:W3CDTF">2023-11-18T21:23:37Z</dcterms:modified>
</cp:coreProperties>
</file>