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5" r:id="rId9"/>
    <p:sldId id="266" r:id="rId10"/>
    <p:sldId id="267" r:id="rId11"/>
    <p:sldId id="268" r:id="rId12"/>
    <p:sldId id="269" r:id="rId13"/>
    <p:sldId id="264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>
                <a:solidFill>
                  <a:schemeClr val="tx1"/>
                </a:solidFill>
              </a:rPr>
              <a:t>Sex</a:t>
            </a:r>
            <a:r>
              <a:rPr lang="en-US" sz="1600" baseline="0">
                <a:solidFill>
                  <a:schemeClr val="tx1"/>
                </a:solidFill>
              </a:rPr>
              <a:t> of respondents</a:t>
            </a:r>
            <a:endParaRPr lang="en-US" sz="160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33219789081955731"/>
          <c:y val="4.629629629629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025367383280417"/>
          <c:y val="0.16478674540682417"/>
          <c:w val="0.62369724937009552"/>
          <c:h val="0.80743511227763198"/>
        </c:manualLayout>
      </c:layout>
      <c:doughnutChart>
        <c:varyColors val="1"/>
        <c:ser>
          <c:idx val="0"/>
          <c:order val="0"/>
          <c:explosion val="17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AF8-4EEC-9272-AE26633A5BE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AF8-4EEC-9272-AE26633A5BED}"/>
              </c:ext>
            </c:extLst>
          </c:dPt>
          <c:dLbls>
            <c:dLbl>
              <c:idx val="0"/>
              <c:layout>
                <c:manualLayout>
                  <c:x val="0.1573494114321049"/>
                  <c:y val="-0.361111111111111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F8-4EEC-9272-AE26633A5BED}"/>
                </c:ext>
              </c:extLst>
            </c:dLbl>
            <c:dLbl>
              <c:idx val="1"/>
              <c:layout>
                <c:manualLayout>
                  <c:x val="-6.0794090780585987E-2"/>
                  <c:y val="-0.203703703703703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F8-4EEC-9272-AE26633A5B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Sheet1!$A$1:$A$2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Sheet1!$B$1:$B$2</c:f>
              <c:numCache>
                <c:formatCode>0%</c:formatCode>
                <c:ptCount val="2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F8-4EEC-9272-AE26633A5B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5764023189045693"/>
          <c:y val="0.7181707494896471"/>
          <c:w val="0.2094583102903361"/>
          <c:h val="0.25868110236220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b="0">
                <a:solidFill>
                  <a:sysClr val="windowText" lastClr="000000"/>
                </a:solidFill>
              </a:rPr>
              <a:t>Frequency</a:t>
            </a:r>
            <a:r>
              <a:rPr lang="en-US" b="0" baseline="0">
                <a:solidFill>
                  <a:sysClr val="windowText" lastClr="000000"/>
                </a:solidFill>
              </a:rPr>
              <a:t> of pedestrian walkways</a:t>
            </a:r>
            <a:endParaRPr lang="en-US" b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4642825757293475E-2"/>
          <c:y val="0.13601506008911998"/>
          <c:w val="0.89583340656631538"/>
          <c:h val="0.7217584971911651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A51-4B05-BD38-905747FE2BF0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A51-4B05-BD38-905747FE2BF0}"/>
              </c:ext>
            </c:extLst>
          </c:dPt>
          <c:dPt>
            <c:idx val="2"/>
            <c:bubble3D val="0"/>
            <c:spPr>
              <a:solidFill>
                <a:srgbClr val="7030A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A51-4B05-BD38-905747FE2BF0}"/>
              </c:ext>
            </c:extLst>
          </c:dPt>
          <c:dLbls>
            <c:dLbl>
              <c:idx val="0"/>
              <c:layout>
                <c:manualLayout>
                  <c:x val="-3.664320633445374E-2"/>
                  <c:y val="-8.76645793104053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A51-4B05-BD38-905747FE2BF0}"/>
                </c:ext>
              </c:extLst>
            </c:dLbl>
            <c:dLbl>
              <c:idx val="1"/>
              <c:layout>
                <c:manualLayout>
                  <c:x val="0.14708322992836292"/>
                  <c:y val="-0.332687746992256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16658991850166"/>
                      <c:h val="9.389541446478709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A51-4B05-BD38-905747FE2BF0}"/>
                </c:ext>
              </c:extLst>
            </c:dLbl>
            <c:dLbl>
              <c:idx val="2"/>
              <c:layout>
                <c:manualLayout>
                  <c:x val="-3.450773258267769E-2"/>
                  <c:y val="-5.0277102571240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A51-4B05-BD38-905747FE2B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Sheet2!$A$1:$A$3</c:f>
              <c:strCache>
                <c:ptCount val="3"/>
                <c:pt idx="0">
                  <c:v>Often</c:v>
                </c:pt>
                <c:pt idx="1">
                  <c:v>When it is available</c:v>
                </c:pt>
                <c:pt idx="2">
                  <c:v>Not often</c:v>
                </c:pt>
              </c:strCache>
            </c:strRef>
          </c:cat>
          <c:val>
            <c:numRef>
              <c:f>Sheet2!$B$1:$B$3</c:f>
              <c:numCache>
                <c:formatCode>0%</c:formatCode>
                <c:ptCount val="3"/>
                <c:pt idx="0">
                  <c:v>0.3</c:v>
                </c:pt>
                <c:pt idx="1">
                  <c:v>0.48</c:v>
                </c:pt>
                <c:pt idx="2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51-4B05-BD38-905747FE2B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52354153294324"/>
          <c:y val="0.84385541350038029"/>
          <c:w val="0.70357655822795395"/>
          <c:h val="0.100472011380000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Friendiliness of Pedestrian trails in the neighbourhood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6994313210848642"/>
          <c:y val="0.20453703703703704"/>
          <c:w val="0.6917860892388451"/>
          <c:h val="0.688063575386410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45-4DAA-B01B-C11B4F16BB8E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45-4DAA-B01B-C11B4F16BB8E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45-4DAA-B01B-C11B4F16BB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Sheet3!$A$1:$A$4</c:f>
              <c:strCache>
                <c:ptCount val="4"/>
                <c:pt idx="0">
                  <c:v>Friendly to walk</c:v>
                </c:pt>
                <c:pt idx="1">
                  <c:v>Occupied by traders</c:v>
                </c:pt>
                <c:pt idx="2">
                  <c:v>Narrow</c:v>
                </c:pt>
                <c:pt idx="3">
                  <c:v>Exposes you to danger</c:v>
                </c:pt>
              </c:strCache>
            </c:strRef>
          </c:cat>
          <c:val>
            <c:numRef>
              <c:f>Sheet3!$B$1:$B$4</c:f>
              <c:numCache>
                <c:formatCode>0%</c:formatCode>
                <c:ptCount val="4"/>
                <c:pt idx="0">
                  <c:v>0.3</c:v>
                </c:pt>
                <c:pt idx="1">
                  <c:v>0.26</c:v>
                </c:pt>
                <c:pt idx="2">
                  <c:v>0.16</c:v>
                </c:pt>
                <c:pt idx="3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45-4DAA-B01B-C11B4F16B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9666079"/>
        <c:axId val="134584351"/>
      </c:barChart>
      <c:catAx>
        <c:axId val="179666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584351"/>
        <c:crosses val="autoZero"/>
        <c:auto val="1"/>
        <c:lblAlgn val="ctr"/>
        <c:lblOffset val="100"/>
        <c:noMultiLvlLbl val="0"/>
      </c:catAx>
      <c:valAx>
        <c:axId val="134584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6660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Status of sidewalks in the</a:t>
            </a:r>
            <a:r>
              <a:rPr lang="en-US" baseline="0">
                <a:solidFill>
                  <a:schemeClr val="tx1"/>
                </a:solidFill>
              </a:rPr>
              <a:t> neighbourhood</a:t>
            </a:r>
            <a:endParaRPr lang="en-US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010407099104862"/>
          <c:y val="6.18475755076108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697623318092973"/>
          <c:y val="0.25570703941026213"/>
          <c:w val="0.4963075026541518"/>
          <c:h val="0.5661694136580125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EC-4D73-A397-E1A7626ABCEA}"/>
              </c:ext>
            </c:extLst>
          </c:dPt>
          <c:dPt>
            <c:idx val="1"/>
            <c:bubble3D val="0"/>
            <c:explosion val="14"/>
            <c:spPr>
              <a:solidFill>
                <a:srgbClr val="BD582C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EC-4D73-A397-E1A7626ABCEA}"/>
              </c:ext>
            </c:extLst>
          </c:dPt>
          <c:dLbls>
            <c:dLbl>
              <c:idx val="0"/>
              <c:layout>
                <c:manualLayout>
                  <c:x val="6.4784947207582752E-2"/>
                  <c:y val="1.96945756192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EC-4D73-A397-E1A7626ABCEA}"/>
                </c:ext>
              </c:extLst>
            </c:dLbl>
            <c:dLbl>
              <c:idx val="1"/>
              <c:layout>
                <c:manualLayout>
                  <c:x val="9.2045951224029463E-2"/>
                  <c:y val="-0.311203813796467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EC-4D73-A397-E1A7626AB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Sheet4!$A$1:$A$2</c:f>
              <c:strCache>
                <c:ptCount val="2"/>
                <c:pt idx="0">
                  <c:v>Well maintained</c:v>
                </c:pt>
                <c:pt idx="1">
                  <c:v>Not maintained</c:v>
                </c:pt>
              </c:strCache>
            </c:strRef>
          </c:cat>
          <c:val>
            <c:numRef>
              <c:f>Sheet4!$B$1:$B$2</c:f>
              <c:numCache>
                <c:formatCode>0%</c:formatCode>
                <c:ptCount val="2"/>
                <c:pt idx="0">
                  <c:v>0.16</c:v>
                </c:pt>
                <c:pt idx="1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EC-4D73-A397-E1A7626ABC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294045538118809"/>
          <c:y val="0.85889505645104591"/>
          <c:w val="0.72090995859275664"/>
          <c:h val="0.111482683548862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Sheet5!$A$2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8.9468299056877254E-2"/>
                  <c:y val="0.133200194833819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D59-45A5-B6C0-D0BA0F5AA8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Sheet5!$B$1:$D$1</c:f>
              <c:strCache>
                <c:ptCount val="3"/>
                <c:pt idx="0">
                  <c:v>Trees</c:v>
                </c:pt>
                <c:pt idx="1">
                  <c:v>Bicycle trails</c:v>
                </c:pt>
                <c:pt idx="2">
                  <c:v>Pedestrian signals</c:v>
                </c:pt>
              </c:strCache>
            </c:strRef>
          </c:cat>
          <c:val>
            <c:numRef>
              <c:f>Sheet5!$B$2:$D$2</c:f>
              <c:numCache>
                <c:formatCode>0%</c:formatCode>
                <c:ptCount val="3"/>
                <c:pt idx="0">
                  <c:v>0.22</c:v>
                </c:pt>
                <c:pt idx="1">
                  <c:v>0.3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59-45A5-B6C0-D0BA0F5AA877}"/>
            </c:ext>
          </c:extLst>
        </c:ser>
        <c:ser>
          <c:idx val="1"/>
          <c:order val="1"/>
          <c:tx>
            <c:strRef>
              <c:f>Sheet5!$A$3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Sheet5!$B$1:$D$1</c:f>
              <c:strCache>
                <c:ptCount val="3"/>
                <c:pt idx="0">
                  <c:v>Trees</c:v>
                </c:pt>
                <c:pt idx="1">
                  <c:v>Bicycle trails</c:v>
                </c:pt>
                <c:pt idx="2">
                  <c:v>Pedestrian signals</c:v>
                </c:pt>
              </c:strCache>
            </c:strRef>
          </c:cat>
          <c:val>
            <c:numRef>
              <c:f>Sheet5!$B$3:$D$3</c:f>
              <c:numCache>
                <c:formatCode>0%</c:formatCode>
                <c:ptCount val="3"/>
                <c:pt idx="0">
                  <c:v>0.78</c:v>
                </c:pt>
                <c:pt idx="1">
                  <c:v>0.7</c:v>
                </c:pt>
                <c:pt idx="2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59-45A5-B6C0-D0BA0F5AA877}"/>
            </c:ext>
          </c:extLst>
        </c:ser>
        <c:ser>
          <c:idx val="2"/>
          <c:order val="2"/>
          <c:tx>
            <c:strRef>
              <c:f>Sheet5!$A$4</c:f>
              <c:strCache>
                <c:ptCount val="1"/>
                <c:pt idx="0">
                  <c:v>In some areas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Sheet5!$B$1:$D$1</c:f>
              <c:strCache>
                <c:ptCount val="3"/>
                <c:pt idx="0">
                  <c:v>Trees</c:v>
                </c:pt>
                <c:pt idx="1">
                  <c:v>Bicycle trails</c:v>
                </c:pt>
                <c:pt idx="2">
                  <c:v>Pedestrian signals</c:v>
                </c:pt>
              </c:strCache>
            </c:strRef>
          </c:cat>
          <c:val>
            <c:numRef>
              <c:f>Sheet5!$B$4:$D$4</c:f>
              <c:numCache>
                <c:formatCode>General</c:formatCode>
                <c:ptCount val="3"/>
                <c:pt idx="2" formatCode="0%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59-45A5-B6C0-D0BA0F5AA87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79956511"/>
        <c:axId val="293434927"/>
      </c:barChart>
      <c:catAx>
        <c:axId val="179956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34927"/>
        <c:crosses val="autoZero"/>
        <c:auto val="1"/>
        <c:lblAlgn val="ctr"/>
        <c:lblOffset val="100"/>
        <c:noMultiLvlLbl val="0"/>
      </c:catAx>
      <c:valAx>
        <c:axId val="293434927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79956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0806634912700075"/>
          <c:y val="2.3505916735379828E-2"/>
          <c:w val="0.55523716425787939"/>
          <c:h val="0.112404245008154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ysClr val="windowText" lastClr="000000"/>
                </a:solidFill>
              </a:rPr>
              <a:t>Non</a:t>
            </a:r>
            <a:r>
              <a:rPr lang="en-US" baseline="0">
                <a:solidFill>
                  <a:sysClr val="windowText" lastClr="000000"/>
                </a:solidFill>
              </a:rPr>
              <a:t>-Usage of Zebra Crossing</a:t>
            </a:r>
            <a:endParaRPr lang="en-US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4731425708765995"/>
          <c:y val="0.13688820672814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024496937882767E-2"/>
          <c:y val="0.15541046952464277"/>
          <c:w val="0.51497805231242644"/>
          <c:h val="0.8296868620589092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C0A-4B7A-BD81-1961546A14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C0A-4B7A-BD81-1961546A144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C0A-4B7A-BD81-1961546A144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C0A-4B7A-BD81-1961546A1444}"/>
              </c:ext>
            </c:extLst>
          </c:dPt>
          <c:dLbls>
            <c:dLbl>
              <c:idx val="0"/>
              <c:layout>
                <c:manualLayout>
                  <c:x val="-0.10767908860530365"/>
                  <c:y val="0.13222076407115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0A-4B7A-BD81-1961546A1444}"/>
                </c:ext>
              </c:extLst>
            </c:dLbl>
            <c:dLbl>
              <c:idx val="1"/>
              <c:layout>
                <c:manualLayout>
                  <c:x val="-0.13647321024527112"/>
                  <c:y val="-9.8495552639253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0A-4B7A-BD81-1961546A1444}"/>
                </c:ext>
              </c:extLst>
            </c:dLbl>
            <c:dLbl>
              <c:idx val="2"/>
              <c:layout>
                <c:manualLayout>
                  <c:x val="0.17192858843057293"/>
                  <c:y val="-0.204324456734485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C0A-4B7A-BD81-1961546A1444}"/>
                </c:ext>
              </c:extLst>
            </c:dLbl>
            <c:dLbl>
              <c:idx val="3"/>
              <c:layout>
                <c:manualLayout>
                  <c:x val="-7.4180523297882189E-2"/>
                  <c:y val="5.40990706241829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C0A-4B7A-BD81-1961546A1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Sheet6!$A$1:$A$4</c:f>
              <c:strCache>
                <c:ptCount val="4"/>
                <c:pt idx="0">
                  <c:v>Markings are not clear</c:v>
                </c:pt>
                <c:pt idx="1">
                  <c:v>Not at my crossing point</c:v>
                </c:pt>
                <c:pt idx="2">
                  <c:v>No zebra crossing</c:v>
                </c:pt>
                <c:pt idx="3">
                  <c:v>Drivers won’t give way</c:v>
                </c:pt>
              </c:strCache>
            </c:strRef>
          </c:cat>
          <c:val>
            <c:numRef>
              <c:f>Sheet6!$B$1:$B$4</c:f>
              <c:numCache>
                <c:formatCode>0%</c:formatCode>
                <c:ptCount val="4"/>
                <c:pt idx="0">
                  <c:v>0.22</c:v>
                </c:pt>
                <c:pt idx="1">
                  <c:v>0.19</c:v>
                </c:pt>
                <c:pt idx="2">
                  <c:v>0.45</c:v>
                </c:pt>
                <c:pt idx="3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C0A-4B7A-BD81-1961546A1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035138926599688"/>
          <c:y val="0.48032298046077576"/>
          <c:w val="0.28835844872839173"/>
          <c:h val="0.45486220472440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82FD-B24D-4573-BF44-DADC9E64F7A2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8D49D-51F8-4F76-97E2-99261F76D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8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47432-81CA-41CC-9708-6C08FF10D99C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53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6BF89-270D-44C5-AD67-723E96A1CA52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5A713-46ED-45A4-A5F1-C059CB19BE2C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7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ADCDD-F614-44F8-B610-788058311DE7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0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6724F-0435-4069-B01E-901BBA7B7535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6368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8D7B4-78F7-442E-870F-0469E2A7FBF0}" type="datetime5">
              <a:rPr lang="en-US" smtClean="0"/>
              <a:t>27-Nov-23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2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C550B-ABDF-4C9D-9991-94BAE8F38876}" type="datetime5">
              <a:rPr lang="en-US" smtClean="0"/>
              <a:t>27-Nov-23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8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8FEC-9D97-4163-8029-2AFB06F5E230}" type="datetime5">
              <a:rPr lang="en-US" smtClean="0"/>
              <a:t>27-Nov-23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3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EECD-53C6-4A0D-B6BF-AAABEC3C30F2}" type="datetime5">
              <a:rPr lang="en-US" smtClean="0"/>
              <a:t>27-Nov-23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8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DA36C8-6D33-488E-B487-F765D74FB0E6}" type="datetime5">
              <a:rPr lang="en-US" smtClean="0"/>
              <a:t>27-Nov-23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165DB-519D-406A-BDE7-DDBC6D8EC1F2}" type="datetime5">
              <a:rPr lang="en-US" smtClean="0"/>
              <a:t>27-Nov-23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2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B4D0F8E-7D07-430A-B696-E6A544330978}" type="datetime5">
              <a:rPr lang="en-US" smtClean="0"/>
              <a:t>27-Nov-23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6E6A6C-0436-44DA-82FF-5838209790B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40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B3ADA66-A851-7DAD-13AC-5A5197F0A0C9}"/>
              </a:ext>
            </a:extLst>
          </p:cNvPr>
          <p:cNvSpPr txBox="1"/>
          <p:nvPr/>
        </p:nvSpPr>
        <p:spPr>
          <a:xfrm>
            <a:off x="831269" y="761991"/>
            <a:ext cx="106264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VREF MOBILITY AND ACCESS IN AFRICAN CITIES (MAC)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/>
              <a:t>NEXTGEN RESEARCH FORUM</a:t>
            </a:r>
          </a:p>
          <a:p>
            <a:pPr algn="ctr"/>
            <a:endParaRPr lang="en-US" sz="2400" dirty="0"/>
          </a:p>
          <a:p>
            <a:pPr algn="ctr"/>
            <a:endParaRPr lang="en-US" sz="2400" b="1" dirty="0">
              <a:latin typeface="Calibri" panose="020F0502020204030204" pitchFamily="34" charset="0"/>
            </a:endParaRPr>
          </a:p>
          <a:p>
            <a:pPr algn="ctr"/>
            <a:endParaRPr lang="en-US" sz="2400" b="1" i="0" dirty="0">
              <a:effectLst/>
              <a:latin typeface="Calibri" panose="020F0502020204030204" pitchFamily="34" charset="0"/>
            </a:endParaRPr>
          </a:p>
          <a:p>
            <a:pPr algn="ctr"/>
            <a:endParaRPr lang="en-US" sz="2400" b="1" dirty="0">
              <a:latin typeface="Calibri" panose="020F0502020204030204" pitchFamily="34" charset="0"/>
            </a:endParaRPr>
          </a:p>
          <a:p>
            <a:pPr algn="ctr"/>
            <a:r>
              <a:rPr lang="en-US" sz="2400" b="0" i="0" dirty="0">
                <a:effectLst/>
                <a:latin typeface="Calibri" panose="020F0502020204030204" pitchFamily="34" charset="0"/>
              </a:rPr>
              <a:t>Pedestrianizing Cities: Examining Pedestrian Behaviour In Accra</a:t>
            </a: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endParaRPr lang="en-US" sz="2400" dirty="0">
              <a:latin typeface="Calibri" panose="020F0502020204030204" pitchFamily="34" charset="0"/>
            </a:endParaRPr>
          </a:p>
          <a:p>
            <a:pPr algn="ctr"/>
            <a:r>
              <a:rPr lang="en-US" sz="2400" i="1" dirty="0">
                <a:latin typeface="Calibri" panose="020F0502020204030204" pitchFamily="34" charset="0"/>
              </a:rPr>
              <a:t>Presenter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</a:rPr>
              <a:t>Jonathan Otumfuor Asante</a:t>
            </a:r>
            <a:endParaRPr lang="en-US" sz="24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19DA1-5B49-582C-73CD-6AEDD73C5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7095-1A66-430E-87A9-F9B11D32AE43}" type="datetime5">
              <a:rPr lang="en-US" smtClean="0"/>
              <a:t>27-Nov-23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0E35-C8FB-306E-F681-54D362CB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3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DC7923-AC0E-EAE5-1B58-E812ED00AE5D}"/>
              </a:ext>
            </a:extLst>
          </p:cNvPr>
          <p:cNvSpPr txBox="1"/>
          <p:nvPr/>
        </p:nvSpPr>
        <p:spPr>
          <a:xfrm>
            <a:off x="1233048" y="1096884"/>
            <a:ext cx="82157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Preliminary Findings – Research Question 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998711-C71A-8E92-F2D3-5DB6041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69E7-AC72-4795-AB84-6EEBFC46F344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B059-8FF3-1905-6ADE-B37FA98A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10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0203F5-2D29-B443-5D9F-DBE3AA2D980B}"/>
              </a:ext>
            </a:extLst>
          </p:cNvPr>
          <p:cNvSpPr txBox="1"/>
          <p:nvPr/>
        </p:nvSpPr>
        <p:spPr>
          <a:xfrm>
            <a:off x="963111" y="5901145"/>
            <a:ext cx="334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Fieldwork (2023).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51C9E6-3E17-9608-9AC4-BB34FC716C7E}"/>
              </a:ext>
            </a:extLst>
          </p:cNvPr>
          <p:cNvSpPr txBox="1"/>
          <p:nvPr/>
        </p:nvSpPr>
        <p:spPr>
          <a:xfrm>
            <a:off x="4087083" y="1773379"/>
            <a:ext cx="389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The built-up environment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97E6598-D74E-96B1-D305-65865BC4F8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1983579"/>
              </p:ext>
            </p:extLst>
          </p:nvPr>
        </p:nvGraphicFramePr>
        <p:xfrm>
          <a:off x="600433" y="2052848"/>
          <a:ext cx="4073237" cy="3476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26FCB8A-B152-7A80-AD33-60436A45A2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8389578"/>
              </p:ext>
            </p:extLst>
          </p:nvPr>
        </p:nvGraphicFramePr>
        <p:xfrm>
          <a:off x="4762664" y="2360581"/>
          <a:ext cx="3217553" cy="304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A9DFC39-654E-69FA-47AD-CDAA2F32A2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6073324"/>
              </p:ext>
            </p:extLst>
          </p:nvPr>
        </p:nvGraphicFramePr>
        <p:xfrm>
          <a:off x="7663740" y="2360581"/>
          <a:ext cx="3548743" cy="324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37177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DC7923-AC0E-EAE5-1B58-E812ED00AE5D}"/>
              </a:ext>
            </a:extLst>
          </p:cNvPr>
          <p:cNvSpPr txBox="1"/>
          <p:nvPr/>
        </p:nvSpPr>
        <p:spPr>
          <a:xfrm>
            <a:off x="1233048" y="1096884"/>
            <a:ext cx="8465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Preliminary Findings – Research Question 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998711-C71A-8E92-F2D3-5DB6041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69E7-AC72-4795-AB84-6EEBFC46F344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B059-8FF3-1905-6ADE-B37FA98A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0203F5-2D29-B443-5D9F-DBE3AA2D980B}"/>
              </a:ext>
            </a:extLst>
          </p:cNvPr>
          <p:cNvSpPr txBox="1"/>
          <p:nvPr/>
        </p:nvSpPr>
        <p:spPr>
          <a:xfrm>
            <a:off x="972456" y="5601749"/>
            <a:ext cx="334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Fieldwork (2023).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EB8DEAF-D777-4B5B-5ED2-8FC23044C2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095355"/>
              </p:ext>
            </p:extLst>
          </p:nvPr>
        </p:nvGraphicFramePr>
        <p:xfrm>
          <a:off x="972456" y="1988457"/>
          <a:ext cx="4513942" cy="3265286"/>
        </p:xfrm>
        <a:graphic>
          <a:graphicData uri="http://schemas.openxmlformats.org/drawingml/2006/table">
            <a:tbl>
              <a:tblPr firstRow="1" firstCol="1" bandRow="1"/>
              <a:tblGrid>
                <a:gridCol w="2584712">
                  <a:extLst>
                    <a:ext uri="{9D8B030D-6E8A-4147-A177-3AD203B41FA5}">
                      <a16:colId xmlns:a16="http://schemas.microsoft.com/office/drawing/2014/main" val="4265145535"/>
                    </a:ext>
                  </a:extLst>
                </a:gridCol>
                <a:gridCol w="611780">
                  <a:extLst>
                    <a:ext uri="{9D8B030D-6E8A-4147-A177-3AD203B41FA5}">
                      <a16:colId xmlns:a16="http://schemas.microsoft.com/office/drawing/2014/main" val="3761237189"/>
                    </a:ext>
                  </a:extLst>
                </a:gridCol>
                <a:gridCol w="1317450">
                  <a:extLst>
                    <a:ext uri="{9D8B030D-6E8A-4147-A177-3AD203B41FA5}">
                      <a16:colId xmlns:a16="http://schemas.microsoft.com/office/drawing/2014/main" val="2649182407"/>
                    </a:ext>
                  </a:extLst>
                </a:gridCol>
              </a:tblGrid>
              <a:tr h="752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Non-Usage of Footbridge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b="1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Percentage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059716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Far from my crossing point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27%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202986"/>
                  </a:ext>
                </a:extLst>
              </a:tr>
              <a:tr h="336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Too long to use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17%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121081"/>
                  </a:ext>
                </a:extLst>
              </a:tr>
              <a:tr h="677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 footbridges in my area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40%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392280"/>
                  </a:ext>
                </a:extLst>
              </a:tr>
              <a:tr h="336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Not safe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16%</a:t>
                      </a:r>
                      <a:endParaRPr lang="en-US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169967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4A5F3F9-552C-3B97-6879-219E408F51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174265"/>
              </p:ext>
            </p:extLst>
          </p:nvPr>
        </p:nvGraphicFramePr>
        <p:xfrm>
          <a:off x="6001658" y="2013546"/>
          <a:ext cx="5058228" cy="3747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4537C65-DF89-BE97-91D0-3FFA5EFF66E0}"/>
              </a:ext>
            </a:extLst>
          </p:cNvPr>
          <p:cNvSpPr txBox="1"/>
          <p:nvPr/>
        </p:nvSpPr>
        <p:spPr>
          <a:xfrm>
            <a:off x="5573482" y="1786652"/>
            <a:ext cx="38931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built-up environment</a:t>
            </a:r>
          </a:p>
        </p:txBody>
      </p:sp>
    </p:spTree>
    <p:extLst>
      <p:ext uri="{BB962C8B-B14F-4D97-AF65-F5344CB8AC3E}">
        <p14:creationId xmlns:p14="http://schemas.microsoft.com/office/powerpoint/2010/main" val="375814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DC7923-AC0E-EAE5-1B58-E812ED00AE5D}"/>
              </a:ext>
            </a:extLst>
          </p:cNvPr>
          <p:cNvSpPr txBox="1"/>
          <p:nvPr/>
        </p:nvSpPr>
        <p:spPr>
          <a:xfrm>
            <a:off x="1233048" y="1096884"/>
            <a:ext cx="65246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Yet-to-do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998711-C71A-8E92-F2D3-5DB6041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69E7-AC72-4795-AB84-6EEBFC46F344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B059-8FF3-1905-6ADE-B37FA98A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36006E-8722-2AFE-D5D7-7A75FC24C3E2}"/>
              </a:ext>
            </a:extLst>
          </p:cNvPr>
          <p:cNvSpPr txBox="1"/>
          <p:nvPr/>
        </p:nvSpPr>
        <p:spPr>
          <a:xfrm>
            <a:off x="1496291" y="1759520"/>
            <a:ext cx="6261360" cy="4420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Map out of transport infrastructure in GAMA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Pedestrian count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Street auditing</a:t>
            </a:r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Qualitative data collection </a:t>
            </a:r>
          </a:p>
          <a:p>
            <a:pPr marL="984250" indent="-26352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Pedestrians</a:t>
            </a:r>
          </a:p>
          <a:p>
            <a:pPr marL="984250" indent="-263525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Stakeholders</a:t>
            </a:r>
          </a:p>
        </p:txBody>
      </p:sp>
    </p:spTree>
    <p:extLst>
      <p:ext uri="{BB962C8B-B14F-4D97-AF65-F5344CB8AC3E}">
        <p14:creationId xmlns:p14="http://schemas.microsoft.com/office/powerpoint/2010/main" val="43802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3ECF8F-C2CD-4420-80AD-3A42C36D444E}"/>
              </a:ext>
            </a:extLst>
          </p:cNvPr>
          <p:cNvSpPr txBox="1"/>
          <p:nvPr/>
        </p:nvSpPr>
        <p:spPr>
          <a:xfrm>
            <a:off x="1025237" y="1784159"/>
            <a:ext cx="10141526" cy="42043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0225" indent="-530225" algn="just">
              <a:lnSpc>
                <a:spcPct val="150000"/>
              </a:lnSpc>
            </a:pPr>
            <a:r>
              <a:rPr lang="en-US" sz="1800" dirty="0" err="1">
                <a:latin typeface="+mn-lt"/>
              </a:rPr>
              <a:t>Ariffin</a:t>
            </a:r>
            <a:r>
              <a:rPr lang="en-US" sz="1800" dirty="0">
                <a:latin typeface="+mn-lt"/>
              </a:rPr>
              <a:t>, R. N. R &amp; </a:t>
            </a:r>
            <a:r>
              <a:rPr lang="en-US" sz="1800" dirty="0" err="1">
                <a:latin typeface="+mn-lt"/>
              </a:rPr>
              <a:t>Zahari</a:t>
            </a:r>
            <a:r>
              <a:rPr lang="en-US" sz="1800" dirty="0">
                <a:latin typeface="+mn-lt"/>
              </a:rPr>
              <a:t>, R. K. (2013). Perceptions of the urban walking Environments. Asia Pacific International Conference on Environment-Behaviour Studies University of Westminster, London, UK, 4-6.</a:t>
            </a:r>
          </a:p>
          <a:p>
            <a:pPr marL="530225" indent="-530225" algn="just">
              <a:lnSpc>
                <a:spcPct val="150000"/>
              </a:lnSpc>
            </a:pPr>
            <a:r>
              <a:rPr lang="en-US" sz="1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Damsere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-Derry, J., </a:t>
            </a:r>
            <a:r>
              <a:rPr lang="en-US" sz="1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Ebel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B. E., Mock, C. N., </a:t>
            </a:r>
            <a:r>
              <a:rPr lang="en-US" sz="1800" dirty="0" err="1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Afukaar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F., &amp; Donkor, P. (2010). Pedestrians' injury patterns in Ghana. </a:t>
            </a:r>
            <a:r>
              <a:rPr lang="en-US" sz="18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Accident; analysis and prevention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1800" i="1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  <a:r>
              <a:rPr lang="en-US" sz="1800" dirty="0">
                <a:solidFill>
                  <a:srgbClr val="0000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(4), 1080–1088.</a:t>
            </a:r>
            <a:endParaRPr lang="en-US" sz="1800" dirty="0">
              <a:solidFill>
                <a:srgbClr val="000000"/>
              </a:solidFill>
              <a:latin typeface="+mn-lt"/>
              <a:ea typeface="Calibri" panose="020F0502020204030204" pitchFamily="34" charset="0"/>
            </a:endParaRPr>
          </a:p>
          <a:p>
            <a:pPr marL="530225" indent="-530225" algn="just">
              <a:lnSpc>
                <a:spcPct val="150000"/>
              </a:lnSpc>
            </a:pPr>
            <a:r>
              <a:rPr lang="en-US" sz="1800" dirty="0" err="1">
                <a:latin typeface="+mn-lt"/>
              </a:rPr>
              <a:t>Litman</a:t>
            </a:r>
            <a:r>
              <a:rPr lang="en-US" sz="1800" dirty="0">
                <a:latin typeface="+mn-lt"/>
              </a:rPr>
              <a:t>, T. (2023). Evaluating Active Transport Benefits and Costs Guide to Valuing Walking and Cycling Improvements and Encouragement Programs. Victoria Transport Policy Institute. Transportation Research Record 1441, 134-140.</a:t>
            </a:r>
            <a:endParaRPr lang="en-US" sz="1800" dirty="0">
              <a:latin typeface="+mn-lt"/>
              <a:cs typeface="Times New Roman" panose="02020603050405020304" pitchFamily="18" charset="0"/>
            </a:endParaRPr>
          </a:p>
          <a:p>
            <a:pPr marL="810260" indent="-81026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Su, J., Sze, N. N., &amp; Bai, L. (2021). A joint probability model for pedestrian crashes at macroscopic level: Roles of environment, traffic, and population characteristics. </a:t>
            </a:r>
            <a:r>
              <a:rPr lang="en-US" sz="18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Accid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Anal. Prev. 150, 105898.</a:t>
            </a:r>
            <a:endParaRPr lang="en-US" sz="1800" dirty="0">
              <a:latin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3912D-ED60-9DB4-4CFD-AE1516ABC352}"/>
              </a:ext>
            </a:extLst>
          </p:cNvPr>
          <p:cNvSpPr txBox="1"/>
          <p:nvPr/>
        </p:nvSpPr>
        <p:spPr>
          <a:xfrm>
            <a:off x="1233050" y="1096884"/>
            <a:ext cx="256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References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72F8E52-2F2F-B955-9A24-D01CD2B52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57803-BF04-472D-BFA9-14418D83D30E}" type="datetime5">
              <a:rPr lang="en-US" smtClean="0"/>
              <a:t>27-Nov-23</a:t>
            </a:fld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FCA0925-8C65-30E8-DD32-058C00E9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08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D8938-9AD3-2344-88DC-6F27CAB6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C1CDE-B0A2-43A4-82F5-34F6135D8A26}" type="datetime5">
              <a:rPr lang="en-US" smtClean="0"/>
              <a:t>27-Nov-23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8449B2-D96E-5356-46C4-173D8717B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6CFED-F116-106B-CDF7-4AA2C730A49E}"/>
              </a:ext>
            </a:extLst>
          </p:cNvPr>
          <p:cNvSpPr txBox="1"/>
          <p:nvPr/>
        </p:nvSpPr>
        <p:spPr>
          <a:xfrm>
            <a:off x="3895360" y="2644170"/>
            <a:ext cx="44012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Comic Sans MS" panose="030F0702030302020204" pitchFamily="66" charset="0"/>
              </a:rPr>
              <a:t>Asante</a:t>
            </a:r>
          </a:p>
        </p:txBody>
      </p:sp>
      <p:pic>
        <p:nvPicPr>
          <p:cNvPr id="4098" name="Picture 2" descr="A Smile can Change the World - The Oxford Scientist">
            <a:extLst>
              <a:ext uri="{FF2B5EF4-FFF2-40B4-BE49-F238E27FC236}">
                <a16:creationId xmlns:a16="http://schemas.microsoft.com/office/drawing/2014/main" id="{45F4AC5F-2CF1-15B8-A4C2-9D0674932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92643">
            <a:off x="1261852" y="364591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 Smile can Change the World - The Oxford Scientist">
            <a:extLst>
              <a:ext uri="{FF2B5EF4-FFF2-40B4-BE49-F238E27FC236}">
                <a16:creationId xmlns:a16="http://schemas.microsoft.com/office/drawing/2014/main" id="{0740081B-4DA1-8C07-EB80-933F2725CD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47718">
            <a:off x="9008467" y="223636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07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BDC467B-9C6F-BEFF-504D-2F2B89FD915B}"/>
              </a:ext>
            </a:extLst>
          </p:cNvPr>
          <p:cNvSpPr txBox="1"/>
          <p:nvPr/>
        </p:nvSpPr>
        <p:spPr>
          <a:xfrm>
            <a:off x="1773386" y="1743991"/>
            <a:ext cx="6456218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Background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Problem statement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Aim and Objectives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Frameworks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Findings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Analysis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Yet to do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658893-2C0A-92CE-528C-6ABDDA338D4E}"/>
              </a:ext>
            </a:extLst>
          </p:cNvPr>
          <p:cNvSpPr txBox="1"/>
          <p:nvPr/>
        </p:nvSpPr>
        <p:spPr>
          <a:xfrm>
            <a:off x="1281543" y="1103805"/>
            <a:ext cx="46897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Outline of presentation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257167A9-4121-E64E-6B8D-618A9F1FA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5BFB-3779-445C-84C8-578F7CB97005}" type="datetime5">
              <a:rPr lang="en-US" smtClean="0"/>
              <a:t>27-Nov-23</a:t>
            </a:fld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2776F1-B8A2-ABC9-FF75-E6EE6F8D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8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69F6072-E9F2-1868-C575-13E1681D35FC}"/>
              </a:ext>
            </a:extLst>
          </p:cNvPr>
          <p:cNvSpPr txBox="1"/>
          <p:nvPr/>
        </p:nvSpPr>
        <p:spPr>
          <a:xfrm>
            <a:off x="1233049" y="1096884"/>
            <a:ext cx="28401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635E0F-EEFE-C715-8FB4-30D56AA16276}"/>
              </a:ext>
            </a:extLst>
          </p:cNvPr>
          <p:cNvSpPr txBox="1"/>
          <p:nvPr/>
        </p:nvSpPr>
        <p:spPr>
          <a:xfrm>
            <a:off x="1631830" y="1813701"/>
            <a:ext cx="9299406" cy="41086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Active transport –</a:t>
            </a:r>
            <a:r>
              <a:rPr lang="en-US" sz="2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direct benefits for the individual and collective benefits for urban populations (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Bai, 2021). 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Active transport the basis for sustainable city (</a:t>
            </a:r>
            <a:r>
              <a:rPr lang="en-US" sz="28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Ariffin</a:t>
            </a:r>
            <a:r>
              <a:rPr lang="en-US" sz="2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sz="28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Zahari</a:t>
            </a:r>
            <a:r>
              <a:rPr lang="en-US" sz="28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2013).</a:t>
            </a: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  <a:tabLst>
                <a:tab pos="457200" algn="l"/>
              </a:tabLst>
            </a:pPr>
            <a:r>
              <a:rPr lang="en-US" sz="28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SDG 11  Target 11.2 – access to safe, affordable…..for all (UN, 2016).</a:t>
            </a:r>
            <a:endParaRPr lang="en-US" sz="2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437707-7C28-FD70-0FEE-ECC587CF2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3650F-97F6-4703-B997-AAA0491FB00E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D0D1E-4F85-FEF2-741F-120FF867F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47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866AD1-CB05-3309-DFBB-213BE0A237EA}"/>
              </a:ext>
            </a:extLst>
          </p:cNvPr>
          <p:cNvSpPr txBox="1"/>
          <p:nvPr/>
        </p:nvSpPr>
        <p:spPr>
          <a:xfrm>
            <a:off x="1606410" y="1797806"/>
            <a:ext cx="9588065" cy="4610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Pedestrianisation – Improving the livability of cities and reducing the damaging impacts of motorised traffic (</a:t>
            </a:r>
            <a:r>
              <a:rPr lang="en-US" sz="2200" kern="1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Sinnett</a:t>
            </a:r>
            <a:r>
              <a:rPr lang="en-US" sz="22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et al., 2011; Soni and Soni, 2016; Jensen et al., 2021).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+mn-lt"/>
                <a:ea typeface="Calibri" panose="020F0502020204030204" pitchFamily="34" charset="0"/>
              </a:rPr>
              <a:t>Germany, Switzerland, and Norway - develop transport systems to accommodate other road users. – the case of Nairobi, Addis Ababa and Lagos.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+mn-lt"/>
                <a:ea typeface="Calibri" panose="020F0502020204030204" pitchFamily="34" charset="0"/>
              </a:rPr>
              <a:t>Improved Intra – urban transport furniture (footbridges, traffic lighting, bollards, streetlights, refuge islands)</a:t>
            </a:r>
          </a:p>
          <a:p>
            <a:pPr marL="342900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200" dirty="0">
                <a:latin typeface="+mn-lt"/>
              </a:rPr>
              <a:t>Relationship between built environment and pedestrian mobility (Yin and Zhang, 2021).</a:t>
            </a:r>
            <a:endParaRPr lang="en-US" sz="22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9EBD62A-A55E-4032-AD85-F7BEF8468957}"/>
              </a:ext>
            </a:extLst>
          </p:cNvPr>
          <p:cNvSpPr txBox="1"/>
          <p:nvPr/>
        </p:nvSpPr>
        <p:spPr>
          <a:xfrm>
            <a:off x="1233049" y="1096884"/>
            <a:ext cx="28401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Background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CC2CD-0722-251B-5B8A-8314532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3360-077B-4989-A2E0-176C09D83F8B}" type="datetime5">
              <a:rPr lang="en-US" smtClean="0"/>
              <a:t>27-Nov-23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871A83B-37ED-2AA2-6ADF-B49A6BB0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9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F323838-A5EF-75F3-9F97-417E520CAD5C}"/>
              </a:ext>
            </a:extLst>
          </p:cNvPr>
          <p:cNvSpPr txBox="1"/>
          <p:nvPr/>
        </p:nvSpPr>
        <p:spPr>
          <a:xfrm>
            <a:off x="1566841" y="1823820"/>
            <a:ext cx="9613777" cy="4220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2913" indent="-442913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effectLst/>
                <a:latin typeface="+mn-lt"/>
                <a:ea typeface="Calibri" panose="020F0502020204030204" pitchFamily="34" charset="0"/>
              </a:rPr>
              <a:t>Pedestrians have the legitimacy (Road Traffic Regulations LI 2180, 2012) to use roads safely (Sam, 2021), conveniently (Starkie, 2020), freely, and without unreasonable delay (Zahir, 2007).</a:t>
            </a:r>
          </a:p>
          <a:p>
            <a:pPr marL="442913" indent="-442913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Increasing pedestrian crashes (WHO, 2021).</a:t>
            </a:r>
          </a:p>
          <a:p>
            <a:pPr marL="442913" indent="-442913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kern="0" dirty="0">
                <a:latin typeface="+mn-lt"/>
              </a:rPr>
              <a:t>918 pedestrian injured while 255 pedestrian died in 2022 (NRSA, 2023).</a:t>
            </a:r>
          </a:p>
          <a:p>
            <a:pPr marL="442913" indent="-442913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400" dirty="0"/>
              <a:t>Limited evidence to explain pedestrian behaviour and decision making in the usage and non-usage of transport infrastructure Ghana.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5D6801-B84E-E091-196F-7D4EFE073704}"/>
              </a:ext>
            </a:extLst>
          </p:cNvPr>
          <p:cNvSpPr txBox="1"/>
          <p:nvPr/>
        </p:nvSpPr>
        <p:spPr>
          <a:xfrm>
            <a:off x="1233049" y="1096884"/>
            <a:ext cx="36021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Problem statement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B13DF1-D4C3-6826-AE31-A9788C9A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8C86F-D1C0-46AD-BB51-D361B49F4B9F}" type="datetime5">
              <a:rPr lang="en-US" smtClean="0"/>
              <a:t>27-Nov-23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8B222A5-A959-0D83-6017-6AAC5A52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39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66754DF-932F-A20F-DF67-ABE091E90527}"/>
              </a:ext>
            </a:extLst>
          </p:cNvPr>
          <p:cNvSpPr txBox="1"/>
          <p:nvPr/>
        </p:nvSpPr>
        <p:spPr>
          <a:xfrm>
            <a:off x="1607125" y="1829067"/>
            <a:ext cx="9434947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analyse </a:t>
            </a:r>
            <a:r>
              <a:rPr lang="en-GH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drivers of decision-making processes underlying pedestrian behaviour in Greater Accra Metropolitan Assembly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0289E5-371D-ED94-B205-15D770EA5B4F}"/>
              </a:ext>
            </a:extLst>
          </p:cNvPr>
          <p:cNvSpPr txBox="1"/>
          <p:nvPr/>
        </p:nvSpPr>
        <p:spPr>
          <a:xfrm>
            <a:off x="1662541" y="3482056"/>
            <a:ext cx="8991600" cy="2540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nature and availability of active transport infrastructure in GAMA?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the active transport infrastructure meet the demands of pedestrians?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informs the pedestrian to use or not to use the existing NMT infrastructure?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influence pedestrians to make optimal decisions in the usage of NMT infrastructure?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the regulations and laws require the pedestrians to use the NMT infrastructure?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H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regulatory environment affect the pedestrian behaviour and decision making?</a:t>
            </a: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17459F-3A9B-C22D-210C-4C0D11DC6013}"/>
              </a:ext>
            </a:extLst>
          </p:cNvPr>
          <p:cNvSpPr txBox="1"/>
          <p:nvPr/>
        </p:nvSpPr>
        <p:spPr>
          <a:xfrm>
            <a:off x="1233049" y="1096884"/>
            <a:ext cx="13716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Aim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9440D2-E523-0705-8E80-EA347FB9265F}"/>
              </a:ext>
            </a:extLst>
          </p:cNvPr>
          <p:cNvSpPr txBox="1"/>
          <p:nvPr/>
        </p:nvSpPr>
        <p:spPr>
          <a:xfrm>
            <a:off x="1149927" y="2931105"/>
            <a:ext cx="37130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Research questions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5D579961-71DB-30EF-DAEE-F1F03AFF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ECA5E-26C3-4D16-8C75-055C62F3CB18}" type="datetime5">
              <a:rPr lang="en-US" smtClean="0"/>
              <a:t>27-Nov-23</a:t>
            </a:fld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E6BFEC92-24A5-B452-C96F-231A6DA9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02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956865-791C-25C3-EEE5-350314DA8888}"/>
              </a:ext>
            </a:extLst>
          </p:cNvPr>
          <p:cNvSpPr txBox="1"/>
          <p:nvPr/>
        </p:nvSpPr>
        <p:spPr>
          <a:xfrm>
            <a:off x="1609132" y="1825308"/>
            <a:ext cx="9543777" cy="3257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Pedestrian Level of Service (PLOS) –  measure to evaluate street facilities and infrastructure for pedestrians.</a:t>
            </a:r>
          </a:p>
          <a:p>
            <a:pPr marL="360363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Normative Pedestrian behaviour theory (</a:t>
            </a:r>
            <a:r>
              <a:rPr lang="en-US" sz="2800" dirty="0" err="1"/>
              <a:t>Hoogendoorn</a:t>
            </a:r>
            <a:r>
              <a:rPr lang="en-US" sz="2800" dirty="0"/>
              <a:t>, 2001).</a:t>
            </a:r>
          </a:p>
          <a:p>
            <a:pPr marL="360363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Theory of reasoned action (Fishbein and Ajzen, 1975).</a:t>
            </a:r>
          </a:p>
          <a:p>
            <a:pPr marL="360363" indent="-360363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800" dirty="0"/>
              <a:t>Built Environment Effect (Khan et al., 2014).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978AF4-F9B7-458E-A850-36726CF9F925}"/>
              </a:ext>
            </a:extLst>
          </p:cNvPr>
          <p:cNvSpPr txBox="1"/>
          <p:nvPr/>
        </p:nvSpPr>
        <p:spPr>
          <a:xfrm>
            <a:off x="1233050" y="1096884"/>
            <a:ext cx="25630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Frameworks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2D4E48-04BE-B27A-93FD-0E83776FF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E761-09DC-4E60-9315-091C2006FEB3}" type="datetime5">
              <a:rPr lang="en-US" smtClean="0"/>
              <a:t>27-Nov-23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8E656D3-1EED-CB49-B1BB-1971B8CF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5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DC7923-AC0E-EAE5-1B58-E812ED00AE5D}"/>
              </a:ext>
            </a:extLst>
          </p:cNvPr>
          <p:cNvSpPr txBox="1"/>
          <p:nvPr/>
        </p:nvSpPr>
        <p:spPr>
          <a:xfrm>
            <a:off x="1233048" y="1096884"/>
            <a:ext cx="74537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Preliminary Findings – Research Question 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E1CDA9-14A8-4250-4EE0-BD0A1DA5C498}"/>
              </a:ext>
            </a:extLst>
          </p:cNvPr>
          <p:cNvSpPr txBox="1"/>
          <p:nvPr/>
        </p:nvSpPr>
        <p:spPr>
          <a:xfrm>
            <a:off x="1167705" y="1848465"/>
            <a:ext cx="3068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Characteristics of respondents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998711-C71A-8E92-F2D3-5DB6041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69E7-AC72-4795-AB84-6EEBFC46F344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B059-8FF3-1905-6ADE-B37FA98A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9B8D63B-8DB8-09F2-F740-701F0E64CD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532572"/>
              </p:ext>
            </p:extLst>
          </p:nvPr>
        </p:nvGraphicFramePr>
        <p:xfrm>
          <a:off x="415984" y="2510334"/>
          <a:ext cx="35513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5F5632A-652E-4E53-E2DA-97AD47A3F7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145955"/>
              </p:ext>
            </p:extLst>
          </p:nvPr>
        </p:nvGraphicFramePr>
        <p:xfrm>
          <a:off x="4513006" y="2020529"/>
          <a:ext cx="6511289" cy="3878823"/>
        </p:xfrm>
        <a:graphic>
          <a:graphicData uri="http://schemas.openxmlformats.org/drawingml/2006/table">
            <a:tbl>
              <a:tblPr firstRow="1" firstCol="1" bandRow="1"/>
              <a:tblGrid>
                <a:gridCol w="1653868">
                  <a:extLst>
                    <a:ext uri="{9D8B030D-6E8A-4147-A177-3AD203B41FA5}">
                      <a16:colId xmlns:a16="http://schemas.microsoft.com/office/drawing/2014/main" val="3362205555"/>
                    </a:ext>
                  </a:extLst>
                </a:gridCol>
                <a:gridCol w="884233">
                  <a:extLst>
                    <a:ext uri="{9D8B030D-6E8A-4147-A177-3AD203B41FA5}">
                      <a16:colId xmlns:a16="http://schemas.microsoft.com/office/drawing/2014/main" val="4274248765"/>
                    </a:ext>
                  </a:extLst>
                </a:gridCol>
                <a:gridCol w="884233">
                  <a:extLst>
                    <a:ext uri="{9D8B030D-6E8A-4147-A177-3AD203B41FA5}">
                      <a16:colId xmlns:a16="http://schemas.microsoft.com/office/drawing/2014/main" val="2486107512"/>
                    </a:ext>
                  </a:extLst>
                </a:gridCol>
                <a:gridCol w="772239">
                  <a:extLst>
                    <a:ext uri="{9D8B030D-6E8A-4147-A177-3AD203B41FA5}">
                      <a16:colId xmlns:a16="http://schemas.microsoft.com/office/drawing/2014/main" val="475444352"/>
                    </a:ext>
                  </a:extLst>
                </a:gridCol>
                <a:gridCol w="773541">
                  <a:extLst>
                    <a:ext uri="{9D8B030D-6E8A-4147-A177-3AD203B41FA5}">
                      <a16:colId xmlns:a16="http://schemas.microsoft.com/office/drawing/2014/main" val="3770260864"/>
                    </a:ext>
                  </a:extLst>
                </a:gridCol>
                <a:gridCol w="773541">
                  <a:extLst>
                    <a:ext uri="{9D8B030D-6E8A-4147-A177-3AD203B41FA5}">
                      <a16:colId xmlns:a16="http://schemas.microsoft.com/office/drawing/2014/main" val="2767894804"/>
                    </a:ext>
                  </a:extLst>
                </a:gridCol>
                <a:gridCol w="769634">
                  <a:extLst>
                    <a:ext uri="{9D8B030D-6E8A-4147-A177-3AD203B41FA5}">
                      <a16:colId xmlns:a16="http://schemas.microsoft.com/office/drawing/2014/main" val="1943643219"/>
                    </a:ext>
                  </a:extLst>
                </a:gridCol>
              </a:tblGrid>
              <a:tr h="45276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long do you travel without a car?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202467"/>
                  </a:ext>
                </a:extLst>
              </a:tr>
              <a:tr h="709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500 meters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meters – 1km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1km – 2km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2km – 3km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3km and more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355273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15 years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340619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– 25 years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005252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– 35 years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75016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– 45 years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368189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 – 55 years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9641709"/>
                  </a:ext>
                </a:extLst>
              </a:tr>
              <a:tr h="4527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 years and above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4140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B0203F5-2D29-B443-5D9F-DBE3AA2D980B}"/>
              </a:ext>
            </a:extLst>
          </p:cNvPr>
          <p:cNvSpPr txBox="1"/>
          <p:nvPr/>
        </p:nvSpPr>
        <p:spPr>
          <a:xfrm>
            <a:off x="4630994" y="5928854"/>
            <a:ext cx="334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Fieldwork (2023).</a:t>
            </a:r>
          </a:p>
        </p:txBody>
      </p:sp>
    </p:spTree>
    <p:extLst>
      <p:ext uri="{BB962C8B-B14F-4D97-AF65-F5344CB8AC3E}">
        <p14:creationId xmlns:p14="http://schemas.microsoft.com/office/powerpoint/2010/main" val="74154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DC7923-AC0E-EAE5-1B58-E812ED00AE5D}"/>
              </a:ext>
            </a:extLst>
          </p:cNvPr>
          <p:cNvSpPr txBox="1"/>
          <p:nvPr/>
        </p:nvSpPr>
        <p:spPr>
          <a:xfrm>
            <a:off x="1233048" y="1096884"/>
            <a:ext cx="78001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Preliminary Findings – Research Question 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998711-C71A-8E92-F2D3-5DB6041A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69E7-AC72-4795-AB84-6EEBFC46F344}" type="datetime5">
              <a:rPr lang="en-US" smtClean="0"/>
              <a:t>27-Nov-23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1B059-8FF3-1905-6ADE-B37FA98A8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E6A6C-0436-44DA-82FF-5838209790B8}" type="slidenum">
              <a:rPr lang="en-US" smtClean="0"/>
              <a:t>9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0203F5-2D29-B443-5D9F-DBE3AA2D980B}"/>
              </a:ext>
            </a:extLst>
          </p:cNvPr>
          <p:cNvSpPr txBox="1"/>
          <p:nvPr/>
        </p:nvSpPr>
        <p:spPr>
          <a:xfrm>
            <a:off x="1162215" y="5805615"/>
            <a:ext cx="3347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Fieldwork (2023).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5ADE3A9-22FF-153D-0EFF-887870FFA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037710"/>
              </p:ext>
            </p:extLst>
          </p:nvPr>
        </p:nvGraphicFramePr>
        <p:xfrm>
          <a:off x="1233045" y="2095490"/>
          <a:ext cx="5978914" cy="3665626"/>
        </p:xfrm>
        <a:graphic>
          <a:graphicData uri="http://schemas.openxmlformats.org/drawingml/2006/table">
            <a:tbl>
              <a:tblPr firstRow="1" firstCol="1" bandRow="1"/>
              <a:tblGrid>
                <a:gridCol w="1212360">
                  <a:extLst>
                    <a:ext uri="{9D8B030D-6E8A-4147-A177-3AD203B41FA5}">
                      <a16:colId xmlns:a16="http://schemas.microsoft.com/office/drawing/2014/main" val="1696697509"/>
                    </a:ext>
                  </a:extLst>
                </a:gridCol>
                <a:gridCol w="1752974">
                  <a:extLst>
                    <a:ext uri="{9D8B030D-6E8A-4147-A177-3AD203B41FA5}">
                      <a16:colId xmlns:a16="http://schemas.microsoft.com/office/drawing/2014/main" val="1520008405"/>
                    </a:ext>
                  </a:extLst>
                </a:gridCol>
                <a:gridCol w="1752974">
                  <a:extLst>
                    <a:ext uri="{9D8B030D-6E8A-4147-A177-3AD203B41FA5}">
                      <a16:colId xmlns:a16="http://schemas.microsoft.com/office/drawing/2014/main" val="1172211722"/>
                    </a:ext>
                  </a:extLst>
                </a:gridCol>
                <a:gridCol w="1260606">
                  <a:extLst>
                    <a:ext uri="{9D8B030D-6E8A-4147-A177-3AD203B41FA5}">
                      <a16:colId xmlns:a16="http://schemas.microsoft.com/office/drawing/2014/main" val="2872535330"/>
                    </a:ext>
                  </a:extLst>
                </a:gridCol>
              </a:tblGrid>
              <a:tr h="63480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9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9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long do you travel without a car?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900" kern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there enough pedestrian walkways in your neighborhood?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329960"/>
                  </a:ext>
                </a:extLst>
              </a:tr>
              <a:tr h="651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884924"/>
                  </a:ext>
                </a:extLst>
              </a:tr>
              <a:tr h="431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500 meters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265015"/>
                  </a:ext>
                </a:extLst>
              </a:tr>
              <a:tr h="3875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meters – 1km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471926"/>
                  </a:ext>
                </a:extLst>
              </a:tr>
              <a:tr h="397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1km – 2km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671217"/>
                  </a:ext>
                </a:extLst>
              </a:tr>
              <a:tr h="397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2km – 3km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08185"/>
                  </a:ext>
                </a:extLst>
              </a:tr>
              <a:tr h="3691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3km and more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3617903"/>
                  </a:ext>
                </a:extLst>
              </a:tr>
              <a:tr h="397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799270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5E84775-3AA2-A1EF-F26E-CD4A8A669B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8816309"/>
              </p:ext>
            </p:extLst>
          </p:nvPr>
        </p:nvGraphicFramePr>
        <p:xfrm>
          <a:off x="7211958" y="2111204"/>
          <a:ext cx="4267203" cy="3649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938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9525</TotalTime>
  <Words>960</Words>
  <Application>Microsoft Office PowerPoint</Application>
  <PresentationFormat>Widescreen</PresentationFormat>
  <Paragraphs>237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Courier New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JohasO24</dc:creator>
  <cp:lastModifiedBy>JohasO24</cp:lastModifiedBy>
  <cp:revision>37</cp:revision>
  <dcterms:created xsi:type="dcterms:W3CDTF">2023-11-15T14:23:28Z</dcterms:created>
  <dcterms:modified xsi:type="dcterms:W3CDTF">2023-11-27T20:17:03Z</dcterms:modified>
</cp:coreProperties>
</file>