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69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308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2" r:id="rId24"/>
    <p:sldId id="279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7BCCC-141D-4D70-B6A9-E76E1BC369A4}" type="datetimeFigureOut">
              <a:rPr lang="en-IL" smtClean="0"/>
              <a:t>16/11/2023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13655-2105-4467-B994-757AD938927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821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Journey of my life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9270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Cape Town as an urban area with automobile road design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92509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Kigali, striving towards more inclusive designs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19515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8490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 a look at these image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79594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 a look at these image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18914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Pavement on both sides and a bus stop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0514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Pavement on both sides and a bus stop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97133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Pavement on both sides and a bus stop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94665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Pedestrian behavior on crosswalk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60077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Pedestrian behavior on pavement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29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0701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01698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Motorbike cleaning and tyre polishing 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30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22025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Mobile money operator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31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23515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Pedestrian behavior on pavement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32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25215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Pedestrian behavior on pavement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34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72918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Pedestrian behavior on pavement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35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61115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Crossing at an unregulated point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36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77579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Barrier at the edge of the sidewalk limiting easy access to the road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37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42870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Police on a speed tracking device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38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53154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Cyclists on sidewalk causing sidewalk friction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39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32491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Findings from interviews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40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7073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 a look at these image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578325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41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5483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42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923229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43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692730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44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495429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45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008262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46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416653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48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76405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49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80256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Cape Town as an urban area with automobile road design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50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3752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 a look at these image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13477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 a look at these image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1485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351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0611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30687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Bamenda as an urban area with basic road design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3655-2105-4467-B994-757AD938927E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7561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6E1EF-437C-D0DF-8ABC-D090312A1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B4676-FE5B-A24A-5F4F-1C3B9A8C0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87271-4660-94D4-B0F0-D51632FA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AD1D-DFC3-4AA1-8619-81D7B0FDA0AE}" type="datetimeFigureOut">
              <a:rPr lang="en-IL" smtClean="0"/>
              <a:t>16/11/2023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F07C8-7DED-259C-09E0-BE196D0B9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B3392-CB69-0402-C17D-EB7BDAC3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3FC-B1D4-4CD9-AC1C-485997FB5E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7352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980EB-2DF9-7328-FE89-F5C0F522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DB435-2467-34C1-1272-9636C64FB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8FECD-0F18-2CD7-FD77-C35B0639A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AD1D-DFC3-4AA1-8619-81D7B0FDA0AE}" type="datetimeFigureOut">
              <a:rPr lang="en-IL" smtClean="0"/>
              <a:t>16/11/2023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246BF-EAC2-5AB5-8841-2CE9FC806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6FEF3-9A6A-8CB3-3C04-9F378DDE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3FC-B1D4-4CD9-AC1C-485997FB5E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3465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BFCCFA-FC0F-D426-4108-3194AB1A2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746CD-F47F-A8EB-8382-9132FDE06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4A530-61C9-CCD4-4C00-9B328EBB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AD1D-DFC3-4AA1-8619-81D7B0FDA0AE}" type="datetimeFigureOut">
              <a:rPr lang="en-IL" smtClean="0"/>
              <a:t>16/11/2023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D67D5-7AA2-2822-373E-372D7280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4D7DB-4938-2763-7E22-D0FC9767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3FC-B1D4-4CD9-AC1C-485997FB5E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9640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12A1-06A0-9B69-BB7D-D1C946C8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C7B96-1CA0-838B-BA97-5D464B7D0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86BC3-C5C0-B6AE-AAD4-F402837B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AD1D-DFC3-4AA1-8619-81D7B0FDA0AE}" type="datetimeFigureOut">
              <a:rPr lang="en-IL" smtClean="0"/>
              <a:t>16/11/2023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E5AC5-FC6E-67A5-5DAA-B010BB22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A7A94-342C-ED4A-F8A1-000BF143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3FC-B1D4-4CD9-AC1C-485997FB5E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35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8BCD-25EC-786D-4659-73DBC20A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2EEC7-B7D4-7CD8-FC46-7822E4189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02D63-7FC6-7820-DAB4-11AF56249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AD1D-DFC3-4AA1-8619-81D7B0FDA0AE}" type="datetimeFigureOut">
              <a:rPr lang="en-IL" smtClean="0"/>
              <a:t>16/11/2023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5F5BB-ACF8-86DC-FEA3-D7D5C604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4C55-10C4-E4DE-EB9E-9EE7EAB7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3FC-B1D4-4CD9-AC1C-485997FB5E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6180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2171-A049-0382-3FC9-186C9EEE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645FF-5745-A7E1-48FF-4A23F19BD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CAC67-96E7-3E1B-E17D-FE6A89B4C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60401-BE15-FD91-5924-570E837E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AD1D-DFC3-4AA1-8619-81D7B0FDA0AE}" type="datetimeFigureOut">
              <a:rPr lang="en-IL" smtClean="0"/>
              <a:t>16/11/2023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54018-4E60-9A8E-8BAA-E0D5BCBD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C4B99-7FDA-26E0-9504-E6114875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3FC-B1D4-4CD9-AC1C-485997FB5E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9700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0017-B3DF-D054-1396-753F31C9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E8CBC-072E-0638-D496-2A79CAFB5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DA4C0-5B18-1354-0D3A-45E517043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7D966A-7B8C-41EE-1B04-2DAD3886A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915C6-741C-CA8D-6439-0F858116F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733820-93FE-0151-40A2-4A662F9D7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AD1D-DFC3-4AA1-8619-81D7B0FDA0AE}" type="datetimeFigureOut">
              <a:rPr lang="en-IL" smtClean="0"/>
              <a:t>16/11/2023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CE9051-8CEC-2837-D342-5F5736185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3DC3E-2744-3337-9D57-F7A0B309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3FC-B1D4-4CD9-AC1C-485997FB5E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971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32B7-E045-8B6F-082E-3FD1C478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FFD10-22AB-4846-2EB2-625FD6FD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AD1D-DFC3-4AA1-8619-81D7B0FDA0AE}" type="datetimeFigureOut">
              <a:rPr lang="en-IL" smtClean="0"/>
              <a:t>16/11/2023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3A4F0-1E87-5021-9CDE-9C0CDB44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10500-1ED6-93D1-4E50-E1FC1EDE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3FC-B1D4-4CD9-AC1C-485997FB5E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0216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79DD75-2FB9-7573-3DEA-73D42A1F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AD1D-DFC3-4AA1-8619-81D7B0FDA0AE}" type="datetimeFigureOut">
              <a:rPr lang="en-IL" smtClean="0"/>
              <a:t>16/11/2023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D7119-96CD-70AB-0943-35CF5981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963F5-5B41-F283-709B-2350F003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3FC-B1D4-4CD9-AC1C-485997FB5E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9908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5BA2-FA9C-48BB-E5C1-28ECF9F1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798F3-3149-CB06-3FDF-473278B2D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4532D-593E-11FA-8120-EC3D8E7E3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3ED3D-1748-6C25-EF0B-BEC56C86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AD1D-DFC3-4AA1-8619-81D7B0FDA0AE}" type="datetimeFigureOut">
              <a:rPr lang="en-IL" smtClean="0"/>
              <a:t>16/11/2023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14F17-78B2-E003-D055-204AA3ED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79A12-D6B5-5012-FC30-8D2AEDAA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3FC-B1D4-4CD9-AC1C-485997FB5E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07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6C3A8-BE08-AA81-828F-A3CCFC02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6CEFEA-2874-0524-83ED-C2B1A91BB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BA458-FB21-3CB0-1386-E70200397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31513-F697-FE79-77E9-0B8E022D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AD1D-DFC3-4AA1-8619-81D7B0FDA0AE}" type="datetimeFigureOut">
              <a:rPr lang="en-IL" smtClean="0"/>
              <a:t>16/11/2023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8A789-75E6-3DA7-124A-99D8D993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0F620-1B25-4EAF-37A4-466B9CEC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F3FC-B1D4-4CD9-AC1C-485997FB5E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2865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B949C-E9FE-1BC5-884E-404B4297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A086-A948-F585-4B7D-FFFC6E82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423B6-A20D-22EE-CAC7-537B6FEDB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CAD1D-DFC3-4AA1-8619-81D7B0FDA0AE}" type="datetimeFigureOut">
              <a:rPr lang="en-IL" smtClean="0"/>
              <a:t>16/11/2023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A74E5-B2BD-1338-3CB9-DC4E2978F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157F0-2748-02F5-CFAD-05D66FA63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2F3FC-B1D4-4CD9-AC1C-485997FB5EA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689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450167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5540829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lvl="0" indent="0" eaLnBrk="0" hangingPunct="0">
              <a:defRPr/>
            </a:pPr>
            <a:r>
              <a:rPr lang="en-US" sz="6000" b="1" dirty="0">
                <a:solidFill>
                  <a:srgbClr val="FF0000"/>
                </a:solidFill>
                <a:latin typeface="+mn-lt"/>
              </a:rPr>
              <a:t>Urban roads	</a:t>
            </a:r>
            <a:br>
              <a:rPr lang="en-US" sz="6000" b="1" dirty="0">
                <a:solidFill>
                  <a:srgbClr val="FF0000"/>
                </a:solidFill>
                <a:latin typeface="+mn-lt"/>
              </a:rPr>
            </a:br>
            <a:r>
              <a:rPr lang="en-US" sz="6000" b="1" i="1" dirty="0">
                <a:solidFill>
                  <a:srgbClr val="FF0000"/>
                </a:solidFill>
                <a:latin typeface="+mn-lt"/>
              </a:rPr>
              <a:t>Enablers or Barriers to Walking?</a:t>
            </a: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r>
              <a:rPr lang="en-US" sz="4000" b="1" dirty="0">
                <a:latin typeface="+mn-lt"/>
              </a:rPr>
              <a:t>Chebe </a:t>
            </a:r>
            <a:r>
              <a:rPr lang="en-US" sz="4000" b="1" dirty="0" err="1">
                <a:latin typeface="+mn-lt"/>
              </a:rPr>
              <a:t>Polycap</a:t>
            </a: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r>
              <a:rPr lang="en-US" sz="3600" b="1" dirty="0">
                <a:latin typeface="+mn-lt"/>
              </a:rPr>
              <a:t>PhD candidate, </a:t>
            </a:r>
            <a:r>
              <a:rPr lang="en-GB" sz="3600" b="1" dirty="0">
                <a:latin typeface="+mn-lt"/>
              </a:rPr>
              <a:t>Technion - Israel Institute of Technology</a:t>
            </a:r>
            <a:br>
              <a:rPr lang="en-US" sz="3600" b="1" i="1" kern="0" dirty="0">
                <a:latin typeface="+mn-lt"/>
                <a:ea typeface="ＭＳ Ｐゴシック" charset="-128"/>
                <a:cs typeface="Arial"/>
                <a:sym typeface="Kievit-Book" charset="0"/>
              </a:rPr>
            </a:b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352700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25C722-534F-2E31-E5B7-5ABF376CB4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9D377C-08E6-5CE6-33A1-FEECB91A3AE4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What types of roads do we design for our urban areas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3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edestrians dice with death on Cape roads">
            <a:extLst>
              <a:ext uri="{FF2B5EF4-FFF2-40B4-BE49-F238E27FC236}">
                <a16:creationId xmlns:a16="http://schemas.microsoft.com/office/drawing/2014/main" id="{3EA040BE-C586-4D8D-852E-1ED3436BC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37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Rwanda in 2050: 70% of Rwandans Will Be Living in Urban ...">
            <a:extLst>
              <a:ext uri="{FF2B5EF4-FFF2-40B4-BE49-F238E27FC236}">
                <a16:creationId xmlns:a16="http://schemas.microsoft.com/office/drawing/2014/main" id="{AC3A61B8-DF18-885E-AFF3-392074F9DC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099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450167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marL="0" lvl="0" indent="0" eaLnBrk="0" hangingPunct="0">
              <a:defRPr/>
            </a:pP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r>
              <a:rPr lang="en-US" b="1" i="1" dirty="0">
                <a:solidFill>
                  <a:srgbClr val="0070C0"/>
                </a:solidFill>
                <a:latin typeface="+mn-lt"/>
              </a:rPr>
              <a:t>Overview of the project</a:t>
            </a: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3600" b="1" i="1" kern="0" dirty="0">
                <a:latin typeface="+mn-lt"/>
                <a:ea typeface="ＭＳ Ｐゴシック" charset="-128"/>
                <a:cs typeface="Arial"/>
                <a:sym typeface="Kievit-Book" charset="0"/>
              </a:rPr>
            </a:b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4013272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450167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5540829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just" eaLnBrk="0" hangingPunct="0">
              <a:lnSpc>
                <a:spcPct val="100000"/>
              </a:lnSpc>
              <a:defRPr/>
            </a:pP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as a primary and widely used mode of transport</a:t>
            </a: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most neglected modes in transport planning</a:t>
            </a: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Manifested in road/street designs across Sub-Saharan Africa</a:t>
            </a:r>
            <a:br>
              <a:rPr lang="en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L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DB9E71-27CD-4C58-05BD-E10F478E0083}"/>
              </a:ext>
            </a:extLst>
          </p:cNvPr>
          <p:cNvSpPr txBox="1">
            <a:spLocks/>
          </p:cNvSpPr>
          <p:nvPr/>
        </p:nvSpPr>
        <p:spPr>
          <a:xfrm>
            <a:off x="838200" y="332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>
                <a:solidFill>
                  <a:srgbClr val="0070C0"/>
                </a:solidFill>
                <a:latin typeface="+mn-lt"/>
              </a:rPr>
              <a:t>Background</a:t>
            </a:r>
            <a:endParaRPr lang="en-I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59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450167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5540829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just" eaLnBrk="0" hangingPunct="0">
              <a:lnSpc>
                <a:spcPct val="100000"/>
              </a:lnSpc>
              <a:defRPr/>
            </a:pP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L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DB9E71-27CD-4C58-05BD-E10F478E0083}"/>
              </a:ext>
            </a:extLst>
          </p:cNvPr>
          <p:cNvSpPr txBox="1">
            <a:spLocks/>
          </p:cNvSpPr>
          <p:nvPr/>
        </p:nvSpPr>
        <p:spPr>
          <a:xfrm>
            <a:off x="1774371" y="332468"/>
            <a:ext cx="9111344" cy="511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>
                <a:solidFill>
                  <a:srgbClr val="0070C0"/>
                </a:solidFill>
                <a:latin typeface="+mn-lt"/>
              </a:rPr>
              <a:t>Research objective</a:t>
            </a:r>
          </a:p>
          <a:p>
            <a:endParaRPr lang="en-US" sz="4000" b="1" i="1" dirty="0">
              <a:solidFill>
                <a:srgbClr val="0070C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en-GB" sz="3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GB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assess how different link designs affect walking as a mode of       transport and thus impacts the mobility, accessibility, and livelihoods of residents living along links in urban areas of Sub-Saharan Africa.</a:t>
            </a:r>
            <a:br>
              <a:rPr lang="en-GB" sz="4000" dirty="0"/>
            </a:br>
            <a:endParaRPr lang="en-I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59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500216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886"/>
            <a:ext cx="12192000" cy="5540829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FontTx/>
              <a:buChar char="-"/>
            </a:pP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Bamenda, Cameroon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Kigali, Rwanda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Cape-Town, South-Africa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Two roads in each city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L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DB9E71-27CD-4C58-05BD-E10F478E0083}"/>
              </a:ext>
            </a:extLst>
          </p:cNvPr>
          <p:cNvSpPr txBox="1">
            <a:spLocks/>
          </p:cNvSpPr>
          <p:nvPr/>
        </p:nvSpPr>
        <p:spPr>
          <a:xfrm>
            <a:off x="838200" y="10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strategy: nested case study</a:t>
            </a:r>
            <a:endParaRPr lang="en-IL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1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9C53E81-C116-3BE1-2D18-79C2688A05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74828" cy="585002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52C54E-1D0D-D298-3440-E246B9092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828" y="0"/>
            <a:ext cx="7595489" cy="58122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891A21-8B02-6D1B-8D0F-117EEDA7E2E3}"/>
              </a:ext>
            </a:extLst>
          </p:cNvPr>
          <p:cNvSpPr/>
          <p:nvPr/>
        </p:nvSpPr>
        <p:spPr>
          <a:xfrm>
            <a:off x="4606115" y="4947724"/>
            <a:ext cx="7585885" cy="7448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Bamenda, Cameroon</a:t>
            </a:r>
          </a:p>
        </p:txBody>
      </p:sp>
      <p:pic>
        <p:nvPicPr>
          <p:cNvPr id="9" name="Picture 2" descr="Afbeeldingsresultaat voor technion logo">
            <a:extLst>
              <a:ext uri="{FF2B5EF4-FFF2-40B4-BE49-F238E27FC236}">
                <a16:creationId xmlns:a16="http://schemas.microsoft.com/office/drawing/2014/main" id="{7B8ECC3F-A74A-B210-7BCC-8D5AA4033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0020"/>
            <a:ext cx="4212771" cy="1012051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7F7ED6-7623-1D4A-EF80-2369EEE7B3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572" y="5794838"/>
            <a:ext cx="3766458" cy="108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09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Afbeeldingsresultaat voor technion logo">
            <a:extLst>
              <a:ext uri="{FF2B5EF4-FFF2-40B4-BE49-F238E27FC236}">
                <a16:creationId xmlns:a16="http://schemas.microsoft.com/office/drawing/2014/main" id="{7B8ECC3F-A74A-B210-7BCC-8D5AA4033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27914"/>
            <a:ext cx="5137311" cy="1234157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7F7ED6-7623-1D4A-EF80-2369EEE7B3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0010" y="5641952"/>
            <a:ext cx="4299020" cy="1234156"/>
          </a:xfrm>
          <a:prstGeom prst="rect">
            <a:avLst/>
          </a:prstGeom>
        </p:spPr>
      </p:pic>
      <p:pic>
        <p:nvPicPr>
          <p:cNvPr id="2" name="Picture 1" descr="Picture">
            <a:extLst>
              <a:ext uri="{FF2B5EF4-FFF2-40B4-BE49-F238E27FC236}">
                <a16:creationId xmlns:a16="http://schemas.microsoft.com/office/drawing/2014/main" id="{7E7AE283-F60E-EA34-B044-3BBE2816C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45" y="-75385"/>
            <a:ext cx="4581773" cy="485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edestrians dice with death on Cape roads">
            <a:extLst>
              <a:ext uri="{FF2B5EF4-FFF2-40B4-BE49-F238E27FC236}">
                <a16:creationId xmlns:a16="http://schemas.microsoft.com/office/drawing/2014/main" id="{3629C720-5D7E-93EC-77D4-473B595A01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827" y="-1"/>
            <a:ext cx="7662476" cy="47788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300D30-7F07-543E-5529-81D0E4770894}"/>
              </a:ext>
            </a:extLst>
          </p:cNvPr>
          <p:cNvSpPr/>
          <p:nvPr/>
        </p:nvSpPr>
        <p:spPr>
          <a:xfrm>
            <a:off x="4529529" y="4770012"/>
            <a:ext cx="7662471" cy="7448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Cape Town, South Africa</a:t>
            </a:r>
          </a:p>
        </p:txBody>
      </p:sp>
    </p:spTree>
    <p:extLst>
      <p:ext uri="{BB962C8B-B14F-4D97-AF65-F5344CB8AC3E}">
        <p14:creationId xmlns:p14="http://schemas.microsoft.com/office/powerpoint/2010/main" val="681234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Afbeeldingsresultaat voor technion logo">
            <a:extLst>
              <a:ext uri="{FF2B5EF4-FFF2-40B4-BE49-F238E27FC236}">
                <a16:creationId xmlns:a16="http://schemas.microsoft.com/office/drawing/2014/main" id="{7B8ECC3F-A74A-B210-7BCC-8D5AA4033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27914"/>
            <a:ext cx="5137311" cy="1234157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7F7ED6-7623-1D4A-EF80-2369EEE7B3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0010" y="5641952"/>
            <a:ext cx="4299020" cy="1234156"/>
          </a:xfrm>
          <a:prstGeom prst="rect">
            <a:avLst/>
          </a:prstGeom>
        </p:spPr>
      </p:pic>
      <p:pic>
        <p:nvPicPr>
          <p:cNvPr id="4" name="Picture 3" descr="Rwanda Political Map with capital Kigali, national borders, important ...">
            <a:extLst>
              <a:ext uri="{FF2B5EF4-FFF2-40B4-BE49-F238E27FC236}">
                <a16:creationId xmlns:a16="http://schemas.microsoft.com/office/drawing/2014/main" id="{4257BDC1-59AB-0700-9712-B78787BF7D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321"/>
            <a:ext cx="4555673" cy="4583208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726C53-BB7B-01DF-AC8B-5754843D62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55673" y="-70779"/>
            <a:ext cx="7662471" cy="45520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4A7835-B915-DDAD-E926-B39D5635220E}"/>
              </a:ext>
            </a:extLst>
          </p:cNvPr>
          <p:cNvSpPr/>
          <p:nvPr/>
        </p:nvSpPr>
        <p:spPr>
          <a:xfrm>
            <a:off x="4555673" y="4458068"/>
            <a:ext cx="7662471" cy="7448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Kigali, Rwanda</a:t>
            </a:r>
          </a:p>
        </p:txBody>
      </p:sp>
    </p:spTree>
    <p:extLst>
      <p:ext uri="{BB962C8B-B14F-4D97-AF65-F5344CB8AC3E}">
        <p14:creationId xmlns:p14="http://schemas.microsoft.com/office/powerpoint/2010/main" val="97360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450167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5540829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marL="857250" lvl="0" indent="-857250" algn="just" eaLnBrk="0" hangingPunct="0">
              <a:buFont typeface="Wingdings" panose="05000000000000000000" pitchFamily="2" charset="2"/>
              <a:buChar char="§"/>
              <a:defRPr/>
            </a:pP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b="1" i="1" dirty="0">
                <a:solidFill>
                  <a:srgbClr val="0070C0"/>
                </a:solidFill>
                <a:latin typeface="+mn-lt"/>
              </a:rPr>
            </a:br>
            <a:br>
              <a:rPr lang="en-US" b="1" i="1" dirty="0">
                <a:solidFill>
                  <a:srgbClr val="FF0000"/>
                </a:solidFill>
                <a:latin typeface="+mn-lt"/>
              </a:rPr>
            </a:b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3600" b="1" i="1" kern="0" dirty="0">
                <a:latin typeface="+mn-lt"/>
                <a:ea typeface="ＭＳ Ｐゴシック" charset="-128"/>
                <a:cs typeface="Arial"/>
                <a:sym typeface="Kievit-Book" charset="0"/>
              </a:rPr>
            </a:br>
            <a:endParaRPr lang="en-IL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F32B4-7D37-0BD8-5535-81E516C2C5DB}"/>
              </a:ext>
            </a:extLst>
          </p:cNvPr>
          <p:cNvSpPr txBox="1">
            <a:spLocks/>
          </p:cNvSpPr>
          <p:nvPr/>
        </p:nvSpPr>
        <p:spPr>
          <a:xfrm>
            <a:off x="1524000" y="88221"/>
            <a:ext cx="9144000" cy="90238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70C0"/>
                </a:solidFill>
              </a:rPr>
              <a:t>Project team members</a:t>
            </a:r>
            <a:r>
              <a:rPr lang="en-IL" b="1" dirty="0">
                <a:solidFill>
                  <a:srgbClr val="0070C0"/>
                </a:solidFill>
              </a:rPr>
              <a:t> </a:t>
            </a:r>
            <a:endParaRPr lang="en-IL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84416-11A9-FF5C-A4AA-E7E2EC19C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745571"/>
            <a:ext cx="10994571" cy="4844142"/>
          </a:xfrm>
        </p:spPr>
        <p:txBody>
          <a:bodyPr>
            <a:normAutofit fontScale="92500"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Karel Martens – </a:t>
            </a:r>
            <a:r>
              <a:rPr lang="en-IL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Technion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L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Israel Institute of Technology, Israel 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Lawrence Fombe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IL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L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Bamenda, Cameroon 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</a:t>
            </a:r>
            <a:r>
              <a:rPr lang="en-I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Zuidgeest</a:t>
            </a:r>
            <a:r>
              <a:rPr lang="en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IL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Cape Town, South Africa 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Alphonse Nkurunziza – </a:t>
            </a:r>
            <a:r>
              <a:rPr lang="en-IL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Rwanda, Rwanda 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Chebe </a:t>
            </a:r>
            <a:r>
              <a:rPr lang="en-I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Polycap</a:t>
            </a:r>
            <a:r>
              <a:rPr lang="en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PhD student – </a:t>
            </a:r>
            <a:r>
              <a:rPr lang="en-IL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Technion - Israel Institute of Technology, Israel </a:t>
            </a:r>
          </a:p>
          <a:p>
            <a:pPr lvl="0">
              <a:lnSpc>
                <a:spcPct val="200000"/>
              </a:lnSpc>
            </a:pPr>
            <a:endParaRPr lang="en-IL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16957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500216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772"/>
            <a:ext cx="12192000" cy="5540829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FontTx/>
              <a:buChar char="-"/>
            </a:pP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L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DB9E71-27CD-4C58-05BD-E10F478E0083}"/>
              </a:ext>
            </a:extLst>
          </p:cNvPr>
          <p:cNvSpPr txBox="1">
            <a:spLocks/>
          </p:cNvSpPr>
          <p:nvPr/>
        </p:nvSpPr>
        <p:spPr>
          <a:xfrm>
            <a:off x="838200" y="332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design</a:t>
            </a:r>
            <a:endParaRPr lang="en-IL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5F67F53-5D1C-7707-DE81-731E635F9448}"/>
              </a:ext>
            </a:extLst>
          </p:cNvPr>
          <p:cNvSpPr txBox="1">
            <a:spLocks/>
          </p:cNvSpPr>
          <p:nvPr/>
        </p:nvSpPr>
        <p:spPr>
          <a:xfrm>
            <a:off x="1037062" y="1145074"/>
            <a:ext cx="9857679" cy="4268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two arterial roads in each city</a:t>
            </a:r>
          </a:p>
          <a:p>
            <a:pPr indent="-2286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checklist on road design and use</a:t>
            </a:r>
          </a:p>
          <a:p>
            <a:pPr indent="-2286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Interviews with residents along each route</a:t>
            </a:r>
          </a:p>
          <a:p>
            <a:pPr indent="-2286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groups with professionals and decision-makers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0268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450167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marL="0" lvl="0" indent="0" eaLnBrk="0" hangingPunct="0">
              <a:defRPr/>
            </a:pP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r>
              <a:rPr lang="en-US" b="1" i="1" dirty="0">
                <a:solidFill>
                  <a:srgbClr val="0070C0"/>
                </a:solidFill>
                <a:latin typeface="+mn-lt"/>
              </a:rPr>
              <a:t>First case study: Kigali, Rwanda</a:t>
            </a: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3600" b="1" i="1" kern="0" dirty="0">
                <a:latin typeface="+mn-lt"/>
                <a:ea typeface="ＭＳ Ｐゴシック" charset="-128"/>
                <a:cs typeface="Arial"/>
                <a:sym typeface="Kievit-Book" charset="0"/>
              </a:rPr>
            </a:b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211043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450167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marL="0" lvl="0" indent="0" eaLnBrk="0" hangingPunct="0">
              <a:defRPr/>
            </a:pP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r>
              <a:rPr lang="en-US" b="1" i="1" dirty="0">
                <a:solidFill>
                  <a:srgbClr val="0070C0"/>
                </a:solidFill>
                <a:latin typeface="+mn-lt"/>
              </a:rPr>
              <a:t>Case study road 1: </a:t>
            </a:r>
            <a:r>
              <a:rPr lang="en-US" b="1" i="1" dirty="0" err="1">
                <a:solidFill>
                  <a:srgbClr val="0070C0"/>
                </a:solidFill>
                <a:latin typeface="+mn-lt"/>
              </a:rPr>
              <a:t>Nyabugogo-Gatsata</a:t>
            </a: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3600" b="1" i="1" kern="0" dirty="0">
                <a:latin typeface="+mn-lt"/>
                <a:ea typeface="ＭＳ Ｐゴシック" charset="-128"/>
                <a:cs typeface="Arial"/>
                <a:sym typeface="Kievit-Book" charset="0"/>
              </a:rPr>
            </a:b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2874188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C2FB52-E185-03D1-377D-7DA06F013C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A3CC7E-0D53-25EA-859E-382BFD72771A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Modern design stretch of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Nyabugogo-Gatsata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road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639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379D1-6287-946F-1DFD-91513F0E4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008" y="1282"/>
            <a:ext cx="12191980" cy="6856718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A3CC7E-0D53-25EA-859E-382BFD72771A}"/>
              </a:ext>
            </a:extLst>
          </p:cNvPr>
          <p:cNvSpPr/>
          <p:nvPr/>
        </p:nvSpPr>
        <p:spPr>
          <a:xfrm>
            <a:off x="0" y="5649611"/>
            <a:ext cx="12192000" cy="7448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Basic design stretch of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Nyabugogo-Gatsata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road </a:t>
            </a:r>
          </a:p>
        </p:txBody>
      </p:sp>
    </p:spTree>
    <p:extLst>
      <p:ext uri="{BB962C8B-B14F-4D97-AF65-F5344CB8AC3E}">
        <p14:creationId xmlns:p14="http://schemas.microsoft.com/office/powerpoint/2010/main" val="2667891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white truck and people on a road&#10;&#10;Description automatically generated">
            <a:extLst>
              <a:ext uri="{FF2B5EF4-FFF2-40B4-BE49-F238E27FC236}">
                <a16:creationId xmlns:a16="http://schemas.microsoft.com/office/drawing/2014/main" id="{E2FF7859-E68D-4C37-5915-B51736744A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172618"/>
            <a:ext cx="12188952" cy="672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32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658236-3483-AF67-C476-FA00DCB31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7968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oad with white lines on it&#10;&#10;Description automatically generated">
            <a:extLst>
              <a:ext uri="{FF2B5EF4-FFF2-40B4-BE49-F238E27FC236}">
                <a16:creationId xmlns:a16="http://schemas.microsoft.com/office/drawing/2014/main" id="{B0FBF6C2-9657-3B2F-4C07-BB52B608A7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0308" y="0"/>
            <a:ext cx="13012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71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crossing a street&#10;&#10;Description automatically generated">
            <a:extLst>
              <a:ext uri="{FF2B5EF4-FFF2-40B4-BE49-F238E27FC236}">
                <a16:creationId xmlns:a16="http://schemas.microsoft.com/office/drawing/2014/main" id="{31B79A0B-AC02-F204-3E5F-45D09F479E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344" y="119448"/>
            <a:ext cx="10364586" cy="673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80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2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C8FFD-6DA2-3006-A066-B592EF82BB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643" y="385983"/>
            <a:ext cx="10586714" cy="5970368"/>
          </a:xfrm>
          <a:prstGeom prst="rect">
            <a:avLst/>
          </a:prstGeom>
          <a:noFill/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56AE1B2-3354-430B-9E05-2241C72E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0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29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450167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lvl="0" indent="0" eaLnBrk="0" hangingPunct="0">
              <a:defRPr/>
            </a:pP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r>
              <a:rPr lang="en-US" b="1" i="1" dirty="0">
                <a:solidFill>
                  <a:srgbClr val="0070C0"/>
                </a:solidFill>
                <a:latin typeface="+mn-lt"/>
              </a:rPr>
              <a:t>Introduction</a:t>
            </a:r>
            <a:r>
              <a:rPr lang="en-US" b="1" i="1" dirty="0">
                <a:solidFill>
                  <a:srgbClr val="FF0000"/>
                </a:solidFill>
                <a:latin typeface="+mn-lt"/>
              </a:rPr>
              <a:t> </a:t>
            </a: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3600" b="1" i="1" kern="0" dirty="0">
                <a:latin typeface="+mn-lt"/>
                <a:ea typeface="ＭＳ Ｐゴシック" charset="-128"/>
                <a:cs typeface="Arial"/>
                <a:sym typeface="Kievit-Book" charset="0"/>
              </a:rPr>
            </a:b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2778960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F9BB7-21DD-418C-E2FF-C43561EF9D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6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44FCE-2678-7805-D476-F868ACBFBC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168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91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74878-AA89-B9B6-27DF-21BE58E2F1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44" y="0"/>
            <a:ext cx="1216193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143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450167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marL="0" lvl="0" indent="0" eaLnBrk="0" hangingPunct="0">
              <a:defRPr/>
            </a:pP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r>
              <a:rPr lang="en-US" b="1" i="1" dirty="0">
                <a:solidFill>
                  <a:srgbClr val="0070C0"/>
                </a:solidFill>
                <a:latin typeface="+mn-lt"/>
              </a:rPr>
              <a:t>Case study road 2: </a:t>
            </a:r>
            <a:r>
              <a:rPr lang="en-US" b="1" i="1" dirty="0" err="1">
                <a:solidFill>
                  <a:srgbClr val="0070C0"/>
                </a:solidFill>
                <a:latin typeface="+mn-lt"/>
              </a:rPr>
              <a:t>Rwandex-Sonatube</a:t>
            </a: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3600" b="1" i="1" kern="0" dirty="0">
                <a:latin typeface="+mn-lt"/>
                <a:ea typeface="ＭＳ Ｐゴシック" charset="-128"/>
                <a:cs typeface="Arial"/>
                <a:sym typeface="Kievit-Book" charset="0"/>
              </a:rPr>
            </a:b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3153544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oad with people on motorcycles&#10;&#10;Description automatically generated">
            <a:extLst>
              <a:ext uri="{FF2B5EF4-FFF2-40B4-BE49-F238E27FC236}">
                <a16:creationId xmlns:a16="http://schemas.microsoft.com/office/drawing/2014/main" id="{0200A9A3-0721-704E-3580-13C8CEC795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14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erson crossing a street&#10;&#10;Description automatically generated">
            <a:extLst>
              <a:ext uri="{FF2B5EF4-FFF2-40B4-BE49-F238E27FC236}">
                <a16:creationId xmlns:a16="http://schemas.microsoft.com/office/drawing/2014/main" id="{77EEE6DE-F0CF-D7C3-18C7-B164F5D454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9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D97DA-830B-AB62-A887-FED3BAC58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1" y="14858"/>
            <a:ext cx="13005079" cy="68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63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439688-7B19-8CA9-2CE2-F0D203E4FB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53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3D2E2-467D-6C58-6760-55AE2889E1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48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2C8A0-D556-67B3-4B98-C17E3A6C41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8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BD9FC0-86C4-E495-2897-279D2C1444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B94FB-5C2E-36BF-AD29-DD0F8AB46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>
                <a:solidFill>
                  <a:schemeClr val="tx1">
                    <a:lumMod val="85000"/>
                    <a:lumOff val="15000"/>
                  </a:schemeClr>
                </a:solidFill>
              </a:rPr>
              <a:t>My daily journey as a young primary school kid in Bafut, Cameroon</a:t>
            </a:r>
            <a:endParaRPr lang="en-US" sz="3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8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450167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marL="0" lvl="0" indent="0" eaLnBrk="0" hangingPunct="0">
              <a:defRPr/>
            </a:pP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r>
              <a:rPr lang="en-US" b="1" i="1" dirty="0">
                <a:solidFill>
                  <a:srgbClr val="0070C0"/>
                </a:solidFill>
                <a:latin typeface="+mn-lt"/>
              </a:rPr>
              <a:t>First findings</a:t>
            </a: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3600" b="1" i="1" kern="0" dirty="0">
                <a:latin typeface="+mn-lt"/>
                <a:ea typeface="ＭＳ Ｐゴシック" charset="-128"/>
                <a:cs typeface="Arial"/>
                <a:sym typeface="Kievit-Book" charset="0"/>
              </a:rPr>
            </a:b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2541089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500216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886"/>
            <a:ext cx="12192000" cy="5540829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FontTx/>
              <a:buChar char="-"/>
            </a:pP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L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DB9E71-27CD-4C58-05BD-E10F478E0083}"/>
              </a:ext>
            </a:extLst>
          </p:cNvPr>
          <p:cNvSpPr txBox="1">
            <a:spLocks/>
          </p:cNvSpPr>
          <p:nvPr/>
        </p:nvSpPr>
        <p:spPr>
          <a:xfrm>
            <a:off x="838200" y="10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on mobility</a:t>
            </a:r>
            <a:endParaRPr lang="en-IL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5F67F53-5D1C-7707-DE81-731E635F9448}"/>
              </a:ext>
            </a:extLst>
          </p:cNvPr>
          <p:cNvSpPr txBox="1">
            <a:spLocks/>
          </p:cNvSpPr>
          <p:nvPr/>
        </p:nvSpPr>
        <p:spPr>
          <a:xfrm>
            <a:off x="500744" y="764074"/>
            <a:ext cx="11310256" cy="4649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as the dominant transport mode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respondents walk over short distances but expressed the desire of walking over longer distance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mostly due to financial constraints and for sports.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invasion of sidewalks by cyclists and occasionally by motorbikes.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19472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500216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886"/>
            <a:ext cx="12192000" cy="5540829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FontTx/>
              <a:buChar char="-"/>
            </a:pP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L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DB9E71-27CD-4C58-05BD-E10F478E0083}"/>
              </a:ext>
            </a:extLst>
          </p:cNvPr>
          <p:cNvSpPr txBox="1">
            <a:spLocks/>
          </p:cNvSpPr>
          <p:nvPr/>
        </p:nvSpPr>
        <p:spPr>
          <a:xfrm>
            <a:off x="838200" y="10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on accessibility</a:t>
            </a:r>
            <a:endParaRPr lang="en-IL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5F67F53-5D1C-7707-DE81-731E635F9448}"/>
              </a:ext>
            </a:extLst>
          </p:cNvPr>
          <p:cNvSpPr txBox="1">
            <a:spLocks/>
          </p:cNvSpPr>
          <p:nvPr/>
        </p:nvSpPr>
        <p:spPr>
          <a:xfrm>
            <a:off x="500744" y="764074"/>
            <a:ext cx="11310256" cy="4649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walking destinations were within 10-30 minutes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Friends and families on both side of the road but meet less frequent.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Cyclists, motorbikes and heavy trucks, were reported as common sources of discomfort during walking making some people to cross less.</a:t>
            </a:r>
          </a:p>
          <a:p>
            <a:pPr algn="just"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/>
          </a:p>
          <a:p>
            <a:pPr algn="just">
              <a:lnSpc>
                <a:spcPct val="150000"/>
              </a:lnSpc>
              <a:buFontTx/>
              <a:buChar char="-"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49047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500216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886"/>
            <a:ext cx="12192000" cy="5540829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FontTx/>
              <a:buChar char="-"/>
            </a:pP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L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DB9E71-27CD-4C58-05BD-E10F478E0083}"/>
              </a:ext>
            </a:extLst>
          </p:cNvPr>
          <p:cNvSpPr txBox="1">
            <a:spLocks/>
          </p:cNvSpPr>
          <p:nvPr/>
        </p:nvSpPr>
        <p:spPr>
          <a:xfrm>
            <a:off x="838200" y="10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on livelihoods</a:t>
            </a:r>
            <a:endParaRPr lang="en-IL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5F67F53-5D1C-7707-DE81-731E635F9448}"/>
              </a:ext>
            </a:extLst>
          </p:cNvPr>
          <p:cNvSpPr txBox="1">
            <a:spLocks/>
          </p:cNvSpPr>
          <p:nvPr/>
        </p:nvSpPr>
        <p:spPr>
          <a:xfrm>
            <a:off x="500744" y="764074"/>
            <a:ext cx="11310256" cy="4649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Livelihood 1. Respondents reported: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Official restriction of informal livelihood activities.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Decline in business activities due to low exposure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house rents especially along the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Rwandex-Sonatube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road. </a:t>
            </a:r>
            <a:endParaRPr lang="en-GB" sz="3200" dirty="0"/>
          </a:p>
          <a:p>
            <a:pPr algn="just">
              <a:lnSpc>
                <a:spcPct val="150000"/>
              </a:lnSpc>
              <a:buFontTx/>
              <a:buChar char="-"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8545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500216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886"/>
            <a:ext cx="12192000" cy="5540829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FontTx/>
              <a:buChar char="-"/>
            </a:pP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L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DB9E71-27CD-4C58-05BD-E10F478E0083}"/>
              </a:ext>
            </a:extLst>
          </p:cNvPr>
          <p:cNvSpPr txBox="1">
            <a:spLocks/>
          </p:cNvSpPr>
          <p:nvPr/>
        </p:nvSpPr>
        <p:spPr>
          <a:xfrm>
            <a:off x="838200" y="10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on livelihoods</a:t>
            </a:r>
            <a:endParaRPr lang="en-IL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5F67F53-5D1C-7707-DE81-731E635F9448}"/>
              </a:ext>
            </a:extLst>
          </p:cNvPr>
          <p:cNvSpPr txBox="1">
            <a:spLocks/>
          </p:cNvSpPr>
          <p:nvPr/>
        </p:nvSpPr>
        <p:spPr>
          <a:xfrm>
            <a:off x="685802" y="1178768"/>
            <a:ext cx="11310256" cy="4210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Livelihood 2. Small business owners reported: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Gatsata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most costumers are local residents who walk.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Rwandex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most customers are car owners, especially for businesses with parking premises.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7836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500216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886"/>
            <a:ext cx="12192000" cy="5540829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FontTx/>
              <a:buChar char="-"/>
            </a:pP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L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DB9E71-27CD-4C58-05BD-E10F478E0083}"/>
              </a:ext>
            </a:extLst>
          </p:cNvPr>
          <p:cNvSpPr txBox="1">
            <a:spLocks/>
          </p:cNvSpPr>
          <p:nvPr/>
        </p:nvSpPr>
        <p:spPr>
          <a:xfrm>
            <a:off x="838200" y="10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on roads as a place</a:t>
            </a:r>
            <a:endParaRPr lang="en-IL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5F67F53-5D1C-7707-DE81-731E635F9448}"/>
              </a:ext>
            </a:extLst>
          </p:cNvPr>
          <p:cNvSpPr txBox="1">
            <a:spLocks/>
          </p:cNvSpPr>
          <p:nvPr/>
        </p:nvSpPr>
        <p:spPr>
          <a:xfrm>
            <a:off x="685802" y="1178768"/>
            <a:ext cx="11310256" cy="4210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respondents do not spend time along streets for leisure.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Jogging as only form of sport common.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Streets not used for social activities like funerals, marriages and birthdays.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Respondents report traffic crashes to be common.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30810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500216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886"/>
            <a:ext cx="12192000" cy="5540829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FontTx/>
              <a:buChar char="-"/>
            </a:pP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L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DB9E71-27CD-4C58-05BD-E10F478E0083}"/>
              </a:ext>
            </a:extLst>
          </p:cNvPr>
          <p:cNvSpPr txBox="1">
            <a:spLocks/>
          </p:cNvSpPr>
          <p:nvPr/>
        </p:nvSpPr>
        <p:spPr>
          <a:xfrm>
            <a:off x="838200" y="10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Residents suggestions for road improvements</a:t>
            </a:r>
            <a:endParaRPr lang="en-IL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5F67F53-5D1C-7707-DE81-731E635F9448}"/>
              </a:ext>
            </a:extLst>
          </p:cNvPr>
          <p:cNvSpPr txBox="1">
            <a:spLocks/>
          </p:cNvSpPr>
          <p:nvPr/>
        </p:nvSpPr>
        <p:spPr>
          <a:xfrm>
            <a:off x="685802" y="1178768"/>
            <a:ext cx="11310256" cy="4210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widening especially for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Gatsata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lights and road signs on both streets.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toilets along streets for road users.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rest stops, benches, and shelter.</a:t>
            </a:r>
          </a:p>
        </p:txBody>
      </p:sp>
    </p:spTree>
    <p:extLst>
      <p:ext uri="{BB962C8B-B14F-4D97-AF65-F5344CB8AC3E}">
        <p14:creationId xmlns:p14="http://schemas.microsoft.com/office/powerpoint/2010/main" val="30687657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450167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5942" y="60935"/>
            <a:ext cx="12192000" cy="6858000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marL="0" lvl="0" indent="0" eaLnBrk="0" hangingPunct="0">
              <a:defRPr/>
            </a:pP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r>
              <a:rPr lang="en-US" b="1" i="1" dirty="0">
                <a:solidFill>
                  <a:srgbClr val="0070C0"/>
                </a:solidFill>
                <a:latin typeface="+mn-lt"/>
              </a:rPr>
              <a:t>Conclusion</a:t>
            </a: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3600" b="1" i="1" kern="0" dirty="0">
                <a:latin typeface="+mn-lt"/>
                <a:ea typeface="ＭＳ Ｐゴシック" charset="-128"/>
                <a:cs typeface="Arial"/>
                <a:sym typeface="Kievit-Book" charset="0"/>
              </a:rPr>
            </a:b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40850901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500216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886"/>
            <a:ext cx="12192000" cy="5540829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FontTx/>
              <a:buChar char="-"/>
            </a:pP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L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DB9E71-27CD-4C58-05BD-E10F478E0083}"/>
              </a:ext>
            </a:extLst>
          </p:cNvPr>
          <p:cNvSpPr txBox="1">
            <a:spLocks/>
          </p:cNvSpPr>
          <p:nvPr/>
        </p:nvSpPr>
        <p:spPr>
          <a:xfrm>
            <a:off x="838200" y="10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IL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5F67F53-5D1C-7707-DE81-731E635F9448}"/>
              </a:ext>
            </a:extLst>
          </p:cNvPr>
          <p:cNvSpPr txBox="1">
            <a:spLocks/>
          </p:cNvSpPr>
          <p:nvPr/>
        </p:nvSpPr>
        <p:spPr>
          <a:xfrm>
            <a:off x="685802" y="1178768"/>
            <a:ext cx="11310256" cy="4210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is dominant in the city but hinder by cyclists, motorbikes and trucks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Respondents positive about mode separation of recent road design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Respondents call for enhance walking facilities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Yet, also see motorisation as the future of transport.</a:t>
            </a:r>
          </a:p>
        </p:txBody>
      </p:sp>
    </p:spTree>
    <p:extLst>
      <p:ext uri="{BB962C8B-B14F-4D97-AF65-F5344CB8AC3E}">
        <p14:creationId xmlns:p14="http://schemas.microsoft.com/office/powerpoint/2010/main" val="2876439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500216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886"/>
            <a:ext cx="12192000" cy="5540829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FontTx/>
              <a:buChar char="-"/>
            </a:pP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L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DB9E71-27CD-4C58-05BD-E10F478E0083}"/>
              </a:ext>
            </a:extLst>
          </p:cNvPr>
          <p:cNvSpPr txBox="1">
            <a:spLocks/>
          </p:cNvSpPr>
          <p:nvPr/>
        </p:nvSpPr>
        <p:spPr>
          <a:xfrm>
            <a:off x="838200" y="10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IL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5F67F53-5D1C-7707-DE81-731E635F9448}"/>
              </a:ext>
            </a:extLst>
          </p:cNvPr>
          <p:cNvSpPr txBox="1">
            <a:spLocks/>
          </p:cNvSpPr>
          <p:nvPr/>
        </p:nvSpPr>
        <p:spPr>
          <a:xfrm>
            <a:off x="250372" y="1178768"/>
            <a:ext cx="11745686" cy="4210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bias not only prevalent among stakeholder but also among urban poor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Yet, low motorisation levels remain inevitable for decades to come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 critical debate transport future inevitable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from ‘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stroad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to inclusive road designs remain essential in SSA</a:t>
            </a:r>
          </a:p>
        </p:txBody>
      </p:sp>
    </p:spTree>
    <p:extLst>
      <p:ext uri="{BB962C8B-B14F-4D97-AF65-F5344CB8AC3E}">
        <p14:creationId xmlns:p14="http://schemas.microsoft.com/office/powerpoint/2010/main" val="365924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women in blue shirts&#10;&#10;Description automatically generated">
            <a:extLst>
              <a:ext uri="{FF2B5EF4-FFF2-40B4-BE49-F238E27FC236}">
                <a16:creationId xmlns:a16="http://schemas.microsoft.com/office/drawing/2014/main" id="{C21B7C4B-C423-B574-C027-7C21BB6BD9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886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B94FB-5C2E-36BF-AD29-DD0F8AB46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My secondary school days as an adolescent</a:t>
            </a: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3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Afbeeldingsresultaat voor technion logo">
            <a:extLst>
              <a:ext uri="{FF2B5EF4-FFF2-40B4-BE49-F238E27FC236}">
                <a16:creationId xmlns:a16="http://schemas.microsoft.com/office/drawing/2014/main" id="{7B8ECC3F-A74A-B210-7BCC-8D5AA4033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27914"/>
            <a:ext cx="5137311" cy="1234157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7F7ED6-7623-1D4A-EF80-2369EEE7B3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0010" y="5641952"/>
            <a:ext cx="4299020" cy="1234156"/>
          </a:xfrm>
          <a:prstGeom prst="rect">
            <a:avLst/>
          </a:prstGeom>
        </p:spPr>
      </p:pic>
      <p:pic>
        <p:nvPicPr>
          <p:cNvPr id="6" name="Picture 5" descr="A person with a backpack on his back on a sidewalk&#10;&#10;Description automatically generated">
            <a:extLst>
              <a:ext uri="{FF2B5EF4-FFF2-40B4-BE49-F238E27FC236}">
                <a16:creationId xmlns:a16="http://schemas.microsoft.com/office/drawing/2014/main" id="{855371EC-7C02-455C-21C8-7D70E4D9FB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040"/>
            <a:ext cx="7356429" cy="553571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8A2711-877E-C5F4-C253-5ADCB1B26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2371" y="108857"/>
            <a:ext cx="4192444" cy="2641990"/>
          </a:xfrm>
        </p:spPr>
        <p:txBody>
          <a:bodyPr anchor="b">
            <a:noAutofit/>
          </a:bodyPr>
          <a:lstStyle/>
          <a:p>
            <a:pPr algn="l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br>
              <a:rPr lang="en-GB" sz="6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your attention</a:t>
            </a:r>
            <a:endParaRPr lang="en-IL" sz="6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E67476-4F98-5BD8-BB86-4035CF7DC0EF}"/>
              </a:ext>
            </a:extLst>
          </p:cNvPr>
          <p:cNvSpPr txBox="1">
            <a:spLocks/>
          </p:cNvSpPr>
          <p:nvPr/>
        </p:nvSpPr>
        <p:spPr>
          <a:xfrm>
            <a:off x="7650342" y="3526972"/>
            <a:ext cx="4192444" cy="2022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br>
              <a:rPr lang="en-GB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L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E2CC7-E19F-37AF-AF41-44F89FB6D8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7" y="10"/>
            <a:ext cx="12191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B94FB-5C2E-36BF-AD29-DD0F8AB46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My daily journey as an adult</a:t>
            </a: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9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161860-15E1-D911-67DD-9C1B2A71C1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905" y="-1"/>
            <a:ext cx="11229607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377899-95F7-0D8B-C126-926D5A68FC65}"/>
              </a:ext>
            </a:extLst>
          </p:cNvPr>
          <p:cNvSpPr/>
          <p:nvPr/>
        </p:nvSpPr>
        <p:spPr>
          <a:xfrm>
            <a:off x="391905" y="5867401"/>
            <a:ext cx="11229607" cy="8490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300">
                <a:latin typeface="+mj-lt"/>
                <a:cs typeface="Times New Roman" panose="02020603050405020304" pitchFamily="18" charset="0"/>
              </a:rPr>
              <a:t>Daily road to/from house</a:t>
            </a:r>
            <a:endParaRPr lang="en-IL" sz="33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1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450167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marL="0" lvl="0" indent="0" eaLnBrk="0" hangingPunct="0">
              <a:defRPr/>
            </a:pP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r>
              <a:rPr lang="en-US" b="1" i="1" dirty="0">
                <a:solidFill>
                  <a:srgbClr val="0070C0"/>
                </a:solidFill>
                <a:latin typeface="+mn-lt"/>
              </a:rPr>
              <a:t>The project</a:t>
            </a:r>
            <a:r>
              <a:rPr lang="en-US" b="1" i="1" dirty="0">
                <a:solidFill>
                  <a:srgbClr val="FF0000"/>
                </a:solidFill>
                <a:latin typeface="+mn-lt"/>
              </a:rPr>
              <a:t> </a:t>
            </a: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3600" b="1" i="1" kern="0" dirty="0">
                <a:latin typeface="+mn-lt"/>
                <a:ea typeface="ＭＳ Ｐゴシック" charset="-128"/>
                <a:cs typeface="Arial"/>
                <a:sym typeface="Kievit-Book" charset="0"/>
              </a:rPr>
            </a:b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63411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technion logo">
            <a:extLst>
              <a:ext uri="{FF2B5EF4-FFF2-40B4-BE49-F238E27FC236}">
                <a16:creationId xmlns:a16="http://schemas.microsoft.com/office/drawing/2014/main" id="{AFA56DA2-7436-7D26-53D3-14970486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596"/>
            <a:ext cx="4641850" cy="11151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31E6D-0D31-3C16-2BA5-BE9AC5F93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315" y="5450167"/>
            <a:ext cx="4691743" cy="13468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5787C7-6474-6C44-C391-101861F73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5540829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marL="0" lvl="0" indent="0" eaLnBrk="0" hangingPunct="0">
              <a:buNone/>
              <a:defRPr/>
            </a:pPr>
            <a:br>
              <a:rPr lang="en-US" sz="6000" b="1" dirty="0">
                <a:solidFill>
                  <a:srgbClr val="FF0000"/>
                </a:solidFill>
                <a:latin typeface="+mn-lt"/>
              </a:rPr>
            </a:br>
            <a:r>
              <a:rPr lang="en-US" sz="6000" b="1" dirty="0">
                <a:solidFill>
                  <a:srgbClr val="FF0000"/>
                </a:solidFill>
                <a:latin typeface="+mn-lt"/>
              </a:rPr>
              <a:t>Urban roads </a:t>
            </a:r>
            <a:br>
              <a:rPr lang="en-US" sz="6000" b="1" dirty="0">
                <a:solidFill>
                  <a:srgbClr val="FF0000"/>
                </a:solidFill>
                <a:latin typeface="+mn-lt"/>
              </a:rPr>
            </a:br>
            <a:r>
              <a:rPr lang="en-US" sz="6000" b="1" i="1" dirty="0">
                <a:solidFill>
                  <a:srgbClr val="FF0000"/>
                </a:solidFill>
                <a:latin typeface="+mn-lt"/>
              </a:rPr>
              <a:t>Enablers or Barriers to Walking?</a:t>
            </a:r>
            <a:br>
              <a:rPr lang="en-US" sz="6000" b="1" i="1" dirty="0">
                <a:solidFill>
                  <a:srgbClr val="FF0000"/>
                </a:solidFill>
                <a:latin typeface="+mn-lt"/>
              </a:rPr>
            </a:b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br>
              <a:rPr lang="en-US" sz="4900" b="1" i="1" dirty="0">
                <a:solidFill>
                  <a:srgbClr val="FF0000"/>
                </a:solidFill>
                <a:latin typeface="+mn-lt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research project within the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VREF PROGRAMME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“Walking as a mode of transport”</a:t>
            </a:r>
            <a:br>
              <a:rPr lang="en-US" sz="1400" b="1" i="1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  <a:sym typeface="Kievit-Book" charset="0"/>
              </a:rPr>
            </a:br>
            <a:br>
              <a:rPr lang="en-US" sz="3600" b="1" i="1" kern="0" dirty="0">
                <a:latin typeface="+mn-lt"/>
                <a:ea typeface="ＭＳ Ｐゴシック" charset="-128"/>
                <a:cs typeface="Arial"/>
                <a:sym typeface="Kievit-Book" charset="0"/>
              </a:rPr>
            </a:br>
            <a:endParaRPr lang="en-IL" sz="3600" dirty="0"/>
          </a:p>
        </p:txBody>
      </p:sp>
      <p:pic>
        <p:nvPicPr>
          <p:cNvPr id="2" name="Graphic 1" descr="Walk">
            <a:extLst>
              <a:ext uri="{FF2B5EF4-FFF2-40B4-BE49-F238E27FC236}">
                <a16:creationId xmlns:a16="http://schemas.microsoft.com/office/drawing/2014/main" id="{9F9A6BB3-5BBB-4250-8F0A-8A4EEB0B3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08197" y="2340102"/>
            <a:ext cx="2489416" cy="24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3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1224</Words>
  <Application>Microsoft Office PowerPoint</Application>
  <PresentationFormat>Widescreen</PresentationFormat>
  <Paragraphs>154</Paragraphs>
  <Slides>50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Wingdings</vt:lpstr>
      <vt:lpstr>Office Theme</vt:lpstr>
      <vt:lpstr>Urban roads  Enablers or Barriers to Walking?   Chebe Polycap  PhD candidate, Technion - Israel Institute of Technology </vt:lpstr>
      <vt:lpstr>                          </vt:lpstr>
      <vt:lpstr> Introduction    </vt:lpstr>
      <vt:lpstr>My daily journey as a young primary school kid in Bafut, Cameroon</vt:lpstr>
      <vt:lpstr>My secondary school days as an adolescent</vt:lpstr>
      <vt:lpstr>My daily journey as an adult</vt:lpstr>
      <vt:lpstr>PowerPoint Presentation</vt:lpstr>
      <vt:lpstr>                      The project    </vt:lpstr>
      <vt:lpstr> Urban roads  Enablers or Barriers to Walking?   A research project within the  VREF PROGRAMME “Walking as a mode of transport”  </vt:lpstr>
      <vt:lpstr>PowerPoint Presentation</vt:lpstr>
      <vt:lpstr>PowerPoint Presentation</vt:lpstr>
      <vt:lpstr>PowerPoint Presentation</vt:lpstr>
      <vt:lpstr>                       Overview of the project   </vt:lpstr>
      <vt:lpstr>       Walking as a primary and widely used mode of transport  One of the most neglected modes in transport planning  Manifested in road/street designs across Sub-Saharan Africa   </vt:lpstr>
      <vt:lpstr>      </vt:lpstr>
      <vt:lpstr>                        Bamenda, Cameroon                  Kigali, Rwanda                  Cape-Town, South-Africa                   Two roads in each city </vt:lpstr>
      <vt:lpstr>PowerPoint Presentation</vt:lpstr>
      <vt:lpstr>PowerPoint Presentation</vt:lpstr>
      <vt:lpstr>PowerPoint Presentation</vt:lpstr>
      <vt:lpstr>                                            </vt:lpstr>
      <vt:lpstr>                       First case study: Kigali, Rwanda   </vt:lpstr>
      <vt:lpstr>                       Case study road 1: Nyabugogo-Gatsata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Case study road 2: Rwandex-Sonatube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First findings   </vt:lpstr>
      <vt:lpstr>                                            </vt:lpstr>
      <vt:lpstr>                                            </vt:lpstr>
      <vt:lpstr>                                            </vt:lpstr>
      <vt:lpstr>                                            </vt:lpstr>
      <vt:lpstr>                                            </vt:lpstr>
      <vt:lpstr>                                            </vt:lpstr>
      <vt:lpstr>                       Conclusion   </vt:lpstr>
      <vt:lpstr>                                            </vt:lpstr>
      <vt:lpstr>                                            </vt:lpstr>
      <vt:lpstr>Thank you 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roads  Enablers or Barriers to Walking?   Chebe Polycap  PhD candidate, Technion - Israel Institute of Technology</dc:title>
  <dc:creator>Chebe Chesifu</dc:creator>
  <cp:lastModifiedBy>Chebe Chesifu</cp:lastModifiedBy>
  <cp:revision>11</cp:revision>
  <dcterms:created xsi:type="dcterms:W3CDTF">2023-10-14T14:47:18Z</dcterms:created>
  <dcterms:modified xsi:type="dcterms:W3CDTF">2023-11-16T20:53:24Z</dcterms:modified>
</cp:coreProperties>
</file>